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10"/>
  </p:notesMasterIdLst>
  <p:sldIdLst>
    <p:sldId id="259" r:id="rId3"/>
    <p:sldId id="262" r:id="rId4"/>
    <p:sldId id="265" r:id="rId5"/>
    <p:sldId id="268" r:id="rId6"/>
    <p:sldId id="271" r:id="rId7"/>
    <p:sldId id="274" r:id="rId8"/>
    <p:sldId id="277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8C0A1-876C-254D-9A92-0BDEB9B4DCD4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9F3E-EC50-8F42-ADAC-9281A268C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44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7F3A-3F6A-0444-8272-2663EF40BBA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all rights reserved, Azuma,N.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ドクターウォーター</a:t>
            </a:r>
          </a:p>
          <a:p>
            <a:r>
              <a:rPr kumimoji="1" lang="ja-JP" altLang="en-US"/>
              <a:t>製造業者　株式会社フレッシュアクアジャパン</a:t>
            </a:r>
            <a:endParaRPr kumimoji="1" lang="en-US" altLang="ja-JP"/>
          </a:p>
          <a:p>
            <a:r>
              <a:rPr kumimoji="1" lang="ja-JP" altLang="en-US"/>
              <a:t>採水地　宮崎県小林市</a:t>
            </a:r>
            <a:endParaRPr kumimoji="1" lang="en-US" altLang="ja-JP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7F3A-3F6A-0444-8272-2663EF40BBA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all rights reserved, Azuma,N.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28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7F3A-3F6A-0444-8272-2663EF40BBA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all rights reserved, Azuma,N.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57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7F3A-3F6A-0444-8272-2663EF40BBA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all rights reserved, Azuma,N.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26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7F3A-3F6A-0444-8272-2663EF40BBA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all rights reserved, Azuma,N.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914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7F3A-3F6A-0444-8272-2663EF40BBA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all rights reserved, Azuma,N.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37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7F3A-3F6A-0444-8272-2663EF40BBA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all rights reserved, Azuma,N.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43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EB6DE8-93D1-4989-8BF7-227E3A18A8F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0C7AA2-DF74-4564-9A0D-B321BFAF646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6AFBE-5AA6-4162-B6CB-1E5C434CEFA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12C4-18FD-BB48-A840-3DDA75BF55F7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236-2C29-FC4A-8AC9-85BBD2CE8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61347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12C4-18FD-BB48-A840-3DDA75BF55F7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236-2C29-FC4A-8AC9-85BBD2CE8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4232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12C4-18FD-BB48-A840-3DDA75BF55F7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236-2C29-FC4A-8AC9-85BBD2CE8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643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12C4-18FD-BB48-A840-3DDA75BF55F7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236-2C29-FC4A-8AC9-85BBD2CE8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8219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12C4-18FD-BB48-A840-3DDA75BF55F7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236-2C29-FC4A-8AC9-85BBD2CE8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9343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12C4-18FD-BB48-A840-3DDA75BF55F7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236-2C29-FC4A-8AC9-85BBD2CE8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5030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12C4-18FD-BB48-A840-3DDA75BF55F7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236-2C29-FC4A-8AC9-85BBD2CE8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2018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12C4-18FD-BB48-A840-3DDA75BF55F7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236-2C29-FC4A-8AC9-85BBD2CE8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7978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A1213C-91F4-4FA0-AB6C-F7A166B659E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12C4-18FD-BB48-A840-3DDA75BF55F7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236-2C29-FC4A-8AC9-85BBD2CE8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9097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12C4-18FD-BB48-A840-3DDA75BF55F7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236-2C29-FC4A-8AC9-85BBD2CE8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88162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12C4-18FD-BB48-A840-3DDA75BF55F7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236-2C29-FC4A-8AC9-85BBD2CE8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0386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329598-A82B-457B-9B0A-95991960D21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CE8406B-C71B-4888-8CE3-B9FB6E13FFF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10004604-E559-405E-84DC-2A8C185C8A88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0D5A15E-4C24-4643-8AD5-FFED8FB1384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3810E41-9F33-4E6D-B92D-63B1C651151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FFC8E73-9627-40B1-B6E9-039054885C7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B0A19F6-345F-44BA-82D7-255A6340E1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0012C4-18FD-BB48-A840-3DDA75BF55F7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4D2236-2C29-FC4A-8AC9-85BBD2CE8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06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8.wdp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5" Type="http://schemas.microsoft.com/office/2007/relationships/hdphoto" Target="../media/hdphoto11.wdp"/><Relationship Id="rId3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microsoft.com/office/2007/relationships/hdphoto" Target="../media/hdphoto13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2.png"/><Relationship Id="rId32" Type="http://schemas.openxmlformats.org/officeDocument/2006/relationships/image" Target="../media/image16.emf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1.png"/><Relationship Id="rId28" Type="http://schemas.microsoft.com/office/2007/relationships/hdphoto" Target="../media/hdphoto12.wdp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31" Type="http://schemas.microsoft.com/office/2007/relationships/hdphoto" Target="../media/hdphoto14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10.wdp"/><Relationship Id="rId27" Type="http://schemas.openxmlformats.org/officeDocument/2006/relationships/image" Target="../media/image14.png"/><Relationship Id="rId30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838950" y="6492875"/>
            <a:ext cx="2133600" cy="365125"/>
          </a:xfrm>
        </p:spPr>
        <p:txBody>
          <a:bodyPr/>
          <a:lstStyle/>
          <a:p>
            <a:fld id="{95CB8DB0-3427-C848-88BD-CC53E9EFD865}" type="slidenum">
              <a:rPr kumimoji="1" lang="ja-JP" altLang="en-US" sz="1050" smtClean="0"/>
              <a:t>1</a:t>
            </a:fld>
            <a:endParaRPr kumimoji="1" lang="ja-JP" altLang="en-US" sz="1050"/>
          </a:p>
        </p:txBody>
      </p:sp>
      <p:sp>
        <p:nvSpPr>
          <p:cNvPr id="12" name="タイトル 1"/>
          <p:cNvSpPr txBox="1"/>
          <p:nvPr/>
        </p:nvSpPr>
        <p:spPr>
          <a:xfrm>
            <a:off x="4986338" y="2582645"/>
            <a:ext cx="4037569" cy="2226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ja-JP" sz="3600">
                <a:latin typeface="ヒラギノ角ゴ Pro W6"/>
                <a:ea typeface="ヒラギノ角ゴ Pro W6"/>
                <a:cs typeface="ヒラギノ角ゴ Pro W6"/>
              </a:rPr>
              <a:t>PROLOGUE</a:t>
            </a:r>
            <a:r>
              <a:rPr lang="ja-JP" altLang="en-US" sz="1800">
                <a:latin typeface="ヒラギノ角ゴ Pro W6"/>
                <a:ea typeface="ヒラギノ角ゴ Pro W6"/>
                <a:cs typeface="ヒラギノ角ゴ Pro W6"/>
              </a:rPr>
              <a:t>（序章）</a:t>
            </a:r>
          </a:p>
          <a:p>
            <a:pPr algn="dist"/>
            <a:endParaRPr lang="ja-JP" altLang="en-US" sz="1600">
              <a:latin typeface="ヒラギノ角ゴ Pro W6"/>
              <a:ea typeface="ヒラギノ角ゴ Pro W6"/>
              <a:cs typeface="ヒラギノ角ゴ Pro W6"/>
            </a:endParaRPr>
          </a:p>
          <a:p>
            <a:pPr algn="dist"/>
            <a:r>
              <a:rPr lang="ja-JP" altLang="en-US" sz="1600">
                <a:latin typeface="ヒラギノ角ゴ Pro W6"/>
                <a:ea typeface="ヒラギノ角ゴ Pro W6"/>
                <a:cs typeface="ヒラギノ角ゴ Pro W6"/>
              </a:rPr>
              <a:t>流通をなぜ学ぶのだろうか</a:t>
            </a:r>
          </a:p>
        </p:txBody>
      </p:sp>
      <p:pic>
        <p:nvPicPr>
          <p:cNvPr id="13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094" y="0"/>
            <a:ext cx="1464906" cy="5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838950" y="6492875"/>
            <a:ext cx="2133600" cy="365125"/>
          </a:xfrm>
        </p:spPr>
        <p:txBody>
          <a:bodyPr/>
          <a:lstStyle/>
          <a:p>
            <a:fld id="{95CB8DB0-3427-C848-88BD-CC53E9EFD865}" type="slidenum">
              <a:rPr kumimoji="1" lang="ja-JP" altLang="en-US" sz="1050" smtClean="0"/>
              <a:t>2</a:t>
            </a:fld>
            <a:endParaRPr kumimoji="1" lang="ja-JP" altLang="en-US" sz="1050"/>
          </a:p>
        </p:txBody>
      </p:sp>
      <p:pic>
        <p:nvPicPr>
          <p:cNvPr id="13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069" y="1"/>
            <a:ext cx="1380930" cy="503090"/>
          </a:xfrm>
          <a:prstGeom prst="rect">
            <a:avLst/>
          </a:prstGeom>
        </p:spPr>
      </p:pic>
      <p:sp>
        <p:nvSpPr>
          <p:cNvPr id="5" name="タイトル 1"/>
          <p:cNvSpPr txBox="1"/>
          <p:nvPr/>
        </p:nvSpPr>
        <p:spPr>
          <a:xfrm>
            <a:off x="139130" y="0"/>
            <a:ext cx="7029450" cy="837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商品流通のあり方</a:t>
            </a:r>
          </a:p>
        </p:txBody>
      </p:sp>
      <p:sp>
        <p:nvSpPr>
          <p:cNvPr id="14" name="角丸四角形 6"/>
          <p:cNvSpPr/>
          <p:nvPr/>
        </p:nvSpPr>
        <p:spPr>
          <a:xfrm>
            <a:off x="93484" y="777717"/>
            <a:ext cx="8938756" cy="5768568"/>
          </a:xfrm>
          <a:prstGeom prst="roundRect">
            <a:avLst>
              <a:gd name="adj" fmla="val 4975"/>
            </a:avLst>
          </a:prstGeom>
          <a:noFill/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16" name="図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00" l="10000" r="90000">
                        <a14:foregroundMark x1="58667" y1="20000" x2="58667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28" y="1149719"/>
            <a:ext cx="750518" cy="750518"/>
          </a:xfrm>
          <a:prstGeom prst="rect">
            <a:avLst/>
          </a:prstGeom>
        </p:spPr>
      </p:pic>
      <p:pic>
        <p:nvPicPr>
          <p:cNvPr id="19" name="図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9000" l="10000" r="90000">
                        <a14:foregroundMark x1="64000" y1="19667" x2="64000" y2="19667"/>
                        <a14:foregroundMark x1="43333" y1="22000" x2="43333" y2="2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54" y="1468780"/>
            <a:ext cx="769908" cy="769908"/>
          </a:xfrm>
          <a:prstGeom prst="rect">
            <a:avLst/>
          </a:prstGeom>
        </p:spPr>
      </p:pic>
      <p:pic>
        <p:nvPicPr>
          <p:cNvPr id="21" name="図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8000" l="6000" r="99000">
                        <a14:foregroundMark x1="69667" y1="16667" x2="69667" y2="16667"/>
                        <a14:foregroundMark x1="38000" y1="39000" x2="38000" y2="39000"/>
                        <a14:foregroundMark x1="23333" y1="43667" x2="23333" y2="43667"/>
                        <a14:foregroundMark x1="28667" y1="33000" x2="28667" y2="3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28" y="1900237"/>
            <a:ext cx="866807" cy="866807"/>
          </a:xfrm>
          <a:prstGeom prst="rect">
            <a:avLst/>
          </a:prstGeom>
        </p:spPr>
      </p:pic>
      <p:pic>
        <p:nvPicPr>
          <p:cNvPr id="25" name="図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2000" r="99333">
                        <a14:foregroundMark x1="52000" y1="25000" x2="52000" y2="25000"/>
                        <a14:foregroundMark x1="62000" y1="37333" x2="62000" y2="37333"/>
                        <a14:foregroundMark x1="73667" y1="39000" x2="73667" y2="39000"/>
                        <a14:foregroundMark x1="43333" y1="44667" x2="43333" y2="44667"/>
                        <a14:foregroundMark x1="44000" y1="46333" x2="44000" y2="46333"/>
                        <a14:foregroundMark x1="44000" y1="41667" x2="44000" y2="41667"/>
                        <a14:foregroundMark x1="67333" y1="35667" x2="67333" y2="35667"/>
                        <a14:foregroundMark x1="65333" y1="30333" x2="65333" y2="30333"/>
                        <a14:foregroundMark x1="62333" y1="31000" x2="62333" y2="31000"/>
                        <a14:foregroundMark x1="60333" y1="32333" x2="60333" y2="32333"/>
                        <a14:backgroundMark x1="64667" y1="39000" x2="64667" y2="39000"/>
                        <a14:backgroundMark x1="67667" y1="32000" x2="67667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281" y="1900237"/>
            <a:ext cx="904562" cy="904562"/>
          </a:xfrm>
          <a:prstGeom prst="rect">
            <a:avLst/>
          </a:prstGeom>
        </p:spPr>
      </p:pic>
      <p:sp>
        <p:nvSpPr>
          <p:cNvPr id="26" name="正方形/長方形 11"/>
          <p:cNvSpPr/>
          <p:nvPr/>
        </p:nvSpPr>
        <p:spPr>
          <a:xfrm>
            <a:off x="2456889" y="1031878"/>
            <a:ext cx="1353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dist"/>
            <a:r>
              <a:rPr lang="ja-JP" altLang="en-US" sz="2800">
                <a:latin typeface="ヒラギノ角ゴ Std W8"/>
                <a:ea typeface="ヒラギノ角ゴ Std W8"/>
                <a:cs typeface="ヒラギノ角ゴ Std W8"/>
              </a:rPr>
              <a:t>生産</a:t>
            </a:r>
            <a:endParaRPr lang="en-GB" altLang="ja-JP" sz="2800"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27" name="正方形/長方形 12"/>
          <p:cNvSpPr/>
          <p:nvPr/>
        </p:nvSpPr>
        <p:spPr>
          <a:xfrm>
            <a:off x="2456889" y="1760742"/>
            <a:ext cx="39705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dist"/>
            <a:r>
              <a:rPr lang="en-US" altLang="ja-JP" sz="2000">
                <a:latin typeface="ヒラギノ角ゴ Pro W3"/>
                <a:ea typeface="ヒラギノ角ゴ Pro W3"/>
                <a:cs typeface="ヒラギノ角ゴ Pro W3"/>
              </a:rPr>
              <a:t>■</a:t>
            </a:r>
            <a:r>
              <a:rPr lang="ja-JP" altLang="en-US" sz="2000">
                <a:latin typeface="ヒラギノ角ゴ Pro W3"/>
                <a:ea typeface="ヒラギノ角ゴ Pro W3"/>
                <a:cs typeface="ヒラギノ角ゴ Pro W3"/>
              </a:rPr>
              <a:t>専門化</a:t>
            </a:r>
            <a:r>
              <a:rPr lang="en-US" altLang="ja-JP" sz="2000">
                <a:latin typeface="ヒラギノ角ゴ Pro W3"/>
                <a:ea typeface="ヒラギノ角ゴ Pro W3"/>
                <a:cs typeface="ヒラギノ角ゴ Pro W3"/>
              </a:rPr>
              <a:t>(</a:t>
            </a:r>
            <a:r>
              <a:rPr lang="ja-JP" altLang="en-US" sz="2000">
                <a:latin typeface="ヒラギノ角ゴ Pro W3"/>
                <a:ea typeface="ヒラギノ角ゴ Pro W3"/>
                <a:cs typeface="ヒラギノ角ゴ Pro W3"/>
              </a:rPr>
              <a:t>社会的分業）</a:t>
            </a:r>
            <a:endParaRPr lang="en-US" altLang="ja-JP" sz="2000">
              <a:latin typeface="ヒラギノ角ゴ Pro W3"/>
              <a:ea typeface="ヒラギノ角ゴ Pro W3"/>
              <a:cs typeface="ヒラギノ角ゴ Pro W3"/>
            </a:endParaRPr>
          </a:p>
          <a:p>
            <a:pPr marL="269875" indent="-269875" algn="dist"/>
            <a:r>
              <a:rPr lang="en-US" altLang="ja-JP" sz="2000">
                <a:latin typeface="ヒラギノ角ゴ Pro W3"/>
                <a:ea typeface="ヒラギノ角ゴ Pro W3"/>
                <a:cs typeface="ヒラギノ角ゴ Pro W3"/>
              </a:rPr>
              <a:t>■</a:t>
            </a:r>
            <a:r>
              <a:rPr lang="ja-JP" altLang="en-US" sz="2000">
                <a:latin typeface="ヒラギノ角ゴ Pro W3"/>
                <a:ea typeface="ヒラギノ角ゴ Pro W3"/>
                <a:cs typeface="ヒラギノ角ゴ Pro W3"/>
              </a:rPr>
              <a:t>「商品」を生産する</a:t>
            </a:r>
            <a:endParaRPr lang="en-US" altLang="ja-JP" sz="2000">
              <a:latin typeface="ヒラギノ角ゴ Pro W3"/>
              <a:ea typeface="ヒラギノ角ゴ Pro W3"/>
              <a:cs typeface="ヒラギノ角ゴ Pro W3"/>
            </a:endParaRPr>
          </a:p>
          <a:p>
            <a:pPr marL="269875" indent="-269875" algn="dist"/>
            <a:r>
              <a:rPr lang="en-US" altLang="ja-JP" sz="2000">
                <a:latin typeface="ヒラギノ角ゴ Pro W3"/>
                <a:ea typeface="ヒラギノ角ゴ Pro W3"/>
                <a:cs typeface="ヒラギノ角ゴ Pro W3"/>
              </a:rPr>
              <a:t>■</a:t>
            </a:r>
            <a:r>
              <a:rPr lang="ja-JP" altLang="en-US" sz="2000">
                <a:latin typeface="ヒラギノ角ゴ Pro W3"/>
                <a:ea typeface="ヒラギノ角ゴ Pro W3"/>
                <a:cs typeface="ヒラギノ角ゴ Pro W3"/>
              </a:rPr>
              <a:t>生産の立地は大規模・集中</a:t>
            </a:r>
            <a:endParaRPr lang="en-US" altLang="ja-JP" sz="2000">
              <a:latin typeface="ヒラギノ角ゴ Pro W3"/>
              <a:ea typeface="ヒラギノ角ゴ Pro W3"/>
              <a:cs typeface="ヒラギノ角ゴ Pro W3"/>
            </a:endParaRPr>
          </a:p>
        </p:txBody>
      </p:sp>
      <p:pic>
        <p:nvPicPr>
          <p:cNvPr id="28" name="図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7000" l="10000" r="90000">
                        <a14:foregroundMark x1="49667" y1="17333" x2="49667" y2="1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391" y="5599976"/>
            <a:ext cx="869692" cy="869692"/>
          </a:xfrm>
          <a:prstGeom prst="rect">
            <a:avLst/>
          </a:prstGeom>
        </p:spPr>
      </p:pic>
      <p:pic>
        <p:nvPicPr>
          <p:cNvPr id="29" name="図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7000" l="10000" r="90000">
                        <a14:foregroundMark x1="49667" y1="17333" x2="49667" y2="1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630" y="5493364"/>
            <a:ext cx="869692" cy="869692"/>
          </a:xfrm>
          <a:prstGeom prst="rect">
            <a:avLst/>
          </a:prstGeom>
        </p:spPr>
      </p:pic>
      <p:pic>
        <p:nvPicPr>
          <p:cNvPr id="30" name="図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7000" l="10000" r="90000">
                        <a14:foregroundMark x1="49667" y1="17333" x2="49667" y2="1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598" y="5469126"/>
            <a:ext cx="869692" cy="869692"/>
          </a:xfrm>
          <a:prstGeom prst="rect">
            <a:avLst/>
          </a:prstGeom>
        </p:spPr>
      </p:pic>
      <p:pic>
        <p:nvPicPr>
          <p:cNvPr id="31" name="図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7000" l="10000" r="90000">
                        <a14:foregroundMark x1="49667" y1="17333" x2="49667" y2="1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6" y="5381713"/>
            <a:ext cx="869692" cy="869692"/>
          </a:xfrm>
          <a:prstGeom prst="rect">
            <a:avLst/>
          </a:prstGeom>
        </p:spPr>
      </p:pic>
      <p:pic>
        <p:nvPicPr>
          <p:cNvPr id="32" name="図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7000" l="10000" r="90000">
                        <a14:foregroundMark x1="49667" y1="17333" x2="49667" y2="1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330" y="4958167"/>
            <a:ext cx="869692" cy="869692"/>
          </a:xfrm>
          <a:prstGeom prst="rect">
            <a:avLst/>
          </a:prstGeom>
        </p:spPr>
      </p:pic>
      <p:sp>
        <p:nvSpPr>
          <p:cNvPr id="33" name="正方形/長方形 19"/>
          <p:cNvSpPr/>
          <p:nvPr/>
        </p:nvSpPr>
        <p:spPr>
          <a:xfrm>
            <a:off x="2456889" y="4945906"/>
            <a:ext cx="1353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dist"/>
            <a:r>
              <a:rPr lang="ja-JP" altLang="en-US" sz="2800">
                <a:latin typeface="ヒラギノ角ゴ Std W8"/>
                <a:ea typeface="ヒラギノ角ゴ Std W8"/>
                <a:cs typeface="ヒラギノ角ゴ Std W8"/>
              </a:rPr>
              <a:t>消費</a:t>
            </a:r>
            <a:endParaRPr lang="en-GB" altLang="ja-JP" sz="2800">
              <a:latin typeface="ヒラギノ角ゴ Std W8"/>
              <a:ea typeface="ヒラギノ角ゴ Std W8"/>
              <a:cs typeface="ヒラギノ角ゴ Std W8"/>
            </a:endParaRPr>
          </a:p>
        </p:txBody>
      </p:sp>
      <p:pic>
        <p:nvPicPr>
          <p:cNvPr id="34" name="図 2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7000" l="10000" r="90000">
                        <a14:foregroundMark x1="49667" y1="17333" x2="49667" y2="1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455" y="4730284"/>
            <a:ext cx="869692" cy="869692"/>
          </a:xfrm>
          <a:prstGeom prst="rect">
            <a:avLst/>
          </a:prstGeom>
        </p:spPr>
      </p:pic>
      <p:pic>
        <p:nvPicPr>
          <p:cNvPr id="35" name="図 2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7000" l="10000" r="90000">
                        <a14:foregroundMark x1="49667" y1="17333" x2="49667" y2="1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108" y="5017155"/>
            <a:ext cx="869692" cy="869692"/>
          </a:xfrm>
          <a:prstGeom prst="rect">
            <a:avLst/>
          </a:prstGeom>
        </p:spPr>
      </p:pic>
      <p:pic>
        <p:nvPicPr>
          <p:cNvPr id="36" name="図 2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7000" l="10000" r="90000">
                        <a14:foregroundMark x1="49667" y1="17333" x2="49667" y2="1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63" y="5599976"/>
            <a:ext cx="869692" cy="869692"/>
          </a:xfrm>
          <a:prstGeom prst="rect">
            <a:avLst/>
          </a:prstGeom>
        </p:spPr>
      </p:pic>
      <p:pic>
        <p:nvPicPr>
          <p:cNvPr id="37" name="図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7000" l="10000" r="90000">
                        <a14:foregroundMark x1="49667" y1="17333" x2="49667" y2="1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44" y="5058518"/>
            <a:ext cx="869692" cy="869692"/>
          </a:xfrm>
          <a:prstGeom prst="rect">
            <a:avLst/>
          </a:prstGeom>
        </p:spPr>
      </p:pic>
      <p:pic>
        <p:nvPicPr>
          <p:cNvPr id="38" name="図 2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7000" l="10000" r="90000">
                        <a14:foregroundMark x1="49667" y1="17333" x2="49667" y2="1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44" y="5599976"/>
            <a:ext cx="869692" cy="869692"/>
          </a:xfrm>
          <a:prstGeom prst="rect">
            <a:avLst/>
          </a:prstGeom>
        </p:spPr>
      </p:pic>
      <p:pic>
        <p:nvPicPr>
          <p:cNvPr id="39" name="図 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042" b="100000" l="893" r="993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9088" y="777717"/>
            <a:ext cx="2151447" cy="1263015"/>
          </a:xfrm>
          <a:prstGeom prst="rect">
            <a:avLst/>
          </a:prstGeom>
        </p:spPr>
      </p:pic>
      <p:pic>
        <p:nvPicPr>
          <p:cNvPr id="40" name="図 2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042" b="100000" l="893" r="993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1382" y="1840052"/>
            <a:ext cx="2151447" cy="1263015"/>
          </a:xfrm>
          <a:prstGeom prst="rect">
            <a:avLst/>
          </a:prstGeom>
        </p:spPr>
      </p:pic>
      <p:pic>
        <p:nvPicPr>
          <p:cNvPr id="41" name="図 26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53" b="98721" l="3378" r="94595">
                        <a14:foregroundMark x1="27703" y1="2132" x2="52703" y2="13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94" y="4124213"/>
            <a:ext cx="328938" cy="1040918"/>
          </a:xfrm>
          <a:prstGeom prst="rect">
            <a:avLst/>
          </a:prstGeom>
        </p:spPr>
      </p:pic>
      <p:pic>
        <p:nvPicPr>
          <p:cNvPr id="42" name="図 27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63" y="4224261"/>
            <a:ext cx="1012045" cy="1012045"/>
          </a:xfrm>
          <a:prstGeom prst="rect">
            <a:avLst/>
          </a:prstGeom>
        </p:spPr>
      </p:pic>
      <p:pic>
        <p:nvPicPr>
          <p:cNvPr id="43" name="図 28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53" b="98721" l="3378" r="94595">
                        <a14:foregroundMark x1="27703" y1="2132" x2="52703" y2="13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021" y="5672146"/>
            <a:ext cx="229217" cy="725352"/>
          </a:xfrm>
          <a:prstGeom prst="rect">
            <a:avLst/>
          </a:prstGeom>
        </p:spPr>
      </p:pic>
      <p:pic>
        <p:nvPicPr>
          <p:cNvPr id="44" name="図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611" y="5827859"/>
            <a:ext cx="915292" cy="666538"/>
          </a:xfrm>
          <a:prstGeom prst="rect">
            <a:avLst/>
          </a:prstGeom>
        </p:spPr>
      </p:pic>
      <p:pic>
        <p:nvPicPr>
          <p:cNvPr id="45" name="図 31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" b="98721" l="3378" r="94595">
                        <a14:foregroundMark x1="27703" y1="2132" x2="52703" y2="13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100" y="5672146"/>
            <a:ext cx="171438" cy="725352"/>
          </a:xfrm>
          <a:prstGeom prst="rect">
            <a:avLst/>
          </a:prstGeom>
        </p:spPr>
      </p:pic>
      <p:pic>
        <p:nvPicPr>
          <p:cNvPr id="46" name="図 3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4069">
            <a:off x="5389460" y="5794069"/>
            <a:ext cx="659777" cy="659777"/>
          </a:xfrm>
          <a:prstGeom prst="rect">
            <a:avLst/>
          </a:prstGeom>
        </p:spPr>
      </p:pic>
      <p:pic>
        <p:nvPicPr>
          <p:cNvPr id="47" name="図 33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3910" l="260" r="994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2902">
            <a:off x="5918142" y="5874635"/>
            <a:ext cx="654843" cy="530678"/>
          </a:xfrm>
          <a:prstGeom prst="rect">
            <a:avLst/>
          </a:prstGeom>
        </p:spPr>
      </p:pic>
      <p:pic>
        <p:nvPicPr>
          <p:cNvPr id="48" name="図 3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853" b="98721" l="3378" r="94595">
                        <a14:foregroundMark x1="27703" y1="2132" x2="52703" y2="13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161" y="5613466"/>
            <a:ext cx="229217" cy="725352"/>
          </a:xfrm>
          <a:prstGeom prst="rect">
            <a:avLst/>
          </a:prstGeom>
        </p:spPr>
      </p:pic>
      <p:pic>
        <p:nvPicPr>
          <p:cNvPr id="49" name="図 35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3000" b="99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223" y="5637704"/>
            <a:ext cx="875997" cy="875997"/>
          </a:xfrm>
          <a:prstGeom prst="rect">
            <a:avLst/>
          </a:prstGeom>
        </p:spPr>
      </p:pic>
      <p:pic>
        <p:nvPicPr>
          <p:cNvPr id="50" name="図 3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5400000">
            <a:off x="827815" y="3539440"/>
            <a:ext cx="2408480" cy="593639"/>
          </a:xfrm>
          <a:prstGeom prst="rect">
            <a:avLst/>
          </a:prstGeom>
        </p:spPr>
      </p:pic>
      <p:pic>
        <p:nvPicPr>
          <p:cNvPr id="51" name="図 3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35367" y="3103067"/>
            <a:ext cx="5378491" cy="17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085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角丸四角形 6"/>
          <p:cNvSpPr/>
          <p:nvPr/>
        </p:nvSpPr>
        <p:spPr>
          <a:xfrm>
            <a:off x="242596" y="1141663"/>
            <a:ext cx="8705461" cy="5404621"/>
          </a:xfrm>
          <a:prstGeom prst="roundRect">
            <a:avLst>
              <a:gd name="adj" fmla="val 4975"/>
            </a:avLst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838950" y="6492875"/>
            <a:ext cx="2133600" cy="365125"/>
          </a:xfrm>
        </p:spPr>
        <p:txBody>
          <a:bodyPr/>
          <a:lstStyle/>
          <a:p>
            <a:fld id="{95CB8DB0-3427-C848-88BD-CC53E9EFD865}" type="slidenum">
              <a:rPr kumimoji="1" lang="ja-JP" altLang="en-US" sz="1050" smtClean="0"/>
              <a:t>3</a:t>
            </a:fld>
            <a:endParaRPr kumimoji="1" lang="ja-JP" altLang="en-US" sz="1050"/>
          </a:p>
        </p:txBody>
      </p:sp>
      <p:pic>
        <p:nvPicPr>
          <p:cNvPr id="13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747" y="0"/>
            <a:ext cx="1418252" cy="516687"/>
          </a:xfrm>
          <a:prstGeom prst="rect">
            <a:avLst/>
          </a:prstGeom>
        </p:spPr>
      </p:pic>
      <p:sp>
        <p:nvSpPr>
          <p:cNvPr id="5" name="タイトル 1"/>
          <p:cNvSpPr txBox="1"/>
          <p:nvPr/>
        </p:nvSpPr>
        <p:spPr>
          <a:xfrm>
            <a:off x="139130" y="0"/>
            <a:ext cx="7029450" cy="837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商品流通のあり方</a:t>
            </a:r>
          </a:p>
        </p:txBody>
      </p:sp>
      <p:sp>
        <p:nvSpPr>
          <p:cNvPr id="53" name="テキスト ボックス 7"/>
          <p:cNvSpPr txBox="1"/>
          <p:nvPr/>
        </p:nvSpPr>
        <p:spPr>
          <a:xfrm>
            <a:off x="671803" y="1519582"/>
            <a:ext cx="81502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>
                <a:latin typeface="ヒラギノ明朝 ProN W6"/>
                <a:ea typeface="ヒラギノ明朝 ProN W6"/>
                <a:cs typeface="ヒラギノ明朝 ProN W6"/>
              </a:rPr>
              <a:t>■</a:t>
            </a:r>
            <a:r>
              <a:rPr lang="en-US" altLang="ja-JP" sz="240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kumimoji="1" lang="ja-JP" altLang="en-US" sz="2400">
                <a:latin typeface="ヒラギノ明朝 ProN W6"/>
                <a:ea typeface="ヒラギノ明朝 ProN W6"/>
                <a:cs typeface="ヒラギノ明朝 ProN W6"/>
              </a:rPr>
              <a:t>私たちの必需的なニーズ</a:t>
            </a:r>
            <a:r>
              <a:rPr kumimoji="1" lang="en-US" altLang="ja-JP" sz="1600">
                <a:latin typeface="ヒラギノ明朝 ProN W6"/>
                <a:ea typeface="ヒラギノ明朝 ProN W6"/>
                <a:cs typeface="ヒラギノ明朝 ProN W6"/>
              </a:rPr>
              <a:t>(needs)</a:t>
            </a:r>
            <a:r>
              <a:rPr kumimoji="1" lang="ja-JP" altLang="en-US" sz="2400">
                <a:latin typeface="ヒラギノ明朝 ProN W6"/>
                <a:ea typeface="ヒラギノ明朝 ProN W6"/>
                <a:cs typeface="ヒラギノ明朝 ProN W6"/>
              </a:rPr>
              <a:t>が満たされる。</a:t>
            </a:r>
            <a:endParaRPr kumimoji="1" lang="en-US" altLang="ja-JP" sz="2400">
              <a:latin typeface="ヒラギノ明朝 ProN W6"/>
              <a:ea typeface="ヒラギノ明朝 ProN W6"/>
              <a:cs typeface="ヒラギノ明朝 ProN W6"/>
            </a:endParaRPr>
          </a:p>
          <a:p>
            <a:endParaRPr lang="en-US" altLang="ja-JP" sz="2400">
              <a:latin typeface="ヒラギノ明朝 ProN W6"/>
              <a:ea typeface="ヒラギノ明朝 ProN W6"/>
              <a:cs typeface="ヒラギノ明朝 ProN W6"/>
            </a:endParaRPr>
          </a:p>
          <a:p>
            <a:r>
              <a:rPr kumimoji="1" lang="en-US" altLang="ja-JP" sz="2400">
                <a:latin typeface="ヒラギノ明朝 ProN W6"/>
                <a:ea typeface="ヒラギノ明朝 ProN W6"/>
                <a:cs typeface="ヒラギノ明朝 ProN W6"/>
              </a:rPr>
              <a:t>■ </a:t>
            </a:r>
            <a:r>
              <a:rPr kumimoji="1" lang="ja-JP" altLang="en-US" sz="2400">
                <a:latin typeface="ヒラギノ明朝 ProN W6"/>
                <a:ea typeface="ヒラギノ明朝 ProN W6"/>
                <a:cs typeface="ヒラギノ明朝 ProN W6"/>
              </a:rPr>
              <a:t>私たちの裁量的なニーズやウォンツ</a:t>
            </a:r>
            <a:r>
              <a:rPr kumimoji="1" lang="en-US" altLang="ja-JP" sz="1600">
                <a:latin typeface="ヒラギノ明朝 ProN W6"/>
                <a:ea typeface="ヒラギノ明朝 ProN W6"/>
                <a:cs typeface="ヒラギノ明朝 ProN W6"/>
              </a:rPr>
              <a:t>(wants)</a:t>
            </a:r>
            <a:r>
              <a:rPr kumimoji="1" lang="ja-JP" altLang="en-US" sz="2400">
                <a:latin typeface="ヒラギノ明朝 ProN W6"/>
                <a:ea typeface="ヒラギノ明朝 ProN W6"/>
                <a:cs typeface="ヒラギノ明朝 ProN W6"/>
              </a:rPr>
              <a:t>が満たされる。</a:t>
            </a:r>
            <a:endParaRPr kumimoji="1" lang="en-US" altLang="ja-JP" sz="2400">
              <a:latin typeface="ヒラギノ明朝 ProN W6"/>
              <a:ea typeface="ヒラギノ明朝 ProN W6"/>
              <a:cs typeface="ヒラギノ明朝 ProN W6"/>
            </a:endParaRPr>
          </a:p>
          <a:p>
            <a:endParaRPr lang="en-US" altLang="ja-JP" sz="2400">
              <a:latin typeface="ヒラギノ明朝 ProN W6"/>
              <a:ea typeface="ヒラギノ明朝 ProN W6"/>
              <a:cs typeface="ヒラギノ明朝 ProN W6"/>
            </a:endParaRPr>
          </a:p>
          <a:p>
            <a:r>
              <a:rPr kumimoji="1" lang="en-US" altLang="ja-JP" sz="2400">
                <a:latin typeface="ヒラギノ明朝 ProN W6"/>
                <a:ea typeface="ヒラギノ明朝 ProN W6"/>
                <a:cs typeface="ヒラギノ明朝 ProN W6"/>
              </a:rPr>
              <a:t>■ </a:t>
            </a:r>
            <a:r>
              <a:rPr kumimoji="1" lang="ja-JP" altLang="en-US" sz="2400">
                <a:latin typeface="ヒラギノ明朝 ProN W6"/>
                <a:ea typeface="ヒラギノ明朝 ProN W6"/>
                <a:cs typeface="ヒラギノ明朝 ProN W6"/>
              </a:rPr>
              <a:t>私たちの生活のインフラ</a:t>
            </a:r>
            <a:r>
              <a:rPr kumimoji="1" lang="en-US" altLang="ja-JP" sz="1600">
                <a:latin typeface="ヒラギノ明朝 ProN W6"/>
                <a:ea typeface="ヒラギノ明朝 ProN W6"/>
                <a:cs typeface="ヒラギノ明朝 ProN W6"/>
              </a:rPr>
              <a:t>(infrastructure)</a:t>
            </a:r>
            <a:r>
              <a:rPr kumimoji="1" lang="ja-JP" altLang="en-US" sz="2400">
                <a:latin typeface="ヒラギノ明朝 ProN W6"/>
                <a:ea typeface="ヒラギノ明朝 ProN W6"/>
                <a:cs typeface="ヒラギノ明朝 ProN W6"/>
              </a:rPr>
              <a:t>が拡充する。</a:t>
            </a:r>
            <a:endParaRPr kumimoji="1" lang="en-US" altLang="ja-JP" sz="2400">
              <a:latin typeface="ヒラギノ明朝 ProN W6"/>
              <a:ea typeface="ヒラギノ明朝 ProN W6"/>
              <a:cs typeface="ヒラギノ明朝 ProN W6"/>
            </a:endParaRPr>
          </a:p>
          <a:p>
            <a:endParaRPr lang="en-US" altLang="ja-JP" sz="2400">
              <a:latin typeface="ヒラギノ明朝 ProN W6"/>
              <a:ea typeface="ヒラギノ明朝 ProN W6"/>
              <a:cs typeface="ヒラギノ明朝 ProN W6"/>
            </a:endParaRPr>
          </a:p>
          <a:p>
            <a:r>
              <a:rPr kumimoji="1" lang="en-US" altLang="ja-JP" sz="2400">
                <a:latin typeface="ヒラギノ明朝 ProN W6"/>
                <a:ea typeface="ヒラギノ明朝 ProN W6"/>
                <a:cs typeface="ヒラギノ明朝 ProN W6"/>
              </a:rPr>
              <a:t>□ </a:t>
            </a:r>
            <a:r>
              <a:rPr kumimoji="1" lang="ja-JP" altLang="en-US" sz="2400">
                <a:latin typeface="ヒラギノ明朝 ProN W6"/>
                <a:ea typeface="ヒラギノ明朝 ProN W6"/>
                <a:cs typeface="ヒラギノ明朝 ProN W6"/>
              </a:rPr>
              <a:t>生産者が作った商品が、きちんと「売れる」。</a:t>
            </a:r>
            <a:endParaRPr kumimoji="1" lang="en-US" altLang="ja-JP" sz="2400">
              <a:latin typeface="ヒラギノ明朝 ProN W6"/>
              <a:ea typeface="ヒラギノ明朝 ProN W6"/>
              <a:cs typeface="ヒラギノ明朝 ProN W6"/>
            </a:endParaRPr>
          </a:p>
          <a:p>
            <a:endParaRPr lang="en-US" altLang="ja-JP" sz="2400">
              <a:latin typeface="ヒラギノ明朝 ProN W6"/>
              <a:ea typeface="ヒラギノ明朝 ProN W6"/>
              <a:cs typeface="ヒラギノ明朝 ProN W6"/>
            </a:endParaRPr>
          </a:p>
          <a:p>
            <a:r>
              <a:rPr lang="en-US" altLang="ja-JP" sz="2400">
                <a:latin typeface="ヒラギノ明朝 ProN W6"/>
                <a:ea typeface="ヒラギノ明朝 ProN W6"/>
                <a:cs typeface="ヒラギノ明朝 ProN W6"/>
              </a:rPr>
              <a:t>□ </a:t>
            </a:r>
            <a:r>
              <a:rPr lang="ja-JP" altLang="en-US" sz="2400">
                <a:latin typeface="ヒラギノ明朝 ProN W6"/>
                <a:ea typeface="ヒラギノ明朝 ProN W6"/>
                <a:cs typeface="ヒラギノ明朝 ProN W6"/>
              </a:rPr>
              <a:t>それにより、企業の存続が可能になる。</a:t>
            </a:r>
            <a:endParaRPr lang="en-US" altLang="ja-JP" sz="2400">
              <a:latin typeface="ヒラギノ明朝 ProN W6"/>
              <a:ea typeface="ヒラギノ明朝 ProN W6"/>
              <a:cs typeface="ヒラギノ明朝 ProN W6"/>
            </a:endParaRPr>
          </a:p>
          <a:p>
            <a:endParaRPr kumimoji="1" lang="en-US" altLang="ja-JP" sz="2400">
              <a:latin typeface="ヒラギノ明朝 ProN W6"/>
              <a:ea typeface="ヒラギノ明朝 ProN W6"/>
              <a:cs typeface="ヒラギノ明朝 ProN W6"/>
            </a:endParaRPr>
          </a:p>
          <a:p>
            <a:r>
              <a:rPr lang="en-US" altLang="ja-JP" sz="2400">
                <a:latin typeface="ヒラギノ明朝 ProN W6"/>
                <a:ea typeface="ヒラギノ明朝 ProN W6"/>
                <a:cs typeface="ヒラギノ明朝 ProN W6"/>
              </a:rPr>
              <a:t>□ </a:t>
            </a:r>
            <a:r>
              <a:rPr lang="ja-JP" altLang="en-US" sz="2400">
                <a:latin typeface="ヒラギノ明朝 ProN W6"/>
                <a:ea typeface="ヒラギノ明朝 ProN W6"/>
                <a:cs typeface="ヒラギノ明朝 ProN W6"/>
              </a:rPr>
              <a:t>労働者、資本家としての私たちにとっての影響は？</a:t>
            </a:r>
            <a:endParaRPr kumimoji="1" lang="en-US" altLang="ja-JP" sz="2400">
              <a:latin typeface="ヒラギノ明朝 ProN W6"/>
              <a:ea typeface="ヒラギノ明朝 ProN W6"/>
              <a:cs typeface="ヒラギノ明朝 ProN W6"/>
            </a:endParaRPr>
          </a:p>
          <a:p>
            <a:endParaRPr lang="en-US" altLang="ja-JP" sz="2400">
              <a:latin typeface="ヒラギノ明朝 ProN W6"/>
              <a:ea typeface="ヒラギノ明朝 ProN W6"/>
              <a:cs typeface="ヒラギノ明朝 ProN W6"/>
            </a:endParaRPr>
          </a:p>
          <a:p>
            <a:r>
              <a:rPr lang="en-US" altLang="ja-JP" sz="2400">
                <a:latin typeface="ヒラギノ明朝 ProN W6"/>
                <a:ea typeface="ヒラギノ明朝 ProN W6"/>
                <a:cs typeface="ヒラギノ明朝 ProN W6"/>
              </a:rPr>
              <a:t>□ </a:t>
            </a:r>
            <a:r>
              <a:rPr lang="ja-JP" altLang="en-US" sz="2400">
                <a:latin typeface="ヒラギノ明朝 ProN W6"/>
                <a:ea typeface="ヒラギノ明朝 ProN W6"/>
                <a:cs typeface="ヒラギノ明朝 ProN W6"/>
              </a:rPr>
              <a:t>経済循環が円滑に機能することが支援される。</a:t>
            </a:r>
            <a:endParaRPr kumimoji="1" lang="ja-JP" altLang="en-US" sz="2400">
              <a:latin typeface="ヒラギノ明朝 ProN W6"/>
              <a:ea typeface="ヒラギノ明朝 ProN W6"/>
              <a:cs typeface="ヒラギノ明朝 ProN W6"/>
            </a:endParaRPr>
          </a:p>
        </p:txBody>
      </p:sp>
      <p:sp>
        <p:nvSpPr>
          <p:cNvPr id="54" name="テキスト ボックス 4"/>
          <p:cNvSpPr txBox="1"/>
          <p:nvPr/>
        </p:nvSpPr>
        <p:spPr>
          <a:xfrm>
            <a:off x="706786" y="870316"/>
            <a:ext cx="71843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kumimoji="1" lang="ja-JP" altLang="en-US" sz="2400">
                <a:latin typeface="ヒラギノ角ゴ Pro W6"/>
                <a:ea typeface="ヒラギノ角ゴ Pro W6"/>
                <a:cs typeface="ヒラギノ角ゴ Pro W6"/>
              </a:rPr>
              <a:t>流通の社会的仕組みがスムーズにはたらくこと</a:t>
            </a:r>
          </a:p>
        </p:txBody>
      </p:sp>
    </p:spTree>
    <p:extLst>
      <p:ext uri="{BB962C8B-B14F-4D97-AF65-F5344CB8AC3E}">
        <p14:creationId xmlns:p14="http://schemas.microsoft.com/office/powerpoint/2010/main" val="6558586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838950" y="6492875"/>
            <a:ext cx="2133600" cy="365125"/>
          </a:xfrm>
        </p:spPr>
        <p:txBody>
          <a:bodyPr/>
          <a:lstStyle/>
          <a:p>
            <a:fld id="{95CB8DB0-3427-C848-88BD-CC53E9EFD865}" type="slidenum">
              <a:rPr kumimoji="1" lang="ja-JP" altLang="en-US" sz="1050" smtClean="0"/>
              <a:t>4</a:t>
            </a:fld>
            <a:endParaRPr kumimoji="1" lang="ja-JP" altLang="en-US" sz="1050"/>
          </a:p>
        </p:txBody>
      </p:sp>
      <p:pic>
        <p:nvPicPr>
          <p:cNvPr id="13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078" y="1"/>
            <a:ext cx="1408921" cy="513288"/>
          </a:xfrm>
          <a:prstGeom prst="rect">
            <a:avLst/>
          </a:prstGeom>
        </p:spPr>
      </p:pic>
      <p:sp>
        <p:nvSpPr>
          <p:cNvPr id="5" name="タイトル 1"/>
          <p:cNvSpPr txBox="1"/>
          <p:nvPr/>
        </p:nvSpPr>
        <p:spPr>
          <a:xfrm>
            <a:off x="120469" y="-102637"/>
            <a:ext cx="7029450" cy="837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流通システム（流通機構）をとらえる</a:t>
            </a:r>
          </a:p>
        </p:txBody>
      </p:sp>
      <p:sp>
        <p:nvSpPr>
          <p:cNvPr id="6" name="角丸四角形 7"/>
          <p:cNvSpPr/>
          <p:nvPr/>
        </p:nvSpPr>
        <p:spPr>
          <a:xfrm>
            <a:off x="2853550" y="711134"/>
            <a:ext cx="3339381" cy="611552"/>
          </a:xfrm>
          <a:prstGeom prst="roundRect">
            <a:avLst>
              <a:gd name="adj" fmla="val 1588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7" name="正方形/長方形 8"/>
          <p:cNvSpPr/>
          <p:nvPr/>
        </p:nvSpPr>
        <p:spPr>
          <a:xfrm>
            <a:off x="2923828" y="820153"/>
            <a:ext cx="3207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solidFill>
                  <a:schemeClr val="bg1"/>
                </a:solidFill>
                <a:latin typeface="ヒラギノ角ゴ Pro W6"/>
                <a:ea typeface="ヒラギノ角ゴ Pro W6"/>
                <a:cs typeface="ヒラギノ角ゴ Pro W6"/>
              </a:rPr>
              <a:t>生産活動</a:t>
            </a:r>
          </a:p>
        </p:txBody>
      </p:sp>
      <p:sp>
        <p:nvSpPr>
          <p:cNvPr id="8" name="角丸四角形 9"/>
          <p:cNvSpPr/>
          <p:nvPr/>
        </p:nvSpPr>
        <p:spPr>
          <a:xfrm>
            <a:off x="1480864" y="567263"/>
            <a:ext cx="5059175" cy="2060589"/>
          </a:xfrm>
          <a:prstGeom prst="roundRect">
            <a:avLst>
              <a:gd name="adj" fmla="val 8942"/>
            </a:avLst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9" name="右矢印 10"/>
          <p:cNvSpPr/>
          <p:nvPr/>
        </p:nvSpPr>
        <p:spPr>
          <a:xfrm rot="5400000">
            <a:off x="4175791" y="1454349"/>
            <a:ext cx="460708" cy="3104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" name="正方形/長方形 11"/>
          <p:cNvSpPr/>
          <p:nvPr/>
        </p:nvSpPr>
        <p:spPr>
          <a:xfrm>
            <a:off x="413875" y="1510052"/>
            <a:ext cx="217539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生産者</a:t>
            </a:r>
            <a:r>
              <a:rPr lang="en-US" altLang="ja-JP" sz="2000">
                <a:latin typeface="ヒラギノ角ゴ Pro W6"/>
                <a:ea typeface="ヒラギノ角ゴ Pro W6"/>
                <a:cs typeface="ヒラギノ角ゴ Pro W6"/>
              </a:rPr>
              <a:t>(</a:t>
            </a:r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メーカー</a:t>
            </a:r>
            <a:r>
              <a:rPr lang="en-US" altLang="ja-JP" sz="2000">
                <a:latin typeface="ヒラギノ角ゴ Pro W6"/>
                <a:ea typeface="ヒラギノ角ゴ Pro W6"/>
                <a:cs typeface="ヒラギノ角ゴ Pro W6"/>
              </a:rPr>
              <a:t>)</a:t>
            </a:r>
            <a:endParaRPr lang="ja-JP" altLang="en-US" sz="2000">
              <a:latin typeface="ヒラギノ角ゴ Pro W6"/>
              <a:ea typeface="ヒラギノ角ゴ Pro W6"/>
              <a:cs typeface="ヒラギノ角ゴ Pro W6"/>
            </a:endParaRPr>
          </a:p>
        </p:txBody>
      </p:sp>
      <p:sp>
        <p:nvSpPr>
          <p:cNvPr id="12" name="角丸四角形 12"/>
          <p:cNvSpPr/>
          <p:nvPr/>
        </p:nvSpPr>
        <p:spPr>
          <a:xfrm>
            <a:off x="2853550" y="1875199"/>
            <a:ext cx="3339381" cy="611552"/>
          </a:xfrm>
          <a:prstGeom prst="roundRect">
            <a:avLst>
              <a:gd name="adj" fmla="val 1588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923828" y="1984218"/>
            <a:ext cx="3207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流通活動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491084" y="2730332"/>
            <a:ext cx="5059175" cy="1872907"/>
          </a:xfrm>
          <a:prstGeom prst="roundRect">
            <a:avLst>
              <a:gd name="adj" fmla="val 8942"/>
            </a:avLst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5400000">
            <a:off x="4186011" y="3640934"/>
            <a:ext cx="460708" cy="3104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24095" y="3473235"/>
            <a:ext cx="179833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商業の範囲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2781457" y="3873656"/>
            <a:ext cx="3339381" cy="611552"/>
          </a:xfrm>
          <a:prstGeom prst="roundRect">
            <a:avLst>
              <a:gd name="adj" fmla="val 1588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851735" y="3982675"/>
            <a:ext cx="3207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流通活動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2791468" y="3024219"/>
            <a:ext cx="3339381" cy="611552"/>
          </a:xfrm>
          <a:prstGeom prst="roundRect">
            <a:avLst>
              <a:gd name="adj" fmla="val 1588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861746" y="3133238"/>
            <a:ext cx="3207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流通活動</a:t>
            </a:r>
          </a:p>
        </p:txBody>
      </p:sp>
      <p:sp>
        <p:nvSpPr>
          <p:cNvPr id="22" name="右矢印 21"/>
          <p:cNvSpPr/>
          <p:nvPr/>
        </p:nvSpPr>
        <p:spPr>
          <a:xfrm rot="5400000">
            <a:off x="4186011" y="2603369"/>
            <a:ext cx="460708" cy="3104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1491084" y="4696012"/>
            <a:ext cx="5059175" cy="2106027"/>
          </a:xfrm>
          <a:prstGeom prst="roundRect">
            <a:avLst>
              <a:gd name="adj" fmla="val 8942"/>
            </a:avLst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5400000">
            <a:off x="4186011" y="5606614"/>
            <a:ext cx="460708" cy="3104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24096" y="5438915"/>
            <a:ext cx="179833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消費者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2791468" y="4989899"/>
            <a:ext cx="3339381" cy="611552"/>
          </a:xfrm>
          <a:prstGeom prst="roundRect">
            <a:avLst>
              <a:gd name="adj" fmla="val 1588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861746" y="5098918"/>
            <a:ext cx="3207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流通活動</a:t>
            </a:r>
          </a:p>
        </p:txBody>
      </p:sp>
      <p:sp>
        <p:nvSpPr>
          <p:cNvPr id="28" name="右矢印 27"/>
          <p:cNvSpPr/>
          <p:nvPr/>
        </p:nvSpPr>
        <p:spPr>
          <a:xfrm rot="5400000">
            <a:off x="4186011" y="4569049"/>
            <a:ext cx="460708" cy="3104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2781457" y="6030258"/>
            <a:ext cx="3339381" cy="611552"/>
          </a:xfrm>
          <a:prstGeom prst="roundRect">
            <a:avLst>
              <a:gd name="adj" fmla="val 1588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851735" y="6139277"/>
            <a:ext cx="3207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solidFill>
                  <a:schemeClr val="bg1"/>
                </a:solidFill>
                <a:latin typeface="ヒラギノ角ゴ Pro W6"/>
                <a:ea typeface="ヒラギノ角ゴ Pro W6"/>
                <a:cs typeface="ヒラギノ角ゴ Pro W6"/>
              </a:rPr>
              <a:t>消費活動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2589268" y="1700037"/>
            <a:ext cx="5059175" cy="4138988"/>
          </a:xfrm>
          <a:prstGeom prst="roundRect">
            <a:avLst>
              <a:gd name="adj" fmla="val 5533"/>
            </a:avLst>
          </a:prstGeom>
          <a:noFill/>
          <a:ln>
            <a:solidFill>
              <a:srgbClr val="FF0080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2" name="正方形/長方形 16"/>
          <p:cNvSpPr/>
          <p:nvPr/>
        </p:nvSpPr>
        <p:spPr>
          <a:xfrm>
            <a:off x="6890209" y="3407920"/>
            <a:ext cx="179833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solidFill>
                  <a:srgbClr val="FF0080"/>
                </a:solidFill>
                <a:latin typeface="ヒラギノ角ゴ Pro W6"/>
                <a:ea typeface="ヒラギノ角ゴ Pro W6"/>
                <a:cs typeface="ヒラギノ角ゴ Pro W6"/>
              </a:rPr>
              <a:t>流通の範囲</a:t>
            </a:r>
          </a:p>
        </p:txBody>
      </p:sp>
    </p:spTree>
    <p:extLst>
      <p:ext uri="{BB962C8B-B14F-4D97-AF65-F5344CB8AC3E}">
        <p14:creationId xmlns:p14="http://schemas.microsoft.com/office/powerpoint/2010/main" val="8472280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838950" y="6492875"/>
            <a:ext cx="2133600" cy="365125"/>
          </a:xfrm>
        </p:spPr>
        <p:txBody>
          <a:bodyPr/>
          <a:lstStyle/>
          <a:p>
            <a:fld id="{95CB8DB0-3427-C848-88BD-CC53E9EFD865}" type="slidenum">
              <a:rPr kumimoji="1" lang="ja-JP" altLang="en-US" sz="1050" smtClean="0"/>
              <a:t>5</a:t>
            </a:fld>
            <a:endParaRPr kumimoji="1" lang="ja-JP" altLang="en-US" sz="1050"/>
          </a:p>
        </p:txBody>
      </p:sp>
      <p:pic>
        <p:nvPicPr>
          <p:cNvPr id="13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408" y="0"/>
            <a:ext cx="1399591" cy="509889"/>
          </a:xfrm>
          <a:prstGeom prst="rect">
            <a:avLst/>
          </a:prstGeom>
        </p:spPr>
      </p:pic>
      <p:sp>
        <p:nvSpPr>
          <p:cNvPr id="33" name="タイトル 1"/>
          <p:cNvSpPr>
            <a:spLocks noGrp="1"/>
          </p:cNvSpPr>
          <p:nvPr>
            <p:ph type="ctrTitle"/>
          </p:nvPr>
        </p:nvSpPr>
        <p:spPr>
          <a:xfrm rot="5400000">
            <a:off x="7799995" y="4830843"/>
            <a:ext cx="2102744" cy="536497"/>
          </a:xfrm>
        </p:spPr>
        <p:txBody>
          <a:bodyPr>
            <a:normAutofit/>
          </a:bodyPr>
          <a:lstStyle/>
          <a:p>
            <a:pPr algn="dist"/>
            <a:r>
              <a:rPr kumimoji="1" lang="ja-JP" altLang="en-US" sz="1400">
                <a:latin typeface="ヒラギノ角ゴ Pro W6"/>
                <a:ea typeface="ヒラギノ角ゴ Pro W6"/>
                <a:cs typeface="ヒラギノ角ゴ Pro W6"/>
              </a:rPr>
              <a:t>流通経路と流通フロー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2233447" y="164493"/>
            <a:ext cx="3939824" cy="481599"/>
          </a:xfrm>
          <a:prstGeom prst="roundRect">
            <a:avLst>
              <a:gd name="adj" fmla="val 1588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327523" y="202964"/>
            <a:ext cx="3715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solidFill>
                  <a:schemeClr val="bg1"/>
                </a:solidFill>
                <a:latin typeface="ヒラギノ角ゴ Pro W6"/>
                <a:ea typeface="ヒラギノ角ゴ Pro W6"/>
                <a:cs typeface="ヒラギノ角ゴ Pro W6"/>
              </a:rPr>
              <a:t>生産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1951225" y="67654"/>
            <a:ext cx="4498630" cy="1167521"/>
          </a:xfrm>
          <a:prstGeom prst="roundRect">
            <a:avLst>
              <a:gd name="adj" fmla="val 15885"/>
            </a:avLst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2301187" y="6111991"/>
            <a:ext cx="3939824" cy="481599"/>
          </a:xfrm>
          <a:prstGeom prst="roundRect">
            <a:avLst>
              <a:gd name="adj" fmla="val 1588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2395263" y="6150462"/>
            <a:ext cx="3715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solidFill>
                  <a:schemeClr val="bg1"/>
                </a:solidFill>
                <a:latin typeface="ヒラギノ角ゴ Pro W6"/>
                <a:ea typeface="ヒラギノ角ゴ Pro W6"/>
                <a:cs typeface="ヒラギノ角ゴ Pro W6"/>
              </a:rPr>
              <a:t>消費</a:t>
            </a:r>
          </a:p>
        </p:txBody>
      </p:sp>
      <p:sp>
        <p:nvSpPr>
          <p:cNvPr id="39" name="角丸四角形 38"/>
          <p:cNvSpPr/>
          <p:nvPr/>
        </p:nvSpPr>
        <p:spPr>
          <a:xfrm>
            <a:off x="1941819" y="5497767"/>
            <a:ext cx="4508036" cy="1167521"/>
          </a:xfrm>
          <a:prstGeom prst="roundRect">
            <a:avLst>
              <a:gd name="adj" fmla="val 15885"/>
            </a:avLst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990744" y="2102013"/>
            <a:ext cx="1729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卸売業者</a:t>
            </a:r>
          </a:p>
        </p:txBody>
      </p:sp>
      <p:sp>
        <p:nvSpPr>
          <p:cNvPr id="41" name="角丸四角形 40"/>
          <p:cNvSpPr/>
          <p:nvPr/>
        </p:nvSpPr>
        <p:spPr>
          <a:xfrm>
            <a:off x="1960632" y="2011935"/>
            <a:ext cx="1796818" cy="603977"/>
          </a:xfrm>
          <a:prstGeom prst="roundRect">
            <a:avLst>
              <a:gd name="adj" fmla="val 15885"/>
            </a:avLst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971932" y="3533820"/>
            <a:ext cx="43380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小売業者</a:t>
            </a:r>
          </a:p>
        </p:txBody>
      </p:sp>
      <p:sp>
        <p:nvSpPr>
          <p:cNvPr id="43" name="角丸四角形 42"/>
          <p:cNvSpPr/>
          <p:nvPr/>
        </p:nvSpPr>
        <p:spPr>
          <a:xfrm>
            <a:off x="1941819" y="3443742"/>
            <a:ext cx="4508035" cy="603977"/>
          </a:xfrm>
          <a:prstGeom prst="roundRect">
            <a:avLst>
              <a:gd name="adj" fmla="val 15885"/>
            </a:avLst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040625" y="1752989"/>
            <a:ext cx="140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1600">
                <a:latin typeface="ヒラギノ角ゴ Pro W6"/>
                <a:ea typeface="ヒラギノ角ゴ Pro W6"/>
                <a:cs typeface="ヒラギノ角ゴ Pro W6"/>
              </a:rPr>
              <a:t>倉庫業者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5010513" y="1709947"/>
            <a:ext cx="1439341" cy="428632"/>
          </a:xfrm>
          <a:prstGeom prst="roundRect">
            <a:avLst>
              <a:gd name="adj" fmla="val 15885"/>
            </a:avLst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5040625" y="2570321"/>
            <a:ext cx="140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1600">
                <a:latin typeface="ヒラギノ角ゴ Pro W6"/>
                <a:ea typeface="ヒラギノ角ゴ Pro W6"/>
                <a:cs typeface="ヒラギノ角ゴ Pro W6"/>
              </a:rPr>
              <a:t>輸送業者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5010513" y="2527279"/>
            <a:ext cx="1439341" cy="428632"/>
          </a:xfrm>
          <a:prstGeom prst="roundRect">
            <a:avLst>
              <a:gd name="adj" fmla="val 15885"/>
            </a:avLst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270177" y="4538351"/>
            <a:ext cx="140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1600">
                <a:latin typeface="ヒラギノ角ゴ Pro W6"/>
                <a:ea typeface="ヒラギノ角ゴ Pro W6"/>
                <a:cs typeface="ヒラギノ角ゴ Pro W6"/>
              </a:rPr>
              <a:t>金融業者</a:t>
            </a:r>
          </a:p>
        </p:txBody>
      </p:sp>
      <p:sp>
        <p:nvSpPr>
          <p:cNvPr id="49" name="角丸四角形 48"/>
          <p:cNvSpPr/>
          <p:nvPr/>
        </p:nvSpPr>
        <p:spPr>
          <a:xfrm>
            <a:off x="3240065" y="4495309"/>
            <a:ext cx="1439341" cy="428632"/>
          </a:xfrm>
          <a:prstGeom prst="roundRect">
            <a:avLst>
              <a:gd name="adj" fmla="val 15885"/>
            </a:avLst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50655" y="2551447"/>
            <a:ext cx="140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1600">
                <a:latin typeface="ヒラギノ角ゴ Pro W6"/>
                <a:ea typeface="ヒラギノ角ゴ Pro W6"/>
                <a:cs typeface="ヒラギノ角ゴ Pro W6"/>
              </a:rPr>
              <a:t>広告業者</a:t>
            </a:r>
          </a:p>
        </p:txBody>
      </p:sp>
      <p:sp>
        <p:nvSpPr>
          <p:cNvPr id="51" name="角丸四角形 50"/>
          <p:cNvSpPr/>
          <p:nvPr/>
        </p:nvSpPr>
        <p:spPr>
          <a:xfrm>
            <a:off x="120543" y="2508405"/>
            <a:ext cx="1439341" cy="428632"/>
          </a:xfrm>
          <a:prstGeom prst="roundRect">
            <a:avLst>
              <a:gd name="adj" fmla="val 15885"/>
            </a:avLst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50655" y="3575733"/>
            <a:ext cx="140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1600">
                <a:latin typeface="ヒラギノ角ゴ Pro W6"/>
                <a:ea typeface="ヒラギノ角ゴ Pro W6"/>
                <a:cs typeface="ヒラギノ角ゴ Pro W6"/>
              </a:rPr>
              <a:t>テレビ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120543" y="3532691"/>
            <a:ext cx="1439341" cy="428632"/>
          </a:xfrm>
          <a:prstGeom prst="roundRect">
            <a:avLst>
              <a:gd name="adj" fmla="val 15885"/>
            </a:avLst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" name="右矢印 53"/>
          <p:cNvSpPr/>
          <p:nvPr/>
        </p:nvSpPr>
        <p:spPr>
          <a:xfrm rot="5400000">
            <a:off x="2663273" y="1476553"/>
            <a:ext cx="760320" cy="310445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5" name="右矢印 54"/>
          <p:cNvSpPr/>
          <p:nvPr/>
        </p:nvSpPr>
        <p:spPr>
          <a:xfrm rot="5400000">
            <a:off x="2659506" y="2861618"/>
            <a:ext cx="760320" cy="310445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/>
              <a:t>　</a:t>
            </a:r>
          </a:p>
        </p:txBody>
      </p:sp>
      <p:sp>
        <p:nvSpPr>
          <p:cNvPr id="56" name="右矢印 55"/>
          <p:cNvSpPr/>
          <p:nvPr/>
        </p:nvSpPr>
        <p:spPr>
          <a:xfrm rot="5400000">
            <a:off x="2330631" y="4636335"/>
            <a:ext cx="1412421" cy="310445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/>
              <a:t>　</a:t>
            </a:r>
          </a:p>
        </p:txBody>
      </p:sp>
      <p:cxnSp>
        <p:nvCxnSpPr>
          <p:cNvPr id="57" name="直線矢印コネクタ 56"/>
          <p:cNvCxnSpPr/>
          <p:nvPr/>
        </p:nvCxnSpPr>
        <p:spPr>
          <a:xfrm flipV="1">
            <a:off x="3475234" y="4923941"/>
            <a:ext cx="9408" cy="5738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V="1">
            <a:off x="3484642" y="4047719"/>
            <a:ext cx="11289" cy="44759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V="1">
            <a:off x="3484642" y="2636680"/>
            <a:ext cx="13171" cy="80706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V="1">
            <a:off x="3497813" y="1251615"/>
            <a:ext cx="13171" cy="76032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V="1">
            <a:off x="2517560" y="4047719"/>
            <a:ext cx="22579" cy="143826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2526968" y="2624898"/>
            <a:ext cx="13171" cy="807062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V="1">
            <a:off x="2540139" y="1239833"/>
            <a:ext cx="13171" cy="76032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右矢印 63"/>
          <p:cNvSpPr/>
          <p:nvPr/>
        </p:nvSpPr>
        <p:spPr>
          <a:xfrm rot="5400000">
            <a:off x="5486660" y="1324372"/>
            <a:ext cx="460708" cy="3104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 rot="5400000">
            <a:off x="5550797" y="2186967"/>
            <a:ext cx="332434" cy="3104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6" name="右矢印 65"/>
          <p:cNvSpPr/>
          <p:nvPr/>
        </p:nvSpPr>
        <p:spPr>
          <a:xfrm rot="5400000">
            <a:off x="5478989" y="3038714"/>
            <a:ext cx="476050" cy="3104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7" name="右矢印 66"/>
          <p:cNvSpPr/>
          <p:nvPr/>
        </p:nvSpPr>
        <p:spPr>
          <a:xfrm rot="5400000">
            <a:off x="5005171" y="4618921"/>
            <a:ext cx="1423685" cy="3104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301187" y="690619"/>
            <a:ext cx="3742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生産者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2348222" y="5636625"/>
            <a:ext cx="3742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消費者</a:t>
            </a:r>
          </a:p>
        </p:txBody>
      </p:sp>
      <p:cxnSp>
        <p:nvCxnSpPr>
          <p:cNvPr id="70" name="直線コネクタ 69"/>
          <p:cNvCxnSpPr/>
          <p:nvPr/>
        </p:nvCxnSpPr>
        <p:spPr>
          <a:xfrm flipH="1" flipV="1">
            <a:off x="775302" y="651415"/>
            <a:ext cx="1157110" cy="1"/>
          </a:xfrm>
          <a:prstGeom prst="line">
            <a:avLst/>
          </a:prstGeom>
          <a:ln w="38100" cmpd="tri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795999" y="657834"/>
            <a:ext cx="15994" cy="1850571"/>
          </a:xfrm>
          <a:prstGeom prst="line">
            <a:avLst/>
          </a:prstGeom>
          <a:ln w="38100" cmpd="tri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821400" y="2958422"/>
            <a:ext cx="0" cy="593083"/>
          </a:xfrm>
          <a:prstGeom prst="line">
            <a:avLst/>
          </a:prstGeom>
          <a:ln w="38100" cmpd="tri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H="1">
            <a:off x="805406" y="3945268"/>
            <a:ext cx="15994" cy="2166723"/>
          </a:xfrm>
          <a:prstGeom prst="line">
            <a:avLst/>
          </a:prstGeom>
          <a:ln w="38100" cmpd="tri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H="1" flipV="1">
            <a:off x="794115" y="6091776"/>
            <a:ext cx="1157110" cy="1"/>
          </a:xfrm>
          <a:prstGeom prst="line">
            <a:avLst/>
          </a:prstGeom>
          <a:ln w="38100" cmpd="tri">
            <a:solidFill>
              <a:srgbClr val="000000"/>
            </a:solidFill>
            <a:prstDash val="sysDash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/>
          <p:cNvSpPr/>
          <p:nvPr/>
        </p:nvSpPr>
        <p:spPr>
          <a:xfrm>
            <a:off x="7127237" y="1834496"/>
            <a:ext cx="932239" cy="21053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7131919" y="3244361"/>
            <a:ext cx="932239" cy="2105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7131919" y="2584044"/>
            <a:ext cx="927557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H="1">
            <a:off x="7131919" y="3003209"/>
            <a:ext cx="927557" cy="0"/>
          </a:xfrm>
          <a:prstGeom prst="line">
            <a:avLst/>
          </a:prstGeom>
          <a:ln w="38100" cmpd="tri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>
            <a:off x="7131919" y="2285974"/>
            <a:ext cx="932239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正方形/長方形 79"/>
          <p:cNvSpPr/>
          <p:nvPr/>
        </p:nvSpPr>
        <p:spPr>
          <a:xfrm>
            <a:off x="8087989" y="1790919"/>
            <a:ext cx="6622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1200">
                <a:latin typeface="ヒラギノ明朝 Pro W6"/>
                <a:ea typeface="ヒラギノ明朝 Pro W6"/>
                <a:cs typeface="ヒラギノ明朝 Pro W6"/>
              </a:rPr>
              <a:t>商流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8110567" y="3211130"/>
            <a:ext cx="6622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1200">
                <a:latin typeface="ヒラギノ明朝 Pro W6"/>
                <a:ea typeface="ヒラギノ明朝 Pro W6"/>
                <a:cs typeface="ヒラギノ明朝 Pro W6"/>
              </a:rPr>
              <a:t>物流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8098579" y="2144975"/>
            <a:ext cx="698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1200">
                <a:latin typeface="ヒラギノ明朝 Pro W6"/>
                <a:ea typeface="ヒラギノ明朝 Pro W6"/>
                <a:cs typeface="ヒラギノ明朝 Pro W6"/>
              </a:rPr>
              <a:t>資金流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8082346" y="2445544"/>
            <a:ext cx="8981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1200">
                <a:latin typeface="ヒラギノ明朝 Pro W6"/>
                <a:ea typeface="ヒラギノ明朝 Pro W6"/>
                <a:cs typeface="ヒラギノ明朝 Pro W6"/>
              </a:rPr>
              <a:t>情報流　</a:t>
            </a:r>
            <a:r>
              <a:rPr lang="en-US" altLang="ja-JP" sz="120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1000">
                <a:latin typeface="ヒラギノ明朝 Pro W6"/>
                <a:ea typeface="ヒラギノ明朝 Pro W6"/>
                <a:cs typeface="ヒラギノ明朝 Pro W6"/>
              </a:rPr>
              <a:t>(</a:t>
            </a:r>
            <a:r>
              <a:rPr lang="ja-JP" altLang="en-US" sz="1000">
                <a:latin typeface="ヒラギノ明朝 Pro W6"/>
                <a:ea typeface="ヒラギノ明朝 Pro W6"/>
                <a:cs typeface="ヒラギノ明朝 Pro W6"/>
              </a:rPr>
              <a:t>流通情報）</a:t>
            </a:r>
          </a:p>
        </p:txBody>
      </p:sp>
      <p:sp>
        <p:nvSpPr>
          <p:cNvPr id="84" name="正方形/長方形 83"/>
          <p:cNvSpPr/>
          <p:nvPr/>
        </p:nvSpPr>
        <p:spPr>
          <a:xfrm>
            <a:off x="8093641" y="2804898"/>
            <a:ext cx="8981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1200">
                <a:latin typeface="ヒラギノ明朝 Pro W6"/>
                <a:ea typeface="ヒラギノ明朝 Pro W6"/>
                <a:cs typeface="ヒラギノ明朝 Pro W6"/>
              </a:rPr>
              <a:t>情報流　</a:t>
            </a:r>
            <a:r>
              <a:rPr lang="en-US" altLang="ja-JP" sz="120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1000">
                <a:latin typeface="ヒラギノ明朝 Pro W6"/>
                <a:ea typeface="ヒラギノ明朝 Pro W6"/>
                <a:cs typeface="ヒラギノ明朝 Pro W6"/>
              </a:rPr>
              <a:t>(</a:t>
            </a:r>
            <a:r>
              <a:rPr lang="ja-JP" altLang="en-US" sz="1000">
                <a:latin typeface="ヒラギノ明朝 Pro W6"/>
                <a:ea typeface="ヒラギノ明朝 Pro W6"/>
                <a:cs typeface="ヒラギノ明朝 Pro W6"/>
              </a:rPr>
              <a:t>広告情報）</a:t>
            </a:r>
          </a:p>
        </p:txBody>
      </p:sp>
      <p:sp>
        <p:nvSpPr>
          <p:cNvPr id="85" name="正方形/長方形 84"/>
          <p:cNvSpPr/>
          <p:nvPr/>
        </p:nvSpPr>
        <p:spPr>
          <a:xfrm>
            <a:off x="6593013" y="6182539"/>
            <a:ext cx="23874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>
                <a:latin typeface="ヒラギノ明朝 Pro W6"/>
                <a:ea typeface="ヒラギノ明朝 Pro W6"/>
                <a:cs typeface="ヒラギノ明朝 Pro W6"/>
              </a:rPr>
              <a:t>図</a:t>
            </a:r>
            <a:r>
              <a:rPr lang="en-GB" altLang="ja-JP" sz="1000">
                <a:latin typeface="ヒラギノ明朝 Pro W6"/>
                <a:ea typeface="ヒラギノ明朝 Pro W6"/>
                <a:cs typeface="ヒラギノ明朝 Pro W6"/>
              </a:rPr>
              <a:t>.</a:t>
            </a:r>
            <a:r>
              <a:rPr lang="ja-JP" altLang="en-US" sz="1000">
                <a:latin typeface="ヒラギノ明朝 Pro W6"/>
                <a:ea typeface="ヒラギノ明朝 Pro W6"/>
                <a:cs typeface="ヒラギノ明朝 Pro W6"/>
              </a:rPr>
              <a:t>流通機能の分担の一例</a:t>
            </a:r>
            <a:endParaRPr lang="en-GB" altLang="ja-JP" sz="1000">
              <a:latin typeface="ヒラギノ明朝 Pro W6"/>
              <a:ea typeface="ヒラギノ明朝 Pro W6"/>
              <a:cs typeface="ヒラギノ明朝 Pro W6"/>
            </a:endParaRPr>
          </a:p>
          <a:p>
            <a:r>
              <a:rPr lang="ja-JP" altLang="en-US" sz="1000">
                <a:latin typeface="ヒラギノ明朝 Pro W6"/>
                <a:ea typeface="ヒラギノ明朝 Pro W6"/>
                <a:cs typeface="ヒラギノ明朝 Pro W6"/>
              </a:rPr>
              <a:t>と流通フロー（出所：鈴木</a:t>
            </a:r>
            <a:r>
              <a:rPr lang="en-US" altLang="ja-JP" sz="1000">
                <a:latin typeface="ヒラギノ明朝 Pro W6"/>
                <a:ea typeface="ヒラギノ明朝 Pro W6"/>
                <a:cs typeface="ヒラギノ明朝 Pro W6"/>
              </a:rPr>
              <a:t>,2010)</a:t>
            </a:r>
            <a:endParaRPr lang="ja-JP" altLang="en-US" sz="100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6449854" y="4656991"/>
            <a:ext cx="1850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「商物分離」</a:t>
            </a:r>
          </a:p>
        </p:txBody>
      </p:sp>
    </p:spTree>
    <p:extLst>
      <p:ext uri="{BB962C8B-B14F-4D97-AF65-F5344CB8AC3E}">
        <p14:creationId xmlns:p14="http://schemas.microsoft.com/office/powerpoint/2010/main" val="2076217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角丸四角形 6"/>
          <p:cNvSpPr/>
          <p:nvPr/>
        </p:nvSpPr>
        <p:spPr>
          <a:xfrm>
            <a:off x="242596" y="821095"/>
            <a:ext cx="8705461" cy="5725190"/>
          </a:xfrm>
          <a:prstGeom prst="roundRect">
            <a:avLst>
              <a:gd name="adj" fmla="val 4975"/>
            </a:avLst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r>
              <a:rPr lang="ja-JP" altLang="en-US"/>
              <a:t>商品流通の仕組みは、技術や法律、制度などの外部環境、商品の特性、生産者、消費者、そして流通業者や流通助成業者が織りなす１つのシステムとしてとらえることができる。</a:t>
            </a:r>
            <a:endParaRPr lang="en-US" altLang="ja-JP"/>
          </a:p>
          <a:p>
            <a:r>
              <a:rPr lang="ja-JP" altLang="en-US"/>
              <a:t>流通を学ぶということは、このシステムについて学ぶことに他ならない。</a:t>
            </a:r>
            <a:endParaRPr lang="en-US" altLang="ja-JP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838950" y="6492875"/>
            <a:ext cx="2133600" cy="365125"/>
          </a:xfrm>
        </p:spPr>
        <p:txBody>
          <a:bodyPr/>
          <a:lstStyle/>
          <a:p>
            <a:fld id="{95CB8DB0-3427-C848-88BD-CC53E9EFD865}" type="slidenum">
              <a:rPr kumimoji="1" lang="ja-JP" altLang="en-US" sz="1050" smtClean="0"/>
              <a:t>6</a:t>
            </a:fld>
            <a:endParaRPr kumimoji="1" lang="ja-JP" altLang="en-US" sz="1050"/>
          </a:p>
        </p:txBody>
      </p:sp>
      <p:pic>
        <p:nvPicPr>
          <p:cNvPr id="13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747" y="0"/>
            <a:ext cx="1418252" cy="516687"/>
          </a:xfrm>
          <a:prstGeom prst="rect">
            <a:avLst/>
          </a:prstGeom>
        </p:spPr>
      </p:pic>
      <p:sp>
        <p:nvSpPr>
          <p:cNvPr id="5" name="タイトル 1"/>
          <p:cNvSpPr txBox="1"/>
          <p:nvPr/>
        </p:nvSpPr>
        <p:spPr>
          <a:xfrm>
            <a:off x="139130" y="0"/>
            <a:ext cx="7029450" cy="837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流通を学ぶ意味</a:t>
            </a:r>
          </a:p>
        </p:txBody>
      </p:sp>
      <p:sp>
        <p:nvSpPr>
          <p:cNvPr id="53" name="テキスト ボックス 7"/>
          <p:cNvSpPr txBox="1"/>
          <p:nvPr/>
        </p:nvSpPr>
        <p:spPr>
          <a:xfrm>
            <a:off x="559837" y="1174349"/>
            <a:ext cx="83089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-314325"/>
            <a:r>
              <a:rPr kumimoji="1" lang="en-US" altLang="ja-JP" sz="2400">
                <a:latin typeface="ヒラギノ明朝 ProN W6"/>
                <a:ea typeface="ヒラギノ明朝 ProN W6"/>
                <a:cs typeface="ヒラギノ明朝 ProN W6"/>
              </a:rPr>
              <a:t>■</a:t>
            </a:r>
            <a:r>
              <a:rPr lang="en-US" altLang="ja-JP" sz="240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ja-JP" altLang="en-US" sz="2400">
                <a:latin typeface="ヒラギノ明朝 ProN W6"/>
                <a:ea typeface="ヒラギノ明朝 ProN W6"/>
                <a:cs typeface="ヒラギノ明朝 ProN W6"/>
              </a:rPr>
              <a:t>私たちが普段の生活の中で使用しているさまざまな商品（やサービス）が、どのようなプロセスを経て、どのような人や組織の関与によって、私たち消費者の手に渡っているのか？</a:t>
            </a:r>
          </a:p>
          <a:p>
            <a:pPr marL="314325" indent="-314325"/>
            <a:endParaRPr lang="en-US" altLang="ja-JP" sz="2400">
              <a:latin typeface="ヒラギノ明朝 ProN W6"/>
              <a:ea typeface="ヒラギノ明朝 ProN W6"/>
              <a:cs typeface="ヒラギノ明朝 ProN W6"/>
            </a:endParaRPr>
          </a:p>
          <a:p>
            <a:pPr marL="314325" indent="-314325"/>
            <a:r>
              <a:rPr lang="ja-JP" altLang="en-US" sz="2400">
                <a:latin typeface="ヒラギノ明朝 ProN W6"/>
                <a:ea typeface="ヒラギノ明朝 ProN W6"/>
                <a:cs typeface="ヒラギノ明朝 ProN W6"/>
              </a:rPr>
              <a:t>■</a:t>
            </a:r>
            <a:r>
              <a:rPr lang="en-US" altLang="ja-JP" sz="240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ja-JP" altLang="en-US" sz="2400">
                <a:latin typeface="ヒラギノ明朝 ProN W6"/>
                <a:ea typeface="ヒラギノ明朝 ProN W6"/>
                <a:cs typeface="ヒラギノ明朝 ProN W6"/>
              </a:rPr>
              <a:t>商品流通にかかわる個人や組織は、どのような形で流通の活動を分担し合い、その分業や関係の意図はどのようなものなのか？</a:t>
            </a:r>
          </a:p>
          <a:p>
            <a:pPr marL="314325" indent="-314325"/>
            <a:endParaRPr lang="ja-JP" altLang="en-US" sz="2400">
              <a:latin typeface="ヒラギノ明朝 ProN W6"/>
              <a:ea typeface="ヒラギノ明朝 ProN W6"/>
              <a:cs typeface="ヒラギノ明朝 ProN W6"/>
            </a:endParaRPr>
          </a:p>
          <a:p>
            <a:pPr marL="314325" indent="-314325"/>
            <a:endParaRPr lang="ja-JP" altLang="en-US" sz="2400">
              <a:latin typeface="ヒラギノ明朝 ProN W6"/>
              <a:ea typeface="ヒラギノ明朝 ProN W6"/>
              <a:cs typeface="ヒラギノ明朝 ProN W6"/>
            </a:endParaRPr>
          </a:p>
          <a:p>
            <a:r>
              <a:rPr lang="ja-JP" altLang="en-US" sz="200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商品流通の仕組みは、技術や法律、制度などの外部環境、商品の特性、生産者、消費者、そして流通業者や流通助成業者が織りなす１つのシステムとしてとらえることができる。</a:t>
            </a:r>
          </a:p>
          <a:p>
            <a:endParaRPr lang="en-US" altLang="ja-JP" sz="200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r>
              <a:rPr lang="ja-JP" altLang="en-US" sz="200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流通を学ぶということは、このシステムについて学ぶことでもある。</a:t>
            </a:r>
            <a:endParaRPr lang="ja-JP" altLang="en-US" sz="2400">
              <a:latin typeface="ヒラギノ明朝 ProN W6"/>
              <a:ea typeface="ヒラギノ明朝 ProN W6"/>
              <a:cs typeface="ヒラギノ明朝 ProN W6"/>
            </a:endParaRPr>
          </a:p>
        </p:txBody>
      </p:sp>
    </p:spTree>
    <p:extLst>
      <p:ext uri="{BB962C8B-B14F-4D97-AF65-F5344CB8AC3E}">
        <p14:creationId xmlns:p14="http://schemas.microsoft.com/office/powerpoint/2010/main" val="6975059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838950" y="6492875"/>
            <a:ext cx="2133600" cy="365125"/>
          </a:xfrm>
        </p:spPr>
        <p:txBody>
          <a:bodyPr/>
          <a:lstStyle/>
          <a:p>
            <a:fld id="{95CB8DB0-3427-C848-88BD-CC53E9EFD865}" type="slidenum">
              <a:rPr kumimoji="1" lang="ja-JP" altLang="en-US" sz="1050" smtClean="0"/>
              <a:t>7</a:t>
            </a:fld>
            <a:endParaRPr kumimoji="1" lang="ja-JP" altLang="en-US" sz="1050"/>
          </a:p>
        </p:txBody>
      </p:sp>
      <p:pic>
        <p:nvPicPr>
          <p:cNvPr id="13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118" y="0"/>
            <a:ext cx="1548881" cy="564277"/>
          </a:xfrm>
          <a:prstGeom prst="rect">
            <a:avLst/>
          </a:prstGeom>
        </p:spPr>
      </p:pic>
      <p:sp>
        <p:nvSpPr>
          <p:cNvPr id="33" name="テキスト ボックス 16"/>
          <p:cNvSpPr txBox="1"/>
          <p:nvPr/>
        </p:nvSpPr>
        <p:spPr>
          <a:xfrm>
            <a:off x="193191" y="161127"/>
            <a:ext cx="52335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3200">
                <a:latin typeface="ヒラギノ角ゴ Pro W6"/>
                <a:ea typeface="ヒラギノ角ゴ Pro W6"/>
                <a:cs typeface="ヒラギノ角ゴ Pro W6"/>
              </a:rPr>
              <a:t>流通課業環境と制約環境</a:t>
            </a:r>
            <a:endParaRPr kumimoji="1" lang="ja-JP" altLang="en-US" sz="3200">
              <a:latin typeface="ヒラギノ角ゴ Pro W6"/>
              <a:ea typeface="ヒラギノ角ゴ Pro W6"/>
              <a:cs typeface="ヒラギノ角ゴ Pro W6"/>
            </a:endParaRPr>
          </a:p>
        </p:txBody>
      </p:sp>
      <p:sp>
        <p:nvSpPr>
          <p:cNvPr id="34" name="角丸四角形 12"/>
          <p:cNvSpPr/>
          <p:nvPr/>
        </p:nvSpPr>
        <p:spPr>
          <a:xfrm>
            <a:off x="3126732" y="1365761"/>
            <a:ext cx="5781079" cy="703959"/>
          </a:xfrm>
          <a:prstGeom prst="roundRect">
            <a:avLst>
              <a:gd name="adj" fmla="val 29117"/>
            </a:avLst>
          </a:prstGeom>
          <a:solidFill>
            <a:srgbClr val="008000">
              <a:alpha val="45000"/>
            </a:srgbClr>
          </a:solidFill>
          <a:ln w="3175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5" name="角丸四角形 15"/>
          <p:cNvSpPr/>
          <p:nvPr/>
        </p:nvSpPr>
        <p:spPr>
          <a:xfrm>
            <a:off x="6440313" y="2263548"/>
            <a:ext cx="2467498" cy="2828214"/>
          </a:xfrm>
          <a:prstGeom prst="roundRect">
            <a:avLst>
              <a:gd name="adj" fmla="val 8285"/>
            </a:avLst>
          </a:prstGeom>
          <a:solidFill>
            <a:srgbClr val="FF0080">
              <a:alpha val="35000"/>
            </a:srgbClr>
          </a:solidFill>
          <a:ln w="3175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6" name="角丸四角形 17"/>
          <p:cNvSpPr/>
          <p:nvPr/>
        </p:nvSpPr>
        <p:spPr>
          <a:xfrm>
            <a:off x="341754" y="2263548"/>
            <a:ext cx="2467498" cy="2828214"/>
          </a:xfrm>
          <a:prstGeom prst="roundRect">
            <a:avLst>
              <a:gd name="adj" fmla="val 8285"/>
            </a:avLst>
          </a:prstGeom>
          <a:solidFill>
            <a:schemeClr val="bg1">
              <a:lumMod val="75000"/>
              <a:alpha val="72000"/>
            </a:schemeClr>
          </a:solidFill>
          <a:ln w="3175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7" name="タイトル 1"/>
          <p:cNvSpPr txBox="1"/>
          <p:nvPr/>
        </p:nvSpPr>
        <p:spPr>
          <a:xfrm>
            <a:off x="236189" y="392534"/>
            <a:ext cx="5190555" cy="787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1600">
                <a:latin typeface="ヒラギノ明朝 Pro W6"/>
                <a:ea typeface="ヒラギノ明朝 Pro W6"/>
                <a:cs typeface="ヒラギノ明朝 Pro W6"/>
              </a:rPr>
              <a:t>流通システムの発展や変化に影響する要因</a:t>
            </a:r>
          </a:p>
        </p:txBody>
      </p:sp>
      <p:sp>
        <p:nvSpPr>
          <p:cNvPr id="38" name="テキスト ボックス 19"/>
          <p:cNvSpPr txBox="1">
            <a:spLocks noChangeArrowheads="1"/>
          </p:cNvSpPr>
          <p:nvPr/>
        </p:nvSpPr>
        <p:spPr bwMode="auto">
          <a:xfrm>
            <a:off x="439931" y="2404279"/>
            <a:ext cx="2292687" cy="954107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>
                <a:latin typeface="ヒラギノ角ゴ Pro W6"/>
                <a:ea typeface="ヒラギノ角ゴ Pro W6"/>
                <a:cs typeface="ヒラギノ角ゴ Pro W6"/>
              </a:rPr>
              <a:t>流通課業環境</a:t>
            </a:r>
            <a:endParaRPr lang="en-US" altLang="ja-JP" sz="2400">
              <a:latin typeface="ヒラギノ角ゴ Pro W6"/>
              <a:ea typeface="ヒラギノ角ゴ Pro W6"/>
              <a:cs typeface="ヒラギノ角ゴ Pro W6"/>
            </a:endParaRPr>
          </a:p>
          <a:p>
            <a:pPr algn="ctr"/>
            <a:r>
              <a:rPr lang="ja-JP" altLang="en-US" sz="1600">
                <a:latin typeface="ヒラギノ角ゴ Pro W3"/>
                <a:ea typeface="ヒラギノ角ゴ Pro W3"/>
                <a:cs typeface="ヒラギノ角ゴ Pro W3"/>
              </a:rPr>
              <a:t>（タスク環境）</a:t>
            </a:r>
            <a:endParaRPr lang="en-US" altLang="ja-JP" sz="1600">
              <a:latin typeface="ヒラギノ角ゴ Pro W3"/>
              <a:ea typeface="ヒラギノ角ゴ Pro W3"/>
              <a:cs typeface="ヒラギノ角ゴ Pro W3"/>
            </a:endParaRPr>
          </a:p>
          <a:p>
            <a:pPr algn="ctr"/>
            <a:r>
              <a:rPr lang="en-US" altLang="ja-JP" sz="1600">
                <a:latin typeface="ヒラギノ角ゴ Pro W3"/>
                <a:ea typeface="ヒラギノ角ゴ Pro W3"/>
                <a:cs typeface="ヒラギノ角ゴ Pro W3"/>
              </a:rPr>
              <a:t>(task environment)</a:t>
            </a:r>
            <a:endParaRPr lang="ja-JP" altLang="en-US" sz="160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9" name="テキスト ボックス 20"/>
          <p:cNvSpPr txBox="1">
            <a:spLocks noChangeArrowheads="1"/>
          </p:cNvSpPr>
          <p:nvPr/>
        </p:nvSpPr>
        <p:spPr bwMode="auto">
          <a:xfrm>
            <a:off x="6494699" y="2356597"/>
            <a:ext cx="2292687" cy="954107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>
                <a:latin typeface="ヒラギノ角ゴ Pro W6"/>
                <a:ea typeface="ヒラギノ角ゴ Pro W6"/>
                <a:cs typeface="ヒラギノ角ゴ Pro W6"/>
              </a:rPr>
              <a:t>制約環境</a:t>
            </a:r>
          </a:p>
          <a:p>
            <a:pPr algn="ctr"/>
            <a:r>
              <a:rPr lang="en-US" altLang="ja-JP" sz="1600">
                <a:latin typeface="ヒラギノ角ゴ Pro W3"/>
                <a:ea typeface="ヒラギノ角ゴ Pro W3"/>
                <a:cs typeface="ヒラギノ角ゴ Pro W3"/>
              </a:rPr>
              <a:t>(constraining environment)</a:t>
            </a:r>
            <a:endParaRPr lang="ja-JP" altLang="en-US" sz="160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0" name="テキスト ボックス 21"/>
          <p:cNvSpPr txBox="1">
            <a:spLocks noChangeArrowheads="1"/>
          </p:cNvSpPr>
          <p:nvPr/>
        </p:nvSpPr>
        <p:spPr bwMode="auto">
          <a:xfrm>
            <a:off x="439931" y="3762723"/>
            <a:ext cx="2292687" cy="830997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>
                <a:latin typeface="ヒラギノ角ゴ Pro W3"/>
                <a:ea typeface="ヒラギノ角ゴ Pro W3"/>
                <a:cs typeface="ヒラギノ角ゴ Pro W3"/>
              </a:rPr>
              <a:t>● </a:t>
            </a:r>
            <a:r>
              <a:rPr lang="ja-JP" altLang="en-US" sz="1600">
                <a:latin typeface="ヒラギノ角ゴ Pro W3"/>
                <a:ea typeface="ヒラギノ角ゴ Pro W3"/>
                <a:cs typeface="ヒラギノ角ゴ Pro W3"/>
              </a:rPr>
              <a:t>生産のあり方</a:t>
            </a:r>
            <a:endParaRPr lang="en-US" altLang="ja-JP" sz="1600">
              <a:latin typeface="ヒラギノ角ゴ Pro W3"/>
              <a:ea typeface="ヒラギノ角ゴ Pro W3"/>
              <a:cs typeface="ヒラギノ角ゴ Pro W3"/>
            </a:endParaRPr>
          </a:p>
          <a:p>
            <a:pPr algn="ctr"/>
            <a:endParaRPr lang="en-US" altLang="ja-JP" sz="1600">
              <a:latin typeface="ヒラギノ角ゴ Pro W3"/>
              <a:ea typeface="ヒラギノ角ゴ Pro W3"/>
              <a:cs typeface="ヒラギノ角ゴ Pro W3"/>
            </a:endParaRPr>
          </a:p>
          <a:p>
            <a:pPr algn="ctr"/>
            <a:r>
              <a:rPr lang="en-US" altLang="ja-JP" sz="1600">
                <a:latin typeface="ヒラギノ角ゴ Pro W3"/>
                <a:ea typeface="ヒラギノ角ゴ Pro W3"/>
                <a:cs typeface="ヒラギノ角ゴ Pro W3"/>
              </a:rPr>
              <a:t>● </a:t>
            </a:r>
            <a:r>
              <a:rPr lang="ja-JP" altLang="en-US" sz="1600">
                <a:latin typeface="ヒラギノ角ゴ Pro W3"/>
                <a:ea typeface="ヒラギノ角ゴ Pro W3"/>
                <a:cs typeface="ヒラギノ角ゴ Pro W3"/>
              </a:rPr>
              <a:t>消費のあり方</a:t>
            </a:r>
          </a:p>
        </p:txBody>
      </p:sp>
      <p:sp>
        <p:nvSpPr>
          <p:cNvPr id="41" name="テキスト ボックス 22"/>
          <p:cNvSpPr txBox="1">
            <a:spLocks noChangeArrowheads="1"/>
          </p:cNvSpPr>
          <p:nvPr/>
        </p:nvSpPr>
        <p:spPr bwMode="auto">
          <a:xfrm>
            <a:off x="6527543" y="3376279"/>
            <a:ext cx="2292687" cy="584776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>
                <a:latin typeface="ヒラギノ角ゴ Pro W3"/>
                <a:ea typeface="ヒラギノ角ゴ Pro W3"/>
                <a:cs typeface="ヒラギノ角ゴ Pro W3"/>
              </a:rPr>
              <a:t>流通活動に制約を課す要因のこと</a:t>
            </a:r>
          </a:p>
        </p:txBody>
      </p:sp>
      <p:sp>
        <p:nvSpPr>
          <p:cNvPr id="42" name="テキスト ボックス 23"/>
          <p:cNvSpPr txBox="1">
            <a:spLocks noChangeArrowheads="1"/>
          </p:cNvSpPr>
          <p:nvPr/>
        </p:nvSpPr>
        <p:spPr bwMode="auto">
          <a:xfrm>
            <a:off x="6527543" y="3961055"/>
            <a:ext cx="2292687" cy="101566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>
                <a:latin typeface="ヒラギノ角ゴ Pro W3"/>
                <a:ea typeface="ヒラギノ角ゴ Pro W3"/>
                <a:cs typeface="ヒラギノ角ゴ Pro W3"/>
              </a:rPr>
              <a:t>e.g. </a:t>
            </a:r>
          </a:p>
          <a:p>
            <a:endParaRPr lang="en-US" altLang="ja-JP" sz="1100">
              <a:latin typeface="ヒラギノ明朝 Pro W3"/>
              <a:ea typeface="ヒラギノ明朝 Pro W3"/>
              <a:cs typeface="ヒラギノ明朝 Pro W3"/>
            </a:endParaRPr>
          </a:p>
          <a:p>
            <a:r>
              <a:rPr lang="ja-JP" altLang="en-US" sz="1100">
                <a:latin typeface="ヒラギノ明朝 Pro W3"/>
                <a:ea typeface="ヒラギノ明朝 Pro W3"/>
                <a:cs typeface="ヒラギノ明朝 Pro W3"/>
              </a:rPr>
              <a:t>流通政策、交通・通信のインフラ、労働力・資金市場、都市化水準、自然条件　　など</a:t>
            </a:r>
          </a:p>
        </p:txBody>
      </p:sp>
      <p:sp>
        <p:nvSpPr>
          <p:cNvPr id="43" name="テキスト ボックス 24"/>
          <p:cNvSpPr txBox="1">
            <a:spLocks noChangeArrowheads="1"/>
          </p:cNvSpPr>
          <p:nvPr/>
        </p:nvSpPr>
        <p:spPr bwMode="auto">
          <a:xfrm>
            <a:off x="265123" y="5362139"/>
            <a:ext cx="2467495" cy="46166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>
                <a:latin typeface="ヒラギノ角ゴ Pro W6"/>
                <a:ea typeface="ヒラギノ角ゴ Pro W6"/>
                <a:cs typeface="ヒラギノ角ゴ Pro W6"/>
              </a:rPr>
              <a:t>歴史的要因</a:t>
            </a:r>
            <a:endParaRPr lang="ja-JP" altLang="en-US" sz="160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4" name="テキスト ボックス 25"/>
          <p:cNvSpPr txBox="1">
            <a:spLocks noChangeArrowheads="1"/>
          </p:cNvSpPr>
          <p:nvPr/>
        </p:nvSpPr>
        <p:spPr bwMode="auto">
          <a:xfrm>
            <a:off x="341754" y="1464200"/>
            <a:ext cx="2434651" cy="46166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>
                <a:latin typeface="ヒラギノ角ゴ Pro W6"/>
                <a:ea typeface="ヒラギノ角ゴ Pro W6"/>
                <a:cs typeface="ヒラギノ角ゴ Pro W6"/>
              </a:rPr>
              <a:t>経済的要因</a:t>
            </a:r>
            <a:endParaRPr lang="ja-JP" altLang="en-US" sz="160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5" name="テキスト ボックス 26"/>
          <p:cNvSpPr txBox="1">
            <a:spLocks noChangeArrowheads="1"/>
          </p:cNvSpPr>
          <p:nvPr/>
        </p:nvSpPr>
        <p:spPr bwMode="auto">
          <a:xfrm>
            <a:off x="6549439" y="5364264"/>
            <a:ext cx="2237954" cy="46166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>
                <a:latin typeface="ヒラギノ角ゴ Pro W6"/>
                <a:ea typeface="ヒラギノ角ゴ Pro W6"/>
                <a:cs typeface="ヒラギノ角ゴ Pro W6"/>
              </a:rPr>
              <a:t>文化的要因</a:t>
            </a:r>
            <a:endParaRPr lang="ja-JP" altLang="en-US" sz="160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6" name="角丸四角形 27"/>
          <p:cNvSpPr/>
          <p:nvPr/>
        </p:nvSpPr>
        <p:spPr>
          <a:xfrm>
            <a:off x="374601" y="5274649"/>
            <a:ext cx="2434651" cy="703959"/>
          </a:xfrm>
          <a:prstGeom prst="roundRect">
            <a:avLst>
              <a:gd name="adj" fmla="val 25392"/>
            </a:avLst>
          </a:prstGeom>
          <a:noFill/>
          <a:ln w="3175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47" name="角丸四角形 28"/>
          <p:cNvSpPr/>
          <p:nvPr/>
        </p:nvSpPr>
        <p:spPr>
          <a:xfrm>
            <a:off x="341754" y="1365761"/>
            <a:ext cx="2434651" cy="703959"/>
          </a:xfrm>
          <a:prstGeom prst="roundRect">
            <a:avLst>
              <a:gd name="adj" fmla="val 25392"/>
            </a:avLst>
          </a:prstGeom>
          <a:noFill/>
          <a:ln w="3175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48" name="角丸四角形 29"/>
          <p:cNvSpPr/>
          <p:nvPr/>
        </p:nvSpPr>
        <p:spPr>
          <a:xfrm>
            <a:off x="6440313" y="5274649"/>
            <a:ext cx="2434651" cy="703959"/>
          </a:xfrm>
          <a:prstGeom prst="roundRect">
            <a:avLst>
              <a:gd name="adj" fmla="val 25392"/>
            </a:avLst>
          </a:prstGeom>
          <a:noFill/>
          <a:ln w="3175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49" name="テキスト ボックス 30"/>
          <p:cNvSpPr txBox="1">
            <a:spLocks noChangeArrowheads="1"/>
          </p:cNvSpPr>
          <p:nvPr/>
        </p:nvSpPr>
        <p:spPr bwMode="auto">
          <a:xfrm>
            <a:off x="3304411" y="5859947"/>
            <a:ext cx="2434651" cy="46166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>
                <a:latin typeface="ヒラギノ角ゴ Pro W6"/>
                <a:ea typeface="ヒラギノ角ゴ Pro W6"/>
                <a:cs typeface="ヒラギノ角ゴ Pro W6"/>
              </a:rPr>
              <a:t>社会的要因</a:t>
            </a:r>
            <a:endParaRPr lang="ja-JP" altLang="en-US" sz="160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50" name="角丸四角形 31"/>
          <p:cNvSpPr/>
          <p:nvPr/>
        </p:nvSpPr>
        <p:spPr>
          <a:xfrm>
            <a:off x="3304411" y="5761508"/>
            <a:ext cx="2434651" cy="703959"/>
          </a:xfrm>
          <a:prstGeom prst="roundRect">
            <a:avLst>
              <a:gd name="adj" fmla="val 25392"/>
            </a:avLst>
          </a:prstGeom>
          <a:noFill/>
          <a:ln w="3175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1" name="テキスト ボックス 32"/>
          <p:cNvSpPr txBox="1">
            <a:spLocks noChangeArrowheads="1"/>
          </p:cNvSpPr>
          <p:nvPr/>
        </p:nvSpPr>
        <p:spPr bwMode="auto">
          <a:xfrm>
            <a:off x="3222027" y="1506492"/>
            <a:ext cx="5616865" cy="40011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2000">
                <a:latin typeface="ヒラギノ角ゴ Pro W6"/>
                <a:ea typeface="ヒラギノ角ゴ Pro W6"/>
                <a:cs typeface="ヒラギノ角ゴ Pro W6"/>
              </a:rPr>
              <a:t>流通技術と流通におけるイノベーション</a:t>
            </a:r>
            <a:endParaRPr lang="en-US" altLang="ja-JP" sz="2000">
              <a:latin typeface="ヒラギノ角ゴ Pro W6"/>
              <a:ea typeface="ヒラギノ角ゴ Pro W6"/>
              <a:cs typeface="ヒラギノ角ゴ Pro W6"/>
            </a:endParaRPr>
          </a:p>
        </p:txBody>
      </p:sp>
      <p:sp>
        <p:nvSpPr>
          <p:cNvPr id="52" name="テキスト ボックス 33"/>
          <p:cNvSpPr txBox="1"/>
          <p:nvPr/>
        </p:nvSpPr>
        <p:spPr>
          <a:xfrm>
            <a:off x="2940622" y="2764904"/>
            <a:ext cx="333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800">
                <a:latin typeface="ヒラギノ明朝 Pro W6"/>
                <a:ea typeface="ヒラギノ明朝 Pro W6"/>
                <a:cs typeface="ヒラギノ明朝 Pro W6"/>
              </a:rPr>
              <a:t>これらの相互作用によって、商品流通のあり方</a:t>
            </a:r>
            <a:r>
              <a:rPr lang="ja-JP" altLang="en-US" sz="2800">
                <a:latin typeface="ヒラギノ明朝 Pro W6"/>
                <a:ea typeface="ヒラギノ明朝 Pro W6"/>
                <a:cs typeface="ヒラギノ明朝 Pro W6"/>
              </a:rPr>
              <a:t>の変化がもたらされる</a:t>
            </a:r>
            <a:endParaRPr kumimoji="1" lang="ja-JP" altLang="en-US" sz="2800">
              <a:latin typeface="ヒラギノ明朝 Pro W6"/>
              <a:ea typeface="ヒラギノ明朝 Pro W6"/>
              <a:cs typeface="ヒラギノ明朝 Pro W6"/>
            </a:endParaRPr>
          </a:p>
        </p:txBody>
      </p:sp>
    </p:spTree>
    <p:extLst>
      <p:ext uri="{BB962C8B-B14F-4D97-AF65-F5344CB8AC3E}">
        <p14:creationId xmlns:p14="http://schemas.microsoft.com/office/powerpoint/2010/main" val="69036777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13.0.1031"/>
  <p:tag name="AS_RELEASE_DATE" val="2022.08.14"/>
  <p:tag name="AS_TITLE" val="Aspose.Slides for .NET5"/>
  <p:tag name="AS_VERSION" val="2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画面に合わせる (4:3)</PresentationFormat>
  <Paragraphs>112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9" baseType="lpstr">
      <vt:lpstr>Hiragino Kaku Gothic Pro W3</vt:lpstr>
      <vt:lpstr>Hiragino Kaku Gothic Pro W6</vt:lpstr>
      <vt:lpstr>ヒラギノ角ゴ Pro W3</vt:lpstr>
      <vt:lpstr>ヒラギノ角ゴ Pro W6</vt:lpstr>
      <vt:lpstr>ヒラギノ角ゴ Std W8</vt:lpstr>
      <vt:lpstr>ヒラギノ明朝 Pro W3</vt:lpstr>
      <vt:lpstr>ヒラギノ明朝 Pro W6</vt:lpstr>
      <vt:lpstr>ヒラギノ明朝 ProN W6</vt:lpstr>
      <vt:lpstr>Arial</vt:lpstr>
      <vt:lpstr>Calibri</vt:lpstr>
      <vt:lpstr>Office Theme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流通経路と流通フロー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h-fujisawa</dc:creator>
  <cp:lastModifiedBy>h-fujisawa</cp:lastModifiedBy>
  <cp:revision>1</cp:revision>
  <cp:lastPrinted>2022-09-16T04:40:28Z</cp:lastPrinted>
  <dcterms:created xsi:type="dcterms:W3CDTF">2022-09-16T04:40:28Z</dcterms:created>
  <dcterms:modified xsi:type="dcterms:W3CDTF">2022-09-16T04:45:25Z</dcterms:modified>
</cp:coreProperties>
</file>