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0" r:id="rId1"/>
  </p:sldMasterIdLst>
  <p:notesMasterIdLst>
    <p:notesMasterId r:id="rId5"/>
  </p:notesMasterIdLst>
  <p:sldIdLst>
    <p:sldId id="287" r:id="rId2"/>
    <p:sldId id="303" r:id="rId3"/>
    <p:sldId id="304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9900"/>
    <a:srgbClr val="663300"/>
    <a:srgbClr val="FF9900"/>
    <a:srgbClr val="FFFF99"/>
    <a:srgbClr val="FFFFCC"/>
    <a:srgbClr val="CCECFF"/>
    <a:srgbClr val="CCFFFF"/>
    <a:srgbClr val="66C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6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5F81BF9-7440-41B2-81C4-6A3AD95D39E6}" type="datetimeFigureOut">
              <a:rPr lang="ja-JP" altLang="en-US"/>
              <a:pPr>
                <a:defRPr/>
              </a:pPr>
              <a:t>2025/3/30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F92CEE0-4009-4BB2-A4ED-980292D31F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7124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kumimoji="0" lang="ja-JP" altLang="ja-JP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028700"/>
            <a:ext cx="7427912" cy="25336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kumimoji="0" lang="ja-JP" altLang="ja-JP">
              <a:latin typeface="Times New Roman" pitchFamily="18" charset="0"/>
            </a:endParaRPr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0" y="404813"/>
            <a:ext cx="2867025" cy="3157537"/>
            <a:chOff x="0" y="672"/>
            <a:chExt cx="1806" cy="1989"/>
          </a:xfrm>
        </p:grpSpPr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  <p:sp>
          <p:nvSpPr>
            <p:cNvPr id="16" name="Rectangle 19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kumimoji="0" lang="ja-JP" altLang="ja-JP">
                <a:latin typeface="Times New Roman" pitchFamily="18" charset="0"/>
              </a:endParaRPr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971800" y="1196975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  <a:endParaRPr lang="ja-JP" altLang="ja-JP" noProof="0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2950" y="6453188"/>
            <a:ext cx="2133600" cy="457200"/>
          </a:xfrm>
        </p:spPr>
        <p:txBody>
          <a:bodyPr/>
          <a:lstStyle>
            <a:lvl1pPr>
              <a:defRPr sz="2000" smtClean="0">
                <a:solidFill>
                  <a:schemeClr val="tx1"/>
                </a:solidFill>
                <a:latin typeface="Team MT" pitchFamily="2" charset="0"/>
                <a:ea typeface="ＭＳ Ｐゴシック" charset="-128"/>
              </a:defRPr>
            </a:lvl1pPr>
          </a:lstStyle>
          <a:p>
            <a:pPr>
              <a:defRPr/>
            </a:pPr>
            <a:fld id="{19401A58-1492-40BE-A81D-4EDBA2FAC6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759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30F0D-733F-4A15-9DA4-5EAB822DE3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23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C96AD-CEB5-4093-871A-F2F922F8DB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148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D5E9-844D-4B3F-B464-67AE70CE7B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430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5BFC8-5050-480D-85F7-5B2D13046B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16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5419C-E4A2-4C29-AB97-F097C42D00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616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5DF41-44B1-42BF-8267-1842829075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934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DAFC2-693C-4B72-94C3-5F631EC322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40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47DEA-4077-43B7-BCE1-9C7775F532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920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212F9-A073-42BB-A593-9A04F2E97A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119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E8B7A-0C76-40ED-A615-E6AE841AC6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044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kumimoji="0"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©</a:t>
            </a:r>
            <a:r>
              <a:rPr lang="ja-JP" altLang="en-US"/>
              <a:t>小山嚴也</a:t>
            </a: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45318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0" smtClean="0">
                <a:solidFill>
                  <a:srgbClr val="333333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6AF52A6-F676-41BF-9AFE-535D829BC9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0" y="0"/>
            <a:ext cx="285750" cy="5334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kumimoji="0" lang="ja-JP" altLang="ja-JP"/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412750" y="134938"/>
            <a:ext cx="8731250" cy="27463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kumimoji="0" lang="ja-JP" altLang="ja-JP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409575" y="134938"/>
            <a:ext cx="138113" cy="141288"/>
          </a:xfrm>
          <a:prstGeom prst="rect">
            <a:avLst/>
          </a:prstGeom>
          <a:solidFill>
            <a:srgbClr val="FFFFCC">
              <a:alpha val="50000"/>
            </a:srgbClr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kumimoji="0" lang="ja-JP" altLang="ja-JP">
              <a:solidFill>
                <a:schemeClr val="hlink"/>
              </a:solidFill>
            </a:endParaRP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547688" y="0"/>
            <a:ext cx="139700" cy="138113"/>
          </a:xfrm>
          <a:prstGeom prst="rect">
            <a:avLst/>
          </a:prstGeom>
          <a:solidFill>
            <a:srgbClr val="FFFFCC">
              <a:alpha val="50000"/>
            </a:srgbClr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kumimoji="0" lang="ja-JP" altLang="ja-JP">
              <a:solidFill>
                <a:schemeClr val="hlink"/>
              </a:solidFill>
            </a:endParaRPr>
          </a:p>
        </p:txBody>
      </p:sp>
      <p:sp>
        <p:nvSpPr>
          <p:cNvPr id="1036" name="Rectangle 9"/>
          <p:cNvSpPr>
            <a:spLocks noChangeArrowheads="1"/>
          </p:cNvSpPr>
          <p:nvPr/>
        </p:nvSpPr>
        <p:spPr bwMode="auto">
          <a:xfrm>
            <a:off x="547688" y="134938"/>
            <a:ext cx="139700" cy="14128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kumimoji="0" lang="ja-JP" altLang="ja-JP">
              <a:solidFill>
                <a:schemeClr val="accent2"/>
              </a:solidFill>
            </a:endParaRPr>
          </a:p>
        </p:txBody>
      </p:sp>
      <p:sp>
        <p:nvSpPr>
          <p:cNvPr id="1037" name="Rectangle 10"/>
          <p:cNvSpPr>
            <a:spLocks noChangeArrowheads="1"/>
          </p:cNvSpPr>
          <p:nvPr/>
        </p:nvSpPr>
        <p:spPr bwMode="auto">
          <a:xfrm>
            <a:off x="274638" y="274638"/>
            <a:ext cx="136525" cy="138113"/>
          </a:xfrm>
          <a:prstGeom prst="rect">
            <a:avLst/>
          </a:prstGeom>
          <a:solidFill>
            <a:srgbClr val="FFFFCC">
              <a:alpha val="50000"/>
            </a:srgbClr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kumimoji="0" lang="ja-JP" altLang="ja-JP">
              <a:solidFill>
                <a:schemeClr val="hlink"/>
              </a:solidFill>
            </a:endParaRPr>
          </a:p>
        </p:txBody>
      </p:sp>
      <p:sp>
        <p:nvSpPr>
          <p:cNvPr id="1038" name="Rectangle 11"/>
          <p:cNvSpPr>
            <a:spLocks noChangeArrowheads="1"/>
          </p:cNvSpPr>
          <p:nvPr/>
        </p:nvSpPr>
        <p:spPr bwMode="auto">
          <a:xfrm>
            <a:off x="131763" y="136525"/>
            <a:ext cx="141288" cy="138113"/>
          </a:xfrm>
          <a:prstGeom prst="rect">
            <a:avLst/>
          </a:prstGeom>
          <a:solidFill>
            <a:srgbClr val="CC9900">
              <a:alpha val="70000"/>
            </a:srgbClr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kumimoji="0" lang="ja-JP" altLang="ja-JP"/>
          </a:p>
        </p:txBody>
      </p:sp>
      <p:sp>
        <p:nvSpPr>
          <p:cNvPr id="1039" name="Rectangle 12"/>
          <p:cNvSpPr>
            <a:spLocks noChangeArrowheads="1"/>
          </p:cNvSpPr>
          <p:nvPr/>
        </p:nvSpPr>
        <p:spPr bwMode="auto">
          <a:xfrm>
            <a:off x="409575" y="271463"/>
            <a:ext cx="138113" cy="13811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kumimoji="0" lang="ja-JP" altLang="ja-JP">
              <a:solidFill>
                <a:schemeClr val="accent2"/>
              </a:solidFill>
            </a:endParaRPr>
          </a:p>
        </p:txBody>
      </p:sp>
      <p:sp>
        <p:nvSpPr>
          <p:cNvPr id="1040" name="Rectangle 13"/>
          <p:cNvSpPr>
            <a:spLocks noChangeArrowheads="1"/>
          </p:cNvSpPr>
          <p:nvPr/>
        </p:nvSpPr>
        <p:spPr bwMode="auto">
          <a:xfrm>
            <a:off x="274638" y="409575"/>
            <a:ext cx="136525" cy="136525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kumimoji="0" lang="ja-JP" altLang="ja-JP">
              <a:solidFill>
                <a:schemeClr val="accent2"/>
              </a:solidFill>
            </a:endParaRP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rgbClr val="29292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rgbClr val="292929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rgbClr val="292929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rgbClr val="292929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rgbClr val="292929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92929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92929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92929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92929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663300"/>
        </a:buClr>
        <a:buFont typeface="Wingdings" pitchFamily="2" charset="2"/>
        <a:buChar char="n"/>
        <a:defRPr kumimoji="1" sz="28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663300"/>
        </a:buClr>
        <a:buSzPct val="80000"/>
        <a:buFont typeface="HGP創英角ｺﾞｼｯｸUB" pitchFamily="50" charset="-128"/>
        <a:buChar char="-"/>
        <a:defRPr kumimoji="1" sz="2400">
          <a:solidFill>
            <a:srgbClr val="29292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rgbClr val="29292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rgbClr val="29292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rgbClr val="292929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rgbClr val="29292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rgbClr val="29292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rgbClr val="29292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問いからはじめる</a:t>
            </a: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現代企業</a:t>
            </a:r>
            <a:b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</a:b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序章　</a:t>
            </a:r>
            <a:b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</a:b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「企業」を学ぶ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178830"/>
              </p:ext>
            </p:extLst>
          </p:nvPr>
        </p:nvGraphicFramePr>
        <p:xfrm>
          <a:off x="323528" y="1988840"/>
          <a:ext cx="8424936" cy="35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7960">
                <a:tc>
                  <a:txBody>
                    <a:bodyPr/>
                    <a:lstStyle/>
                    <a:p>
                      <a:endParaRPr kumimoji="1" lang="ja-JP" altLang="en-US" sz="2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23" marR="91423" marT="45730" marB="45730" anchor="ctr" anchorCtr="1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>
                        <a:alpha val="69804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企業数</a:t>
                      </a:r>
                    </a:p>
                  </a:txBody>
                  <a:tcPr marL="91423" marR="91423" marT="45730" marB="45730" anchor="ctr" anchorCtr="1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23" marR="91423" marT="45730" marB="45730" anchor="ctr" anchorCtr="1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>
                        <a:alpha val="69804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従業員数</a:t>
                      </a:r>
                      <a:r>
                        <a:rPr kumimoji="1" lang="en-US" altLang="ja-JP" sz="2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2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人</a:t>
                      </a:r>
                      <a:r>
                        <a:rPr kumimoji="1" lang="en-US" altLang="ja-JP" sz="2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</a:t>
                      </a:r>
                      <a:endParaRPr kumimoji="1" lang="ja-JP" altLang="en-US" sz="2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23" marR="91423" marT="45730" marB="45730" anchor="ctr" anchorCtr="1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23" marR="91423" marT="45730" marB="45730" anchor="ctr" anchorCtr="1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960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大企業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10,364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0.3%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14,384,830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30.3%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960"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中小企業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3,365,000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99.7%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33,098,442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69.7%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960"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8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計</a:t>
                      </a:r>
                      <a:endParaRPr lang="ja-JP" sz="2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spc="-8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3,375,364</a:t>
                      </a:r>
                      <a:endParaRPr lang="ja-JP" sz="2800" kern="100" spc="-8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spc="-8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100.0%</a:t>
                      </a:r>
                      <a:endParaRPr lang="ja-JP" sz="2800" kern="100" spc="-8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spc="-8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47,483,272</a:t>
                      </a:r>
                      <a:endParaRPr lang="ja-JP" sz="2800" kern="100" spc="-8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800" kern="100" spc="-8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100.0%</a:t>
                      </a:r>
                      <a:endParaRPr lang="ja-JP" sz="2800" kern="100" spc="-8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24136"/>
          </a:xfrm>
        </p:spPr>
        <p:txBody>
          <a:bodyPr/>
          <a:lstStyle/>
          <a:p>
            <a:pPr>
              <a:defRPr/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日本の企業規模別企業数と</a:t>
            </a:r>
            <a:b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</a:b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従業員数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(2021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年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)</a:t>
            </a:r>
            <a:endParaRPr lang="ja-JP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251520" y="5733256"/>
            <a:ext cx="59769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ＭＳ Ｐゴシック" pitchFamily="50" charset="-128"/>
              </a:rPr>
              <a:t>出所</a:t>
            </a:r>
            <a:r>
              <a:rPr lang="en-US" altLang="ja-JP" dirty="0">
                <a:latin typeface="ＭＳ Ｐゴシック" pitchFamily="50" charset="-128"/>
              </a:rPr>
              <a:t>)</a:t>
            </a:r>
            <a:r>
              <a:rPr lang="ja-JP" altLang="en-US" dirty="0">
                <a:latin typeface="ＭＳ Ｐゴシック" pitchFamily="50" charset="-128"/>
              </a:rPr>
              <a:t>　中小企業庁ウェブサイトより作成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99540" y="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9900"/>
                </a:solidFill>
                <a:latin typeface="+mn-ea"/>
                <a:ea typeface="+mn-ea"/>
              </a:rPr>
              <a:t>修正可能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>
          <a:xfrm>
            <a:off x="4042421" y="6525344"/>
            <a:ext cx="1079846" cy="22979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©</a:t>
            </a:r>
            <a:r>
              <a:rPr lang="ja-JP" altLang="en-US" dirty="0"/>
              <a:t>小山嚴也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497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24136"/>
          </a:xfrm>
        </p:spPr>
        <p:txBody>
          <a:bodyPr/>
          <a:lstStyle/>
          <a:p>
            <a:pPr>
              <a:defRPr/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日本の企業規模別企業数と</a:t>
            </a:r>
            <a:b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</a:b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従業員数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(2021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年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)</a:t>
            </a:r>
            <a:endParaRPr lang="ja-JP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251520" y="5733256"/>
            <a:ext cx="59769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ＭＳ Ｐゴシック" pitchFamily="50" charset="-128"/>
              </a:rPr>
              <a:t>出所</a:t>
            </a:r>
            <a:r>
              <a:rPr lang="en-US" altLang="ja-JP" dirty="0">
                <a:latin typeface="ＭＳ Ｐゴシック" pitchFamily="50" charset="-128"/>
              </a:rPr>
              <a:t>)</a:t>
            </a:r>
            <a:r>
              <a:rPr lang="ja-JP" altLang="en-US" dirty="0">
                <a:latin typeface="ＭＳ Ｐゴシック" pitchFamily="50" charset="-128"/>
              </a:rPr>
              <a:t>　中小企業庁ウェブサイトより作成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12675" y="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9900"/>
                </a:solidFill>
                <a:latin typeface="+mn-ea"/>
                <a:ea typeface="+mn-ea"/>
              </a:rPr>
              <a:t>拡大縮小可能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>
          <a:xfrm>
            <a:off x="3750432" y="6597352"/>
            <a:ext cx="1663824" cy="20493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©</a:t>
            </a:r>
            <a:r>
              <a:rPr lang="ja-JP" altLang="en-US" dirty="0"/>
              <a:t>小山嚴也</a:t>
            </a: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1F66AB8-5F4A-7E58-EE7E-AD20D8BD3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84" y="1954730"/>
            <a:ext cx="8485632" cy="365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79482"/>
      </p:ext>
    </p:extLst>
  </p:cSld>
  <p:clrMapOvr>
    <a:masterClrMapping/>
  </p:clrMapOvr>
</p:sld>
</file>

<file path=ppt/theme/theme1.xml><?xml version="1.0" encoding="utf-8"?>
<a:theme xmlns:a="http://schemas.openxmlformats.org/drawingml/2006/main" name="青色テンプレート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0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rgbClr val="292929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0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rgbClr val="292929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青色テンプレート</Template>
  <TotalTime>2631</TotalTime>
  <Words>92</Words>
  <Application>Microsoft Office PowerPoint</Application>
  <PresentationFormat>画面に合わせる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HGP創英角ｺﾞｼｯｸUB</vt:lpstr>
      <vt:lpstr>ＭＳ Ｐゴシック</vt:lpstr>
      <vt:lpstr>Team MT</vt:lpstr>
      <vt:lpstr>Arial</vt:lpstr>
      <vt:lpstr>Calibri</vt:lpstr>
      <vt:lpstr>Times New Roman</vt:lpstr>
      <vt:lpstr>Wingdings</vt:lpstr>
      <vt:lpstr>青色テンプレート</vt:lpstr>
      <vt:lpstr>問いからはじめる現代企業 序章　 「企業」を学ぶ</vt:lpstr>
      <vt:lpstr>日本の企業規模別企業数と 従業員数(2021年)</vt:lpstr>
      <vt:lpstr>日本の企業規模別企業数と 従業員数(2021年)</vt:lpstr>
    </vt:vector>
  </TitlesOfParts>
  <Company>北海道大学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Eugene</dc:creator>
  <cp:lastModifiedBy>Eugene Taniguchi</cp:lastModifiedBy>
  <cp:revision>121</cp:revision>
  <dcterms:created xsi:type="dcterms:W3CDTF">2005-10-16T17:34:20Z</dcterms:created>
  <dcterms:modified xsi:type="dcterms:W3CDTF">2025-03-30T14:05:50Z</dcterms:modified>
</cp:coreProperties>
</file>