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560" r:id="rId2"/>
    <p:sldId id="937" r:id="rId3"/>
    <p:sldId id="1356" r:id="rId4"/>
    <p:sldId id="941" r:id="rId5"/>
    <p:sldId id="1357" r:id="rId6"/>
    <p:sldId id="1365" r:id="rId7"/>
    <p:sldId id="938" r:id="rId8"/>
    <p:sldId id="940" r:id="rId9"/>
    <p:sldId id="1359" r:id="rId10"/>
    <p:sldId id="1360" r:id="rId11"/>
    <p:sldId id="942" r:id="rId12"/>
    <p:sldId id="1366" r:id="rId13"/>
    <p:sldId id="1362" r:id="rId14"/>
    <p:sldId id="1361" r:id="rId15"/>
    <p:sldId id="1363" r:id="rId16"/>
    <p:sldId id="1364" r:id="rId17"/>
    <p:sldId id="1367" r:id="rId18"/>
    <p:sldId id="1368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6" autoAdjust="0"/>
    <p:restoredTop sz="94653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7120F-459D-4A20-BE5B-A51B9AF9F000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4B88E-F733-42AA-9498-10514402AD8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49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4B88E-F733-42AA-9498-10514402AD8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39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7C9CD-3DCB-498D-87FD-75EC3BADD103}" type="datetimeFigureOut">
              <a:rPr kumimoji="1" lang="ja-JP" altLang="en-US" smtClean="0"/>
              <a:pPr/>
              <a:t>2024/3/26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7B89-1E50-478B-AC4D-2BB77196E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/>
              <a:t>第１章　首長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84776" cy="1752600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33265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第１部　地方政府の主人公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57267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sz="3700"/>
              <a:t>表１－４　市長（政令指定都市以外）の平均給与月額</a:t>
            </a:r>
            <a:endParaRPr lang="ja-JP" altLang="ja-JP" sz="3700"/>
          </a:p>
        </p:txBody>
      </p:sp>
      <p:pic>
        <p:nvPicPr>
          <p:cNvPr id="2" name="コンテンツ プレースホルダー 1">
            <a:extLst>
              <a:ext uri="{FF2B5EF4-FFF2-40B4-BE49-F238E27FC236}">
                <a16:creationId xmlns:a16="http://schemas.microsoft.com/office/drawing/2014/main" id="{A84BDA58-1B94-82FD-9DB7-8AB8C7A16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66828"/>
            <a:ext cx="8229600" cy="35927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829104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４．首長の退任</a:t>
            </a:r>
            <a:endParaRPr lang="ja-JP" altLang="ja-JP" sz="40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　　　</a:t>
            </a:r>
            <a:r>
              <a:rPr lang="ja-JP" altLang="en-US" dirty="0"/>
              <a:t>１）任期満了による退任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・地方自治法での定めにより、</a:t>
            </a:r>
            <a:r>
              <a:rPr lang="ja-JP" altLang="en-US" dirty="0">
                <a:solidFill>
                  <a:srgbClr val="FF0000"/>
                </a:solidFill>
              </a:rPr>
              <a:t>任期は４年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・任期満了後の選挙に立候補し、再選されれば、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引き続き首長職を続けられる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・日本では</a:t>
            </a:r>
            <a:r>
              <a:rPr lang="ja-JP" altLang="en-US" dirty="0">
                <a:solidFill>
                  <a:srgbClr val="FF0000"/>
                </a:solidFill>
              </a:rPr>
              <a:t>首長の任期に制限がない</a:t>
            </a:r>
            <a:r>
              <a:rPr lang="ja-JP" altLang="en-US" dirty="0"/>
              <a:t>ため、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再選し続ける限り首長職にとどまることができる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85550261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ja-JP" altLang="en-US" dirty="0"/>
              <a:t>表１－５　市長の退任</a:t>
            </a:r>
            <a:r>
              <a:rPr lang="en-US" altLang="ja-JP" dirty="0"/>
              <a:t>(2013-2022)</a:t>
            </a:r>
            <a:endParaRPr lang="ja-JP" altLang="ja-JP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E1A46D07-BFA4-CFCD-7FBB-A822C6A29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9616" y="1700808"/>
            <a:ext cx="6404768" cy="37312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217496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ja-JP" altLang="en-US" dirty="0"/>
              <a:t>表１－６　市長退任時の当選回数</a:t>
            </a:r>
            <a:r>
              <a:rPr lang="en-US" altLang="ja-JP" dirty="0"/>
              <a:t>(2013-2022)</a:t>
            </a:r>
            <a:endParaRPr lang="ja-JP" altLang="ja-JP" dirty="0"/>
          </a:p>
        </p:txBody>
      </p:sp>
      <p:pic>
        <p:nvPicPr>
          <p:cNvPr id="3" name="コンテンツ プレースホルダー 2">
            <a:extLst>
              <a:ext uri="{FF2B5EF4-FFF2-40B4-BE49-F238E27FC236}">
                <a16:creationId xmlns:a16="http://schemas.microsoft.com/office/drawing/2014/main" id="{1623A84C-223C-807D-B789-11806AEA7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1025" y="1600200"/>
            <a:ext cx="3561949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284037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ja-JP" altLang="en-US" sz="3700" dirty="0"/>
              <a:t>表１－７　市長の任期途中での辞任理由</a:t>
            </a:r>
            <a:r>
              <a:rPr lang="en-US" altLang="ja-JP" sz="4000" dirty="0"/>
              <a:t>(2013-2022)</a:t>
            </a:r>
            <a:endParaRPr lang="ja-JP" altLang="ja-JP" sz="3700" dirty="0"/>
          </a:p>
        </p:txBody>
      </p:sp>
      <p:pic>
        <p:nvPicPr>
          <p:cNvPr id="3" name="コンテンツ プレースホルダー 2">
            <a:extLst>
              <a:ext uri="{FF2B5EF4-FFF2-40B4-BE49-F238E27FC236}">
                <a16:creationId xmlns:a16="http://schemas.microsoft.com/office/drawing/2014/main" id="{F526F1ED-7AA2-6181-E354-757A230C76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623" y="1600200"/>
            <a:ext cx="7776753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790277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４．首長の退任</a:t>
            </a:r>
            <a:endParaRPr lang="ja-JP" altLang="ja-JP" sz="40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　　　</a:t>
            </a:r>
            <a:r>
              <a:rPr lang="ja-JP" altLang="en-US" dirty="0"/>
              <a:t>１）任期途中での辞職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・死亡・病気による辞職が最も多い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・知事選挙や国政選挙に立候補して、ステップアップ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を図る首長も一定数存在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・市長自身の逮捕や起訴で辞任を余儀なくされる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ケースもある。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・制度的に予定されているリコールや議会による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不信任といったケースは少ない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0784460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en-US" altLang="ja-JP" sz="4000" dirty="0"/>
              <a:t>EXERCISE </a:t>
            </a:r>
            <a:r>
              <a:rPr lang="ja-JP" altLang="en-US" sz="4000" dirty="0"/>
              <a:t>演習問題のヒント</a:t>
            </a:r>
            <a:endParaRPr lang="ja-JP" altLang="ja-JP" sz="40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・各都道府県、市町村のホームページに行くと、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「知事の部屋」、「市長室」といった、首長についての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情報をまとめたリンクがあります。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・首長の多選をめぐっては、新聞などでも多く取り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上げられています。首長の多選に関する</a:t>
            </a:r>
            <a:r>
              <a:rPr lang="en-US" altLang="ja-JP" dirty="0"/>
              <a:t>Web</a:t>
            </a:r>
            <a:r>
              <a:rPr lang="ja-JP" altLang="en-US" dirty="0"/>
              <a:t>の記事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を集めて、自分の考えをまとめてみましょう。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469894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データの出所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＜知事・市町の前職＞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日外アソシエーツ編</a:t>
            </a:r>
            <a:r>
              <a:rPr lang="en-US" altLang="ja-JP" dirty="0"/>
              <a:t>『</a:t>
            </a:r>
            <a:r>
              <a:rPr lang="ja-JP" altLang="en-US" dirty="0"/>
              <a:t>現代政治家人名事典</a:t>
            </a:r>
            <a:r>
              <a:rPr lang="en-US" altLang="ja-JP" dirty="0"/>
              <a:t>』</a:t>
            </a:r>
            <a:r>
              <a:rPr lang="ja-JP" altLang="en-US" dirty="0"/>
              <a:t>日外アソシエーツ、</a:t>
            </a:r>
            <a:r>
              <a:rPr lang="en-US" altLang="ja-JP" dirty="0"/>
              <a:t>1999</a:t>
            </a:r>
            <a:r>
              <a:rPr lang="ja-JP" altLang="en-US" dirty="0"/>
              <a:t>年。</a:t>
            </a:r>
          </a:p>
          <a:p>
            <a:pPr marL="0" indent="0">
              <a:buNone/>
            </a:pPr>
            <a:r>
              <a:rPr lang="ja-JP" altLang="en-US" dirty="0"/>
              <a:t>　日外アソシエーツ編</a:t>
            </a:r>
            <a:r>
              <a:rPr lang="en-US" altLang="ja-JP" dirty="0"/>
              <a:t>『</a:t>
            </a:r>
            <a:r>
              <a:rPr lang="ja-JP" altLang="en-US" dirty="0"/>
              <a:t>新訂：現代政治家人名事典：中央・地方の政治家</a:t>
            </a:r>
            <a:r>
              <a:rPr lang="en-US" altLang="ja-JP" dirty="0"/>
              <a:t>4000</a:t>
            </a:r>
            <a:r>
              <a:rPr lang="ja-JP" altLang="en-US" dirty="0"/>
              <a:t>人</a:t>
            </a:r>
            <a:r>
              <a:rPr lang="en-US" altLang="ja-JP" dirty="0"/>
              <a:t>』</a:t>
            </a:r>
            <a:r>
              <a:rPr lang="ja-JP" altLang="en-US" dirty="0"/>
              <a:t>日外アソシエーツ、</a:t>
            </a:r>
            <a:r>
              <a:rPr lang="en-US" altLang="ja-JP" dirty="0"/>
              <a:t>2005</a:t>
            </a:r>
            <a:r>
              <a:rPr lang="ja-JP" altLang="en-US" dirty="0"/>
              <a:t>年。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歴代知事編纂会</a:t>
            </a:r>
            <a:r>
              <a:rPr lang="ja-JP" altLang="en-US" dirty="0"/>
              <a:t>編</a:t>
            </a:r>
            <a:r>
              <a:rPr lang="ja-JP" altLang="ja-JP" dirty="0"/>
              <a:t>『日本の歴代市長：市制施行百年の歩み』歴代知事編纂会、</a:t>
            </a:r>
            <a:r>
              <a:rPr lang="en-US" altLang="ja-JP" dirty="0"/>
              <a:t>1983</a:t>
            </a:r>
            <a:r>
              <a:rPr lang="ja-JP" altLang="ja-JP" dirty="0"/>
              <a:t>年。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近年の首長については、全国紙（毎日新聞・朝日新聞）を参照。</a:t>
            </a:r>
            <a:endParaRPr lang="ja-JP" altLang="ja-JP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8913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データの出所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600200"/>
            <a:ext cx="9145016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＜市長の退任・当選回数・任期途中での辞任理由＞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毎日新聞・朝日新聞記事。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062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１．首長に関する制度</a:t>
            </a:r>
            <a:endParaRPr lang="ja-JP" altLang="ja-JP" sz="32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１）</a:t>
            </a:r>
            <a:r>
              <a:rPr lang="ja-JP" altLang="en-US" dirty="0"/>
              <a:t>自治体職員に対する影響力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「</a:t>
            </a:r>
            <a:r>
              <a:rPr lang="ja-JP" altLang="en-US" dirty="0">
                <a:solidFill>
                  <a:srgbClr val="FF0000"/>
                </a:solidFill>
              </a:rPr>
              <a:t>首長部局</a:t>
            </a:r>
            <a:r>
              <a:rPr lang="ja-JP" altLang="en-US" dirty="0"/>
              <a:t>」の職員の指揮監督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２）議会に対する影響力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予算案・予算を伴う提案（首長の「</a:t>
            </a:r>
            <a:r>
              <a:rPr lang="ja-JP" altLang="en-US" dirty="0">
                <a:solidFill>
                  <a:srgbClr val="FF0000"/>
                </a:solidFill>
              </a:rPr>
              <a:t>専権事項</a:t>
            </a:r>
            <a:r>
              <a:rPr lang="ja-JP" altLang="en-US" dirty="0"/>
              <a:t>」）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議案提出権、議会の議決に対する</a:t>
            </a:r>
            <a:r>
              <a:rPr lang="ja-JP" altLang="en-US" dirty="0">
                <a:solidFill>
                  <a:srgbClr val="FF0000"/>
                </a:solidFill>
              </a:rPr>
              <a:t>再議請求権</a:t>
            </a:r>
            <a:endParaRPr lang="ja-JP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３）住民に対する影響力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徴税、土地収用、</a:t>
            </a:r>
            <a:r>
              <a:rPr lang="ja-JP" altLang="en-US" dirty="0">
                <a:solidFill>
                  <a:srgbClr val="FF0000"/>
                </a:solidFill>
              </a:rPr>
              <a:t>条例制定</a:t>
            </a:r>
            <a:r>
              <a:rPr lang="ja-JP" altLang="en-US" dirty="0"/>
              <a:t>、避難命令</a:t>
            </a:r>
            <a:endParaRPr lang="ja-JP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574381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２．首長の実像</a:t>
            </a:r>
            <a:endParaRPr lang="ja-JP" altLang="ja-JP" sz="32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１）</a:t>
            </a:r>
            <a:r>
              <a:rPr lang="ja-JP" altLang="en-US" dirty="0"/>
              <a:t>日常活動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①　「</a:t>
            </a:r>
            <a:r>
              <a:rPr lang="ja-JP" altLang="en-US" dirty="0">
                <a:solidFill>
                  <a:srgbClr val="FF0000"/>
                </a:solidFill>
              </a:rPr>
              <a:t>行政官</a:t>
            </a:r>
            <a:r>
              <a:rPr lang="ja-JP" altLang="en-US" dirty="0"/>
              <a:t>」としての職務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書類決裁等の執務、職員との打ち合わせ、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来客への対応、行事への参加、国への陳情など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　「</a:t>
            </a:r>
            <a:r>
              <a:rPr lang="ja-JP" altLang="en-US" dirty="0">
                <a:solidFill>
                  <a:srgbClr val="FF0000"/>
                </a:solidFill>
              </a:rPr>
              <a:t>政治家</a:t>
            </a:r>
            <a:r>
              <a:rPr lang="ja-JP" altLang="en-US" dirty="0"/>
              <a:t>」としての活動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他の政治家の選挙の応援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00944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表１－１ 首長の一日</a:t>
            </a:r>
            <a:br>
              <a:rPr lang="en-US" altLang="ja-JP" sz="4000" dirty="0"/>
            </a:br>
            <a:r>
              <a:rPr lang="ja-JP" altLang="en-US" sz="4000" dirty="0"/>
              <a:t>（名古屋市・河村たかし市長を例に）</a:t>
            </a:r>
            <a:endParaRPr lang="ja-JP" altLang="ja-JP" sz="40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　　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0E71633-8CF1-59BC-D54D-DD3619C09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6872"/>
            <a:ext cx="9361040" cy="216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182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図１－２　都道府県知事の前職の変遷</a:t>
            </a:r>
            <a:br>
              <a:rPr lang="en-US" altLang="ja-JP" sz="3200" dirty="0"/>
            </a:br>
            <a:r>
              <a:rPr lang="ja-JP" altLang="en-US" sz="3200" dirty="0"/>
              <a:t>（</a:t>
            </a:r>
            <a:r>
              <a:rPr lang="en-US" altLang="ja-JP" sz="3200" dirty="0"/>
              <a:t>1975-2022</a:t>
            </a:r>
            <a:r>
              <a:rPr lang="ja-JP" altLang="en-US" sz="3200" dirty="0"/>
              <a:t>年度）</a:t>
            </a:r>
            <a:endParaRPr lang="ja-JP" altLang="ja-JP" sz="32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08BA2CC-07FC-AA0A-BD9B-4CE2A2A53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150897"/>
            <a:ext cx="6776279" cy="470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4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図１－３　市長の前職の変遷</a:t>
            </a:r>
            <a:br>
              <a:rPr lang="en-US" altLang="ja-JP" sz="3200" dirty="0"/>
            </a:br>
            <a:r>
              <a:rPr lang="ja-JP" altLang="en-US" sz="3200" dirty="0"/>
              <a:t>（</a:t>
            </a:r>
            <a:r>
              <a:rPr lang="en-US" altLang="ja-JP" sz="3200" dirty="0"/>
              <a:t>1975-2022</a:t>
            </a:r>
            <a:r>
              <a:rPr lang="ja-JP" altLang="en-US" sz="3200" dirty="0"/>
              <a:t>年度）</a:t>
            </a:r>
            <a:endParaRPr lang="ja-JP" altLang="ja-JP" sz="32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F3E24C9-0D47-8C28-B471-800BBA026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272" y="1340768"/>
            <a:ext cx="7005455" cy="454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633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３．首長の給与・待遇</a:t>
            </a:r>
            <a:endParaRPr lang="ja-JP" altLang="ja-JP" sz="32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/>
              <a:t>・首長の給与は、各地方自治体が条例によって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定める（地方自治法</a:t>
            </a:r>
            <a:r>
              <a:rPr lang="en-US" altLang="ja-JP" dirty="0"/>
              <a:t>204</a:t>
            </a:r>
            <a:r>
              <a:rPr lang="ja-JP" altLang="en-US" dirty="0"/>
              <a:t>条</a:t>
            </a:r>
            <a:r>
              <a:rPr lang="en-US" altLang="ja-JP" dirty="0"/>
              <a:t>3</a:t>
            </a:r>
            <a:r>
              <a:rPr lang="ja-JP" altLang="en-US" dirty="0"/>
              <a:t>項）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</a:t>
            </a:r>
            <a:r>
              <a:rPr lang="ja-JP" altLang="en-US" dirty="0">
                <a:solidFill>
                  <a:srgbClr val="FF0000"/>
                </a:solidFill>
              </a:rPr>
              <a:t>自治体ごとの差が大きい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・必ずしも人口や税収の多さに比例しているわけで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はない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・「</a:t>
            </a:r>
            <a:r>
              <a:rPr lang="ja-JP" altLang="en-US" dirty="0">
                <a:solidFill>
                  <a:srgbClr val="FF0000"/>
                </a:solidFill>
              </a:rPr>
              <a:t>改革派</a:t>
            </a:r>
            <a:r>
              <a:rPr lang="ja-JP" altLang="en-US" dirty="0"/>
              <a:t>」首長が在任していた自治体で給与水準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が低くなる傾向が見られる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6370716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表１－２　都道府県知事の平均給与月額</a:t>
            </a:r>
            <a:endParaRPr lang="ja-JP" altLang="ja-JP" sz="32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　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A119467-B77F-2C46-496A-3D6E4D986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908720"/>
            <a:ext cx="6438081" cy="571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65830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表１－３　政令指定都市市長の平均給与月額</a:t>
            </a:r>
            <a:endParaRPr lang="ja-JP" altLang="ja-JP" sz="3200" dirty="0"/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dirty="0"/>
              <a:t>　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E370F52-BA6A-149F-E30C-292D8B791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980728"/>
            <a:ext cx="5923214" cy="543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852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36789</TotalTime>
  <Words>647</Words>
  <Application>Microsoft Office PowerPoint</Application>
  <PresentationFormat>画面に合わせる (4:3)</PresentationFormat>
  <Paragraphs>75</Paragraphs>
  <Slides>18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テーマ</vt:lpstr>
      <vt:lpstr>第１章　首長</vt:lpstr>
      <vt:lpstr>１．首長に関する制度</vt:lpstr>
      <vt:lpstr>２．首長の実像</vt:lpstr>
      <vt:lpstr>表１－１ 首長の一日 （名古屋市・河村たかし市長を例に）</vt:lpstr>
      <vt:lpstr>図１－２　都道府県知事の前職の変遷 （1975-2022年度）</vt:lpstr>
      <vt:lpstr>図１－３　市長の前職の変遷 （1975-2022年度）</vt:lpstr>
      <vt:lpstr>３．首長の給与・待遇</vt:lpstr>
      <vt:lpstr>表１－２　都道府県知事の平均給与月額</vt:lpstr>
      <vt:lpstr>表１－３　政令指定都市市長の平均給与月額</vt:lpstr>
      <vt:lpstr>表１－４　市長（政令指定都市以外）の平均給与月額</vt:lpstr>
      <vt:lpstr>４．首長の退任</vt:lpstr>
      <vt:lpstr>表１－５　市長の退任(2013-2022)</vt:lpstr>
      <vt:lpstr>表１－６　市長退任時の当選回数(2013-2022)</vt:lpstr>
      <vt:lpstr>表１－７　市長の任期途中での辞任理由(2013-2022)</vt:lpstr>
      <vt:lpstr>４．首長の退任</vt:lpstr>
      <vt:lpstr>EXERCISE 演習問題のヒント</vt:lpstr>
      <vt:lpstr>データの出所</vt:lpstr>
      <vt:lpstr>データの出所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Hirano Junichi</dc:creator>
  <cp:lastModifiedBy>Hirano Junichi</cp:lastModifiedBy>
  <cp:revision>1586</cp:revision>
  <dcterms:created xsi:type="dcterms:W3CDTF">2010-10-05T09:11:00Z</dcterms:created>
  <dcterms:modified xsi:type="dcterms:W3CDTF">2024-03-27T00:57:33Z</dcterms:modified>
</cp:coreProperties>
</file>