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648" r:id="rId1"/>
  </p:sldMasterIdLst>
  <p:notesMasterIdLst>
    <p:notesMasterId r:id="rId25"/>
  </p:notesMasterIdLst>
  <p:sldIdLst>
    <p:sldId id="256" r:id="rId2"/>
    <p:sldId id="257" r:id="rId3"/>
    <p:sldId id="258" r:id="rId4"/>
    <p:sldId id="260" r:id="rId5"/>
    <p:sldId id="292" r:id="rId6"/>
    <p:sldId id="293" r:id="rId7"/>
    <p:sldId id="263" r:id="rId8"/>
    <p:sldId id="265" r:id="rId9"/>
    <p:sldId id="266" r:id="rId10"/>
    <p:sldId id="294" r:id="rId11"/>
    <p:sldId id="267" r:id="rId12"/>
    <p:sldId id="295" r:id="rId13"/>
    <p:sldId id="296" r:id="rId14"/>
    <p:sldId id="269" r:id="rId15"/>
    <p:sldId id="271" r:id="rId16"/>
    <p:sldId id="272" r:id="rId17"/>
    <p:sldId id="277" r:id="rId18"/>
    <p:sldId id="275" r:id="rId19"/>
    <p:sldId id="278" r:id="rId20"/>
    <p:sldId id="297" r:id="rId21"/>
    <p:sldId id="298" r:id="rId22"/>
    <p:sldId id="286" r:id="rId23"/>
    <p:sldId id="299" r:id="rId24"/>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6327"/>
  </p:normalViewPr>
  <p:slideViewPr>
    <p:cSldViewPr snapToGrid="0">
      <p:cViewPr varScale="1">
        <p:scale>
          <a:sx n="111" d="100"/>
          <a:sy n="111" d="100"/>
        </p:scale>
        <p:origin x="558"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3CCBF7C-9B36-DA48-9AEC-066884692262}" type="datetimeFigureOut">
              <a:rPr kumimoji="1" lang="ja-JP" altLang="en-US" smtClean="0"/>
              <a:t>2024/1/16</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D35F75-0D90-694F-8EF7-D22FA087A575}" type="slidenum">
              <a:rPr kumimoji="1" lang="ja-JP" altLang="en-US" smtClean="0"/>
              <a:t>‹#›</a:t>
            </a:fld>
            <a:endParaRPr kumimoji="1" lang="ja-JP" altLang="en-US"/>
          </a:p>
        </p:txBody>
      </p:sp>
    </p:spTree>
    <p:extLst>
      <p:ext uri="{BB962C8B-B14F-4D97-AF65-F5344CB8AC3E}">
        <p14:creationId xmlns:p14="http://schemas.microsoft.com/office/powerpoint/2010/main" val="96263521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7661E68-944F-98F5-2AF7-9A0E775E16F0}"/>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882E306E-0AA2-24D9-948F-15866D2A5AF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EC2D5DCB-9DFB-75BD-3FC1-B5C80B07AAFB}"/>
              </a:ext>
            </a:extLst>
          </p:cNvPr>
          <p:cNvSpPr>
            <a:spLocks noGrp="1"/>
          </p:cNvSpPr>
          <p:nvPr>
            <p:ph type="dt" sz="half" idx="10"/>
          </p:nvPr>
        </p:nvSpPr>
        <p:spPr/>
        <p:txBody>
          <a:bodyPr/>
          <a:lstStyle/>
          <a:p>
            <a:fld id="{9DAD3903-F0FF-9748-811D-B7E4CE362DE8}" type="datetime1">
              <a:rPr kumimoji="1" lang="ja-JP" altLang="en-US" smtClean="0"/>
              <a:t>2024/1/16</a:t>
            </a:fld>
            <a:endParaRPr kumimoji="1" lang="ja-JP" altLang="en-US"/>
          </a:p>
        </p:txBody>
      </p:sp>
      <p:sp>
        <p:nvSpPr>
          <p:cNvPr id="5" name="フッター プレースホルダー 4">
            <a:extLst>
              <a:ext uri="{FF2B5EF4-FFF2-40B4-BE49-F238E27FC236}">
                <a16:creationId xmlns:a16="http://schemas.microsoft.com/office/drawing/2014/main" id="{8679551D-AD5D-6747-389E-906250DE641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E9C7AEC-B8B2-C602-E9D1-1C0B5806052A}"/>
              </a:ext>
            </a:extLst>
          </p:cNvPr>
          <p:cNvSpPr>
            <a:spLocks noGrp="1"/>
          </p:cNvSpPr>
          <p:nvPr>
            <p:ph type="sldNum" sz="quarter" idx="12"/>
          </p:nvPr>
        </p:nvSpPr>
        <p:spPr/>
        <p:txBody>
          <a:bodyPr/>
          <a:lstStyle/>
          <a:p>
            <a:fld id="{5EE856B6-8416-3044-BA17-373F0DD1379C}" type="slidenum">
              <a:rPr kumimoji="1" lang="ja-JP" altLang="en-US" smtClean="0"/>
              <a:t>‹#›</a:t>
            </a:fld>
            <a:endParaRPr kumimoji="1" lang="ja-JP" altLang="en-US"/>
          </a:p>
        </p:txBody>
      </p:sp>
    </p:spTree>
    <p:extLst>
      <p:ext uri="{BB962C8B-B14F-4D97-AF65-F5344CB8AC3E}">
        <p14:creationId xmlns:p14="http://schemas.microsoft.com/office/powerpoint/2010/main" val="13222889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93B68BE-9221-C460-91EE-134BEB153AA5}"/>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DCDAD1CC-976B-6A38-9445-3598D67635A2}"/>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547DC5B-F6AE-DBDF-F208-0343EC358D60}"/>
              </a:ext>
            </a:extLst>
          </p:cNvPr>
          <p:cNvSpPr>
            <a:spLocks noGrp="1"/>
          </p:cNvSpPr>
          <p:nvPr>
            <p:ph type="dt" sz="half" idx="10"/>
          </p:nvPr>
        </p:nvSpPr>
        <p:spPr/>
        <p:txBody>
          <a:bodyPr/>
          <a:lstStyle/>
          <a:p>
            <a:fld id="{BD960954-DC05-684A-9167-5E6FB029AB03}" type="datetime1">
              <a:rPr kumimoji="1" lang="ja-JP" altLang="en-US" smtClean="0"/>
              <a:t>2024/1/16</a:t>
            </a:fld>
            <a:endParaRPr kumimoji="1" lang="ja-JP" altLang="en-US"/>
          </a:p>
        </p:txBody>
      </p:sp>
      <p:sp>
        <p:nvSpPr>
          <p:cNvPr id="5" name="フッター プレースホルダー 4">
            <a:extLst>
              <a:ext uri="{FF2B5EF4-FFF2-40B4-BE49-F238E27FC236}">
                <a16:creationId xmlns:a16="http://schemas.microsoft.com/office/drawing/2014/main" id="{FB1CB43C-C379-603B-8C46-833B273A64C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DE6D059-4EE0-F328-6192-1C85DAD69E7E}"/>
              </a:ext>
            </a:extLst>
          </p:cNvPr>
          <p:cNvSpPr>
            <a:spLocks noGrp="1"/>
          </p:cNvSpPr>
          <p:nvPr>
            <p:ph type="sldNum" sz="quarter" idx="12"/>
          </p:nvPr>
        </p:nvSpPr>
        <p:spPr/>
        <p:txBody>
          <a:bodyPr/>
          <a:lstStyle/>
          <a:p>
            <a:fld id="{5EE856B6-8416-3044-BA17-373F0DD1379C}" type="slidenum">
              <a:rPr kumimoji="1" lang="ja-JP" altLang="en-US" smtClean="0"/>
              <a:t>‹#›</a:t>
            </a:fld>
            <a:endParaRPr kumimoji="1" lang="ja-JP" altLang="en-US"/>
          </a:p>
        </p:txBody>
      </p:sp>
    </p:spTree>
    <p:extLst>
      <p:ext uri="{BB962C8B-B14F-4D97-AF65-F5344CB8AC3E}">
        <p14:creationId xmlns:p14="http://schemas.microsoft.com/office/powerpoint/2010/main" val="42131939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1E7036A4-43D0-2581-9CE6-57B9C1DF1EA8}"/>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EE03ABA2-014E-EDC5-D243-0DCEA0993317}"/>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D95FFB1-51D2-DFE1-7D76-2D922EEB5C4B}"/>
              </a:ext>
            </a:extLst>
          </p:cNvPr>
          <p:cNvSpPr>
            <a:spLocks noGrp="1"/>
          </p:cNvSpPr>
          <p:nvPr>
            <p:ph type="dt" sz="half" idx="10"/>
          </p:nvPr>
        </p:nvSpPr>
        <p:spPr/>
        <p:txBody>
          <a:bodyPr/>
          <a:lstStyle/>
          <a:p>
            <a:fld id="{496C4794-78ED-6542-8EC9-616D5BC47D6C}" type="datetime1">
              <a:rPr kumimoji="1" lang="ja-JP" altLang="en-US" smtClean="0"/>
              <a:t>2024/1/16</a:t>
            </a:fld>
            <a:endParaRPr kumimoji="1" lang="ja-JP" altLang="en-US"/>
          </a:p>
        </p:txBody>
      </p:sp>
      <p:sp>
        <p:nvSpPr>
          <p:cNvPr id="5" name="フッター プレースホルダー 4">
            <a:extLst>
              <a:ext uri="{FF2B5EF4-FFF2-40B4-BE49-F238E27FC236}">
                <a16:creationId xmlns:a16="http://schemas.microsoft.com/office/drawing/2014/main" id="{791A36DE-F9E7-A446-AA9E-F7A6262C1BB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E603384-9E87-A41A-D093-403FD5AAE99D}"/>
              </a:ext>
            </a:extLst>
          </p:cNvPr>
          <p:cNvSpPr>
            <a:spLocks noGrp="1"/>
          </p:cNvSpPr>
          <p:nvPr>
            <p:ph type="sldNum" sz="quarter" idx="12"/>
          </p:nvPr>
        </p:nvSpPr>
        <p:spPr/>
        <p:txBody>
          <a:bodyPr/>
          <a:lstStyle/>
          <a:p>
            <a:fld id="{5EE856B6-8416-3044-BA17-373F0DD1379C}" type="slidenum">
              <a:rPr kumimoji="1" lang="ja-JP" altLang="en-US" smtClean="0"/>
              <a:t>‹#›</a:t>
            </a:fld>
            <a:endParaRPr kumimoji="1" lang="ja-JP" altLang="en-US"/>
          </a:p>
        </p:txBody>
      </p:sp>
    </p:spTree>
    <p:extLst>
      <p:ext uri="{BB962C8B-B14F-4D97-AF65-F5344CB8AC3E}">
        <p14:creationId xmlns:p14="http://schemas.microsoft.com/office/powerpoint/2010/main" val="3595155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064A108-918E-49C4-6098-A74085FD83A0}"/>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73A912F-78E0-CE4E-B090-D66200C569C7}"/>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4D4071D-3759-AD45-007D-7412173953DF}"/>
              </a:ext>
            </a:extLst>
          </p:cNvPr>
          <p:cNvSpPr>
            <a:spLocks noGrp="1"/>
          </p:cNvSpPr>
          <p:nvPr>
            <p:ph type="dt" sz="half" idx="10"/>
          </p:nvPr>
        </p:nvSpPr>
        <p:spPr/>
        <p:txBody>
          <a:bodyPr/>
          <a:lstStyle/>
          <a:p>
            <a:fld id="{0B7F418A-7BFF-7E47-B555-831F8927D3E9}" type="datetime1">
              <a:rPr kumimoji="1" lang="ja-JP" altLang="en-US" smtClean="0"/>
              <a:t>2024/1/16</a:t>
            </a:fld>
            <a:endParaRPr kumimoji="1" lang="ja-JP" altLang="en-US"/>
          </a:p>
        </p:txBody>
      </p:sp>
      <p:sp>
        <p:nvSpPr>
          <p:cNvPr id="5" name="フッター プレースホルダー 4">
            <a:extLst>
              <a:ext uri="{FF2B5EF4-FFF2-40B4-BE49-F238E27FC236}">
                <a16:creationId xmlns:a16="http://schemas.microsoft.com/office/drawing/2014/main" id="{E8FBB15C-AA0A-2176-DEE5-39D1B743501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AABD65F-7724-2D50-E0D8-C597DDEFABF8}"/>
              </a:ext>
            </a:extLst>
          </p:cNvPr>
          <p:cNvSpPr>
            <a:spLocks noGrp="1"/>
          </p:cNvSpPr>
          <p:nvPr>
            <p:ph type="sldNum" sz="quarter" idx="12"/>
          </p:nvPr>
        </p:nvSpPr>
        <p:spPr/>
        <p:txBody>
          <a:bodyPr/>
          <a:lstStyle/>
          <a:p>
            <a:fld id="{5EE856B6-8416-3044-BA17-373F0DD1379C}" type="slidenum">
              <a:rPr kumimoji="1" lang="ja-JP" altLang="en-US" smtClean="0"/>
              <a:t>‹#›</a:t>
            </a:fld>
            <a:endParaRPr kumimoji="1" lang="ja-JP" altLang="en-US"/>
          </a:p>
        </p:txBody>
      </p:sp>
    </p:spTree>
    <p:extLst>
      <p:ext uri="{BB962C8B-B14F-4D97-AF65-F5344CB8AC3E}">
        <p14:creationId xmlns:p14="http://schemas.microsoft.com/office/powerpoint/2010/main" val="35952200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215F1BF-A7B8-09BF-F311-E63147980574}"/>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E172411-87C3-9DB9-6358-C86FE49D770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A0F41721-9DB5-E3FB-C082-51A8718870CC}"/>
              </a:ext>
            </a:extLst>
          </p:cNvPr>
          <p:cNvSpPr>
            <a:spLocks noGrp="1"/>
          </p:cNvSpPr>
          <p:nvPr>
            <p:ph type="dt" sz="half" idx="10"/>
          </p:nvPr>
        </p:nvSpPr>
        <p:spPr/>
        <p:txBody>
          <a:bodyPr/>
          <a:lstStyle/>
          <a:p>
            <a:fld id="{BB1F7983-1C61-7B4A-9D48-35947D24824D}" type="datetime1">
              <a:rPr kumimoji="1" lang="ja-JP" altLang="en-US" smtClean="0"/>
              <a:t>2024/1/16</a:t>
            </a:fld>
            <a:endParaRPr kumimoji="1" lang="ja-JP" altLang="en-US"/>
          </a:p>
        </p:txBody>
      </p:sp>
      <p:sp>
        <p:nvSpPr>
          <p:cNvPr id="5" name="フッター プレースホルダー 4">
            <a:extLst>
              <a:ext uri="{FF2B5EF4-FFF2-40B4-BE49-F238E27FC236}">
                <a16:creationId xmlns:a16="http://schemas.microsoft.com/office/drawing/2014/main" id="{4FB006B6-2C19-9ABB-F726-519855DC840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3F49D52-7211-8429-C903-44A711C710B6}"/>
              </a:ext>
            </a:extLst>
          </p:cNvPr>
          <p:cNvSpPr>
            <a:spLocks noGrp="1"/>
          </p:cNvSpPr>
          <p:nvPr>
            <p:ph type="sldNum" sz="quarter" idx="12"/>
          </p:nvPr>
        </p:nvSpPr>
        <p:spPr/>
        <p:txBody>
          <a:bodyPr/>
          <a:lstStyle/>
          <a:p>
            <a:fld id="{5EE856B6-8416-3044-BA17-373F0DD1379C}" type="slidenum">
              <a:rPr kumimoji="1" lang="ja-JP" altLang="en-US" smtClean="0"/>
              <a:t>‹#›</a:t>
            </a:fld>
            <a:endParaRPr kumimoji="1" lang="ja-JP" altLang="en-US"/>
          </a:p>
        </p:txBody>
      </p:sp>
    </p:spTree>
    <p:extLst>
      <p:ext uri="{BB962C8B-B14F-4D97-AF65-F5344CB8AC3E}">
        <p14:creationId xmlns:p14="http://schemas.microsoft.com/office/powerpoint/2010/main" val="15058781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017AB63-EAF0-30D2-226D-E58B07F3FB3F}"/>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D773F4E-25A8-F8BA-D4E3-FD17ED7A370C}"/>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F455C7A8-2BE9-98B4-4AEC-CA8DD08C19CD}"/>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065C5709-2A33-5FB9-85A9-4ACEF87B85A0}"/>
              </a:ext>
            </a:extLst>
          </p:cNvPr>
          <p:cNvSpPr>
            <a:spLocks noGrp="1"/>
          </p:cNvSpPr>
          <p:nvPr>
            <p:ph type="dt" sz="half" idx="10"/>
          </p:nvPr>
        </p:nvSpPr>
        <p:spPr/>
        <p:txBody>
          <a:bodyPr/>
          <a:lstStyle/>
          <a:p>
            <a:fld id="{E2B334CE-CA00-1448-8536-B47A44935660}" type="datetime1">
              <a:rPr kumimoji="1" lang="ja-JP" altLang="en-US" smtClean="0"/>
              <a:t>2024/1/16</a:t>
            </a:fld>
            <a:endParaRPr kumimoji="1" lang="ja-JP" altLang="en-US"/>
          </a:p>
        </p:txBody>
      </p:sp>
      <p:sp>
        <p:nvSpPr>
          <p:cNvPr id="6" name="フッター プレースホルダー 5">
            <a:extLst>
              <a:ext uri="{FF2B5EF4-FFF2-40B4-BE49-F238E27FC236}">
                <a16:creationId xmlns:a16="http://schemas.microsoft.com/office/drawing/2014/main" id="{B5A65813-4DC8-6591-FF71-9B4807F6884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B168E032-FAB8-BCB3-4281-014D7C9A7826}"/>
              </a:ext>
            </a:extLst>
          </p:cNvPr>
          <p:cNvSpPr>
            <a:spLocks noGrp="1"/>
          </p:cNvSpPr>
          <p:nvPr>
            <p:ph type="sldNum" sz="quarter" idx="12"/>
          </p:nvPr>
        </p:nvSpPr>
        <p:spPr/>
        <p:txBody>
          <a:bodyPr/>
          <a:lstStyle/>
          <a:p>
            <a:fld id="{5EE856B6-8416-3044-BA17-373F0DD1379C}" type="slidenum">
              <a:rPr kumimoji="1" lang="ja-JP" altLang="en-US" smtClean="0"/>
              <a:t>‹#›</a:t>
            </a:fld>
            <a:endParaRPr kumimoji="1" lang="ja-JP" altLang="en-US"/>
          </a:p>
        </p:txBody>
      </p:sp>
    </p:spTree>
    <p:extLst>
      <p:ext uri="{BB962C8B-B14F-4D97-AF65-F5344CB8AC3E}">
        <p14:creationId xmlns:p14="http://schemas.microsoft.com/office/powerpoint/2010/main" val="5916347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A1438D5-B8CB-AA2A-9AB6-0B2DC24D76B9}"/>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10DB5F1-436E-BB3D-EFF0-5A6E2A3F91E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EB8C5A89-531B-8DD0-4278-3E09864FC382}"/>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0D30FBAF-5092-89A9-2529-9FC25724090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260C9B47-D8C7-6706-2E2A-68F812760A97}"/>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AB3D5AD3-14BB-A260-65B6-5FE7DF0948BC}"/>
              </a:ext>
            </a:extLst>
          </p:cNvPr>
          <p:cNvSpPr>
            <a:spLocks noGrp="1"/>
          </p:cNvSpPr>
          <p:nvPr>
            <p:ph type="dt" sz="half" idx="10"/>
          </p:nvPr>
        </p:nvSpPr>
        <p:spPr/>
        <p:txBody>
          <a:bodyPr/>
          <a:lstStyle/>
          <a:p>
            <a:fld id="{934E708F-7BE7-BB44-925D-2806EFCDEA02}" type="datetime1">
              <a:rPr kumimoji="1" lang="ja-JP" altLang="en-US" smtClean="0"/>
              <a:t>2024/1/16</a:t>
            </a:fld>
            <a:endParaRPr kumimoji="1" lang="ja-JP" altLang="en-US"/>
          </a:p>
        </p:txBody>
      </p:sp>
      <p:sp>
        <p:nvSpPr>
          <p:cNvPr id="8" name="フッター プレースホルダー 7">
            <a:extLst>
              <a:ext uri="{FF2B5EF4-FFF2-40B4-BE49-F238E27FC236}">
                <a16:creationId xmlns:a16="http://schemas.microsoft.com/office/drawing/2014/main" id="{FC5BDE00-D311-4C0D-5734-E217B6DFFC29}"/>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CDD7ED60-8AFE-FBE5-9C9D-D6DFB405BCF5}"/>
              </a:ext>
            </a:extLst>
          </p:cNvPr>
          <p:cNvSpPr>
            <a:spLocks noGrp="1"/>
          </p:cNvSpPr>
          <p:nvPr>
            <p:ph type="sldNum" sz="quarter" idx="12"/>
          </p:nvPr>
        </p:nvSpPr>
        <p:spPr/>
        <p:txBody>
          <a:bodyPr/>
          <a:lstStyle/>
          <a:p>
            <a:fld id="{5EE856B6-8416-3044-BA17-373F0DD1379C}" type="slidenum">
              <a:rPr kumimoji="1" lang="ja-JP" altLang="en-US" smtClean="0"/>
              <a:t>‹#›</a:t>
            </a:fld>
            <a:endParaRPr kumimoji="1" lang="ja-JP" altLang="en-US"/>
          </a:p>
        </p:txBody>
      </p:sp>
    </p:spTree>
    <p:extLst>
      <p:ext uri="{BB962C8B-B14F-4D97-AF65-F5344CB8AC3E}">
        <p14:creationId xmlns:p14="http://schemas.microsoft.com/office/powerpoint/2010/main" val="10083389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A9FF4A6-B0B9-61CB-064B-2E2E0DE1F113}"/>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C3862852-3561-04B9-85ED-2F6C9C8E558B}"/>
              </a:ext>
            </a:extLst>
          </p:cNvPr>
          <p:cNvSpPr>
            <a:spLocks noGrp="1"/>
          </p:cNvSpPr>
          <p:nvPr>
            <p:ph type="dt" sz="half" idx="10"/>
          </p:nvPr>
        </p:nvSpPr>
        <p:spPr/>
        <p:txBody>
          <a:bodyPr/>
          <a:lstStyle/>
          <a:p>
            <a:fld id="{09C2D5CA-CEFE-3746-A257-8C8DEF7EB8F1}" type="datetime1">
              <a:rPr kumimoji="1" lang="ja-JP" altLang="en-US" smtClean="0"/>
              <a:t>2024/1/16</a:t>
            </a:fld>
            <a:endParaRPr kumimoji="1" lang="ja-JP" altLang="en-US"/>
          </a:p>
        </p:txBody>
      </p:sp>
      <p:sp>
        <p:nvSpPr>
          <p:cNvPr id="4" name="フッター プレースホルダー 3">
            <a:extLst>
              <a:ext uri="{FF2B5EF4-FFF2-40B4-BE49-F238E27FC236}">
                <a16:creationId xmlns:a16="http://schemas.microsoft.com/office/drawing/2014/main" id="{C1F880C1-8EEE-4489-2BB0-E481F19E20DA}"/>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005428FB-9986-0336-26D6-605D4C747116}"/>
              </a:ext>
            </a:extLst>
          </p:cNvPr>
          <p:cNvSpPr>
            <a:spLocks noGrp="1"/>
          </p:cNvSpPr>
          <p:nvPr>
            <p:ph type="sldNum" sz="quarter" idx="12"/>
          </p:nvPr>
        </p:nvSpPr>
        <p:spPr/>
        <p:txBody>
          <a:bodyPr/>
          <a:lstStyle/>
          <a:p>
            <a:fld id="{5EE856B6-8416-3044-BA17-373F0DD1379C}" type="slidenum">
              <a:rPr kumimoji="1" lang="ja-JP" altLang="en-US" smtClean="0"/>
              <a:t>‹#›</a:t>
            </a:fld>
            <a:endParaRPr kumimoji="1" lang="ja-JP" altLang="en-US"/>
          </a:p>
        </p:txBody>
      </p:sp>
    </p:spTree>
    <p:extLst>
      <p:ext uri="{BB962C8B-B14F-4D97-AF65-F5344CB8AC3E}">
        <p14:creationId xmlns:p14="http://schemas.microsoft.com/office/powerpoint/2010/main" val="19943591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BB9CA0C4-5986-5A77-8032-F4F5974D9F5E}"/>
              </a:ext>
            </a:extLst>
          </p:cNvPr>
          <p:cNvSpPr>
            <a:spLocks noGrp="1"/>
          </p:cNvSpPr>
          <p:nvPr>
            <p:ph type="dt" sz="half" idx="10"/>
          </p:nvPr>
        </p:nvSpPr>
        <p:spPr/>
        <p:txBody>
          <a:bodyPr/>
          <a:lstStyle/>
          <a:p>
            <a:fld id="{3E4F92DC-8C18-C046-88BB-3B141D79F360}" type="datetime1">
              <a:rPr kumimoji="1" lang="ja-JP" altLang="en-US" smtClean="0"/>
              <a:t>2024/1/16</a:t>
            </a:fld>
            <a:endParaRPr kumimoji="1" lang="ja-JP" altLang="en-US"/>
          </a:p>
        </p:txBody>
      </p:sp>
      <p:sp>
        <p:nvSpPr>
          <p:cNvPr id="3" name="フッター プレースホルダー 2">
            <a:extLst>
              <a:ext uri="{FF2B5EF4-FFF2-40B4-BE49-F238E27FC236}">
                <a16:creationId xmlns:a16="http://schemas.microsoft.com/office/drawing/2014/main" id="{59D114D4-278D-441A-B3DD-FE816933D25D}"/>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42865BD6-26D1-54DC-94B0-1081ED0060A8}"/>
              </a:ext>
            </a:extLst>
          </p:cNvPr>
          <p:cNvSpPr>
            <a:spLocks noGrp="1"/>
          </p:cNvSpPr>
          <p:nvPr>
            <p:ph type="sldNum" sz="quarter" idx="12"/>
          </p:nvPr>
        </p:nvSpPr>
        <p:spPr/>
        <p:txBody>
          <a:bodyPr/>
          <a:lstStyle/>
          <a:p>
            <a:fld id="{5EE856B6-8416-3044-BA17-373F0DD1379C}" type="slidenum">
              <a:rPr kumimoji="1" lang="ja-JP" altLang="en-US" smtClean="0"/>
              <a:t>‹#›</a:t>
            </a:fld>
            <a:endParaRPr kumimoji="1" lang="ja-JP" altLang="en-US"/>
          </a:p>
        </p:txBody>
      </p:sp>
    </p:spTree>
    <p:extLst>
      <p:ext uri="{BB962C8B-B14F-4D97-AF65-F5344CB8AC3E}">
        <p14:creationId xmlns:p14="http://schemas.microsoft.com/office/powerpoint/2010/main" val="18032411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859A7A5-2361-5C86-CD1D-F4B3A0F9CF14}"/>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3342E2A-EB79-992A-6F83-25D109664AF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AB0D11F5-E164-DC7D-F16B-97B1EA49A89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FBAE515C-5685-65F6-95E8-368070C39E7F}"/>
              </a:ext>
            </a:extLst>
          </p:cNvPr>
          <p:cNvSpPr>
            <a:spLocks noGrp="1"/>
          </p:cNvSpPr>
          <p:nvPr>
            <p:ph type="dt" sz="half" idx="10"/>
          </p:nvPr>
        </p:nvSpPr>
        <p:spPr/>
        <p:txBody>
          <a:bodyPr/>
          <a:lstStyle/>
          <a:p>
            <a:fld id="{71C63239-3AE9-2140-9206-577EB4798C1D}" type="datetime1">
              <a:rPr kumimoji="1" lang="ja-JP" altLang="en-US" smtClean="0"/>
              <a:t>2024/1/16</a:t>
            </a:fld>
            <a:endParaRPr kumimoji="1" lang="ja-JP" altLang="en-US"/>
          </a:p>
        </p:txBody>
      </p:sp>
      <p:sp>
        <p:nvSpPr>
          <p:cNvPr id="6" name="フッター プレースホルダー 5">
            <a:extLst>
              <a:ext uri="{FF2B5EF4-FFF2-40B4-BE49-F238E27FC236}">
                <a16:creationId xmlns:a16="http://schemas.microsoft.com/office/drawing/2014/main" id="{A7069003-C401-50AB-113A-F43507126D7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0F688CC3-DBEC-3FF8-1700-989CECF89744}"/>
              </a:ext>
            </a:extLst>
          </p:cNvPr>
          <p:cNvSpPr>
            <a:spLocks noGrp="1"/>
          </p:cNvSpPr>
          <p:nvPr>
            <p:ph type="sldNum" sz="quarter" idx="12"/>
          </p:nvPr>
        </p:nvSpPr>
        <p:spPr/>
        <p:txBody>
          <a:bodyPr/>
          <a:lstStyle/>
          <a:p>
            <a:fld id="{5EE856B6-8416-3044-BA17-373F0DD1379C}" type="slidenum">
              <a:rPr kumimoji="1" lang="ja-JP" altLang="en-US" smtClean="0"/>
              <a:t>‹#›</a:t>
            </a:fld>
            <a:endParaRPr kumimoji="1" lang="ja-JP" altLang="en-US"/>
          </a:p>
        </p:txBody>
      </p:sp>
    </p:spTree>
    <p:extLst>
      <p:ext uri="{BB962C8B-B14F-4D97-AF65-F5344CB8AC3E}">
        <p14:creationId xmlns:p14="http://schemas.microsoft.com/office/powerpoint/2010/main" val="5674516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2C96D6E-87FC-A04F-58EC-03B5A0A2C490}"/>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97248707-1C80-DB59-DD24-27EDA1CB796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57A66688-D0E5-B1ED-B817-868252ACA4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4A00DC26-325C-375C-E052-0C0B47C89103}"/>
              </a:ext>
            </a:extLst>
          </p:cNvPr>
          <p:cNvSpPr>
            <a:spLocks noGrp="1"/>
          </p:cNvSpPr>
          <p:nvPr>
            <p:ph type="dt" sz="half" idx="10"/>
          </p:nvPr>
        </p:nvSpPr>
        <p:spPr/>
        <p:txBody>
          <a:bodyPr/>
          <a:lstStyle/>
          <a:p>
            <a:fld id="{B406AD5F-DBA7-D340-9CF8-89FA1D20D4A8}" type="datetime1">
              <a:rPr kumimoji="1" lang="ja-JP" altLang="en-US" smtClean="0"/>
              <a:t>2024/1/16</a:t>
            </a:fld>
            <a:endParaRPr kumimoji="1" lang="ja-JP" altLang="en-US"/>
          </a:p>
        </p:txBody>
      </p:sp>
      <p:sp>
        <p:nvSpPr>
          <p:cNvPr id="6" name="フッター プレースホルダー 5">
            <a:extLst>
              <a:ext uri="{FF2B5EF4-FFF2-40B4-BE49-F238E27FC236}">
                <a16:creationId xmlns:a16="http://schemas.microsoft.com/office/drawing/2014/main" id="{BC1F6764-C631-8FE8-CD32-7E63464B1EB9}"/>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8A0E27AE-6ADE-4AF0-CCA5-329E9BF21A7A}"/>
              </a:ext>
            </a:extLst>
          </p:cNvPr>
          <p:cNvSpPr>
            <a:spLocks noGrp="1"/>
          </p:cNvSpPr>
          <p:nvPr>
            <p:ph type="sldNum" sz="quarter" idx="12"/>
          </p:nvPr>
        </p:nvSpPr>
        <p:spPr/>
        <p:txBody>
          <a:bodyPr/>
          <a:lstStyle/>
          <a:p>
            <a:fld id="{5EE856B6-8416-3044-BA17-373F0DD1379C}" type="slidenum">
              <a:rPr kumimoji="1" lang="ja-JP" altLang="en-US" smtClean="0"/>
              <a:t>‹#›</a:t>
            </a:fld>
            <a:endParaRPr kumimoji="1" lang="ja-JP" altLang="en-US"/>
          </a:p>
        </p:txBody>
      </p:sp>
    </p:spTree>
    <p:extLst>
      <p:ext uri="{BB962C8B-B14F-4D97-AF65-F5344CB8AC3E}">
        <p14:creationId xmlns:p14="http://schemas.microsoft.com/office/powerpoint/2010/main" val="269426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5220AD7B-C180-A649-BEA6-EDD470B6F21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ABE6DCAF-2A72-C092-5C90-68D79765A06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518F20A-C5A0-FE3D-DA19-91216014F11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F98571-7F33-DE47-8C89-475F5EAD36B3}" type="datetime1">
              <a:rPr kumimoji="1" lang="ja-JP" altLang="en-US" smtClean="0"/>
              <a:t>2024/1/16</a:t>
            </a:fld>
            <a:endParaRPr kumimoji="1" lang="ja-JP" altLang="en-US"/>
          </a:p>
        </p:txBody>
      </p:sp>
      <p:sp>
        <p:nvSpPr>
          <p:cNvPr id="5" name="フッター プレースホルダー 4">
            <a:extLst>
              <a:ext uri="{FF2B5EF4-FFF2-40B4-BE49-F238E27FC236}">
                <a16:creationId xmlns:a16="http://schemas.microsoft.com/office/drawing/2014/main" id="{EAE7FE61-203A-BB36-E579-D7327359AF4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191DA779-2E51-1BDD-B929-D5D45057D0F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E856B6-8416-3044-BA17-373F0DD1379C}" type="slidenum">
              <a:rPr kumimoji="1" lang="ja-JP" altLang="en-US" smtClean="0"/>
              <a:t>‹#›</a:t>
            </a:fld>
            <a:endParaRPr kumimoji="1" lang="ja-JP" altLang="en-US"/>
          </a:p>
        </p:txBody>
      </p:sp>
    </p:spTree>
    <p:extLst>
      <p:ext uri="{BB962C8B-B14F-4D97-AF65-F5344CB8AC3E}">
        <p14:creationId xmlns:p14="http://schemas.microsoft.com/office/powerpoint/2010/main" val="15652087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5A4983-35A0-0513-B3EE-B2CA88AFD8FD}"/>
              </a:ext>
            </a:extLst>
          </p:cNvPr>
          <p:cNvSpPr>
            <a:spLocks noGrp="1"/>
          </p:cNvSpPr>
          <p:nvPr>
            <p:ph type="ctrTitle"/>
          </p:nvPr>
        </p:nvSpPr>
        <p:spPr>
          <a:xfrm>
            <a:off x="735495" y="1122363"/>
            <a:ext cx="11111947" cy="2387600"/>
          </a:xfrm>
        </p:spPr>
        <p:txBody>
          <a:bodyPr>
            <a:normAutofit/>
          </a:bodyPr>
          <a:lstStyle/>
          <a:p>
            <a:r>
              <a:rPr lang="ja-JP" altLang="en-US" sz="4400" b="1" dirty="0">
                <a:latin typeface="+mn-ea"/>
                <a:ea typeface="+mn-ea"/>
                <a:cs typeface="Calibri" panose="020F0502020204030204" pitchFamily="34" charset="0"/>
              </a:rPr>
              <a:t>第１章　</a:t>
            </a:r>
            <a:br>
              <a:rPr lang="en-US" altLang="ja-JP" sz="4400" b="1" dirty="0">
                <a:latin typeface="+mn-ea"/>
                <a:ea typeface="+mn-ea"/>
                <a:cs typeface="Calibri" panose="020F0502020204030204" pitchFamily="34" charset="0"/>
              </a:rPr>
            </a:br>
            <a:r>
              <a:rPr lang="ja-JP" altLang="en-US" sz="4400" b="1" dirty="0">
                <a:latin typeface="+mn-ea"/>
                <a:ea typeface="+mn-ea"/>
                <a:cs typeface="Calibri" panose="020F0502020204030204" pitchFamily="34" charset="0"/>
              </a:rPr>
              <a:t>地方財政のすがた</a:t>
            </a:r>
            <a:endParaRPr kumimoji="1" lang="ja-JP" altLang="en-US" sz="4400" b="1" dirty="0">
              <a:latin typeface="+mn-ea"/>
              <a:ea typeface="+mn-ea"/>
              <a:cs typeface="Calibri" panose="020F0502020204030204" pitchFamily="34" charset="0"/>
            </a:endParaRPr>
          </a:p>
        </p:txBody>
      </p:sp>
      <p:sp>
        <p:nvSpPr>
          <p:cNvPr id="3" name="字幕 2">
            <a:extLst>
              <a:ext uri="{FF2B5EF4-FFF2-40B4-BE49-F238E27FC236}">
                <a16:creationId xmlns:a16="http://schemas.microsoft.com/office/drawing/2014/main" id="{4207235A-BE13-6004-4D80-A870673ACAB7}"/>
              </a:ext>
            </a:extLst>
          </p:cNvPr>
          <p:cNvSpPr>
            <a:spLocks noGrp="1"/>
          </p:cNvSpPr>
          <p:nvPr>
            <p:ph type="subTitle" idx="1"/>
          </p:nvPr>
        </p:nvSpPr>
        <p:spPr/>
        <p:txBody>
          <a:bodyPr/>
          <a:lstStyle/>
          <a:p>
            <a:r>
              <a:rPr lang="ja-JP" altLang="en-US" b="1" dirty="0"/>
              <a:t>簡単には割り切れない国と地方の関係</a:t>
            </a:r>
            <a:endParaRPr kumimoji="1" lang="ja-JP" altLang="en-US" b="1" dirty="0"/>
          </a:p>
        </p:txBody>
      </p:sp>
      <p:sp>
        <p:nvSpPr>
          <p:cNvPr id="4" name="スライド番号プレースホルダー 3">
            <a:extLst>
              <a:ext uri="{FF2B5EF4-FFF2-40B4-BE49-F238E27FC236}">
                <a16:creationId xmlns:a16="http://schemas.microsoft.com/office/drawing/2014/main" id="{745DF490-E586-B17D-7227-E634708F3BB6}"/>
              </a:ext>
            </a:extLst>
          </p:cNvPr>
          <p:cNvSpPr>
            <a:spLocks noGrp="1"/>
          </p:cNvSpPr>
          <p:nvPr>
            <p:ph type="sldNum" sz="quarter" idx="12"/>
          </p:nvPr>
        </p:nvSpPr>
        <p:spPr/>
        <p:txBody>
          <a:bodyPr/>
          <a:lstStyle/>
          <a:p>
            <a:fld id="{5EE856B6-8416-3044-BA17-373F0DD1379C}" type="slidenum">
              <a:rPr kumimoji="1" lang="ja-JP" altLang="en-US" smtClean="0"/>
              <a:t>0</a:t>
            </a:fld>
            <a:endParaRPr kumimoji="1" lang="ja-JP" altLang="en-US"/>
          </a:p>
        </p:txBody>
      </p:sp>
    </p:spTree>
    <p:extLst>
      <p:ext uri="{BB962C8B-B14F-4D97-AF65-F5344CB8AC3E}">
        <p14:creationId xmlns:p14="http://schemas.microsoft.com/office/powerpoint/2010/main" val="13858581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DD254069-15B8-C4B6-5C51-A0D5D7FB016C}"/>
              </a:ext>
            </a:extLst>
          </p:cNvPr>
          <p:cNvSpPr>
            <a:spLocks noGrp="1"/>
          </p:cNvSpPr>
          <p:nvPr>
            <p:ph idx="1"/>
          </p:nvPr>
        </p:nvSpPr>
        <p:spPr>
          <a:xfrm>
            <a:off x="838200" y="1262270"/>
            <a:ext cx="10515600" cy="4914693"/>
          </a:xfrm>
        </p:spPr>
        <p:txBody>
          <a:bodyPr>
            <a:normAutofit/>
          </a:bodyPr>
          <a:lstStyle/>
          <a:p>
            <a:pPr marL="0" indent="0">
              <a:buNone/>
            </a:pPr>
            <a:endParaRPr kumimoji="1" lang="en-US" altLang="ja-JP" b="1" dirty="0">
              <a:latin typeface="+mn-ea"/>
            </a:endParaRPr>
          </a:p>
          <a:p>
            <a:pPr marL="0" indent="0">
              <a:buNone/>
            </a:pPr>
            <a:r>
              <a:rPr kumimoji="1" lang="ja-JP" altLang="en-US" b="1" dirty="0">
                <a:latin typeface="+mn-ea"/>
              </a:rPr>
              <a:t>▶統一性・広域性</a:t>
            </a:r>
            <a:endParaRPr kumimoji="1" lang="en-US" altLang="ja-JP" b="1" dirty="0">
              <a:latin typeface="+mn-ea"/>
            </a:endParaRPr>
          </a:p>
          <a:p>
            <a:pPr lvl="1">
              <a:buFont typeface="Wingdings" panose="05000000000000000000" pitchFamily="2" charset="2"/>
              <a:buChar char="Ø"/>
            </a:pPr>
            <a:r>
              <a:rPr lang="ja-JP" altLang="en-US" b="1" dirty="0">
                <a:latin typeface="+mn-ea"/>
              </a:rPr>
              <a:t>統一性</a:t>
            </a:r>
            <a:endParaRPr lang="en-US" altLang="ja-JP" b="1" dirty="0">
              <a:latin typeface="+mn-ea"/>
            </a:endParaRPr>
          </a:p>
          <a:p>
            <a:pPr lvl="2">
              <a:buFont typeface="Wingdings" panose="05000000000000000000" pitchFamily="2" charset="2"/>
              <a:buChar char="ü"/>
            </a:pPr>
            <a:r>
              <a:rPr lang="ja-JP" altLang="en-US" sz="1800" b="1" dirty="0">
                <a:latin typeface="+mn-ea"/>
              </a:rPr>
              <a:t>地域ごとにバラバラに対応</a:t>
            </a:r>
            <a:endParaRPr lang="en-US" altLang="ja-JP" sz="1800" b="1" dirty="0">
              <a:latin typeface="+mn-ea"/>
            </a:endParaRPr>
          </a:p>
          <a:p>
            <a:pPr marL="914400" lvl="2" indent="0">
              <a:buNone/>
            </a:pPr>
            <a:r>
              <a:rPr lang="ja-JP" altLang="en-US" sz="1800" b="1" dirty="0">
                <a:latin typeface="+mn-ea"/>
              </a:rPr>
              <a:t>するのではなく、統一的な</a:t>
            </a:r>
            <a:endParaRPr lang="en-US" altLang="ja-JP" sz="1800" b="1" dirty="0">
              <a:latin typeface="+mn-ea"/>
            </a:endParaRPr>
          </a:p>
          <a:p>
            <a:pPr marL="914400" lvl="2" indent="0">
              <a:buNone/>
            </a:pPr>
            <a:r>
              <a:rPr lang="ja-JP" altLang="en-US" sz="1800" b="1" dirty="0">
                <a:latin typeface="+mn-ea"/>
              </a:rPr>
              <a:t>対応が求められる仕事</a:t>
            </a:r>
            <a:endParaRPr lang="en-US" altLang="ja-JP" sz="1800" b="1" dirty="0">
              <a:latin typeface="+mn-ea"/>
            </a:endParaRPr>
          </a:p>
          <a:p>
            <a:pPr lvl="1">
              <a:buFont typeface="Wingdings" panose="05000000000000000000" pitchFamily="2" charset="2"/>
              <a:buChar char="ü"/>
            </a:pPr>
            <a:endParaRPr kumimoji="1" lang="en-US" altLang="ja-JP" sz="1400" b="1" dirty="0">
              <a:latin typeface="+mn-ea"/>
            </a:endParaRPr>
          </a:p>
          <a:p>
            <a:pPr lvl="1">
              <a:buFont typeface="Wingdings" panose="05000000000000000000" pitchFamily="2" charset="2"/>
              <a:buChar char="Ø"/>
            </a:pPr>
            <a:r>
              <a:rPr lang="ja-JP" altLang="en-US" b="1" dirty="0">
                <a:latin typeface="+mn-ea"/>
              </a:rPr>
              <a:t>広域性</a:t>
            </a:r>
            <a:endParaRPr lang="en-US" altLang="ja-JP" b="1" dirty="0">
              <a:latin typeface="+mn-ea"/>
            </a:endParaRPr>
          </a:p>
          <a:p>
            <a:pPr lvl="2">
              <a:buFont typeface="Wingdings" panose="05000000000000000000" pitchFamily="2" charset="2"/>
              <a:buChar char="ü"/>
            </a:pPr>
            <a:r>
              <a:rPr kumimoji="1" lang="ja-JP" altLang="en-US" sz="1800" b="1" dirty="0">
                <a:latin typeface="+mn-ea"/>
              </a:rPr>
              <a:t>政策効果の及び範囲が</a:t>
            </a:r>
            <a:endParaRPr kumimoji="1" lang="en-US" altLang="ja-JP" sz="1800" b="1" dirty="0">
              <a:latin typeface="+mn-ea"/>
            </a:endParaRPr>
          </a:p>
          <a:p>
            <a:pPr marL="914400" lvl="2" indent="0">
              <a:buNone/>
            </a:pPr>
            <a:r>
              <a:rPr kumimoji="1" lang="ja-JP" altLang="en-US" sz="1600" b="1" dirty="0"/>
              <a:t>市町村（もしくは都道府県）の</a:t>
            </a:r>
            <a:endParaRPr kumimoji="1" lang="en-US" altLang="ja-JP" sz="1600" b="1" dirty="0"/>
          </a:p>
          <a:p>
            <a:pPr marL="914400" lvl="2" indent="0">
              <a:buNone/>
            </a:pPr>
            <a:r>
              <a:rPr lang="ja-JP" altLang="en-US" sz="1600" b="1" dirty="0"/>
              <a:t>区域を越える仕事</a:t>
            </a:r>
            <a:endParaRPr kumimoji="1" lang="ja-JP" altLang="en-US" sz="1600" b="1" dirty="0"/>
          </a:p>
        </p:txBody>
      </p:sp>
      <p:sp>
        <p:nvSpPr>
          <p:cNvPr id="4" name="スライド番号プレースホルダー 3">
            <a:extLst>
              <a:ext uri="{FF2B5EF4-FFF2-40B4-BE49-F238E27FC236}">
                <a16:creationId xmlns:a16="http://schemas.microsoft.com/office/drawing/2014/main" id="{83ED06FC-CE79-5AC2-0BE1-72920D7A7A9B}"/>
              </a:ext>
            </a:extLst>
          </p:cNvPr>
          <p:cNvSpPr>
            <a:spLocks noGrp="1"/>
          </p:cNvSpPr>
          <p:nvPr>
            <p:ph type="sldNum" sz="quarter" idx="12"/>
          </p:nvPr>
        </p:nvSpPr>
        <p:spPr/>
        <p:txBody>
          <a:bodyPr/>
          <a:lstStyle/>
          <a:p>
            <a:fld id="{5EE856B6-8416-3044-BA17-373F0DD1379C}" type="slidenum">
              <a:rPr kumimoji="1" lang="ja-JP" altLang="en-US" smtClean="0"/>
              <a:t>9</a:t>
            </a:fld>
            <a:endParaRPr kumimoji="1" lang="ja-JP" altLang="en-US"/>
          </a:p>
        </p:txBody>
      </p:sp>
      <p:sp>
        <p:nvSpPr>
          <p:cNvPr id="5" name="テキスト ボックス 4">
            <a:extLst>
              <a:ext uri="{FF2B5EF4-FFF2-40B4-BE49-F238E27FC236}">
                <a16:creationId xmlns:a16="http://schemas.microsoft.com/office/drawing/2014/main" id="{CAFC3155-E167-93D9-14EF-B4D6DED0E014}"/>
              </a:ext>
            </a:extLst>
          </p:cNvPr>
          <p:cNvSpPr txBox="1"/>
          <p:nvPr/>
        </p:nvSpPr>
        <p:spPr>
          <a:xfrm>
            <a:off x="735496" y="487017"/>
            <a:ext cx="5360504" cy="523220"/>
          </a:xfrm>
          <a:prstGeom prst="rect">
            <a:avLst/>
          </a:prstGeom>
          <a:noFill/>
        </p:spPr>
        <p:txBody>
          <a:bodyPr wrap="square" rtlCol="0">
            <a:spAutoFit/>
          </a:bodyPr>
          <a:lstStyle/>
          <a:p>
            <a:r>
              <a:rPr kumimoji="1" lang="ja-JP" altLang="en-US" sz="2800" b="1" dirty="0"/>
              <a:t>地方の役割と補完性の原則</a:t>
            </a:r>
          </a:p>
        </p:txBody>
      </p:sp>
      <p:sp>
        <p:nvSpPr>
          <p:cNvPr id="11" name="矢印: 上下 10">
            <a:extLst>
              <a:ext uri="{FF2B5EF4-FFF2-40B4-BE49-F238E27FC236}">
                <a16:creationId xmlns:a16="http://schemas.microsoft.com/office/drawing/2014/main" id="{D3AD8637-01E7-2722-6690-446A4F0E2557}"/>
              </a:ext>
            </a:extLst>
          </p:cNvPr>
          <p:cNvSpPr/>
          <p:nvPr/>
        </p:nvSpPr>
        <p:spPr>
          <a:xfrm>
            <a:off x="5149963" y="2236009"/>
            <a:ext cx="638355" cy="3269411"/>
          </a:xfrm>
          <a:prstGeom prst="up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a:extLst>
              <a:ext uri="{FF2B5EF4-FFF2-40B4-BE49-F238E27FC236}">
                <a16:creationId xmlns:a16="http://schemas.microsoft.com/office/drawing/2014/main" id="{99640263-02E5-4DDE-86E2-701F9C16FC5A}"/>
              </a:ext>
            </a:extLst>
          </p:cNvPr>
          <p:cNvSpPr txBox="1"/>
          <p:nvPr/>
        </p:nvSpPr>
        <p:spPr>
          <a:xfrm>
            <a:off x="5149963" y="1740661"/>
            <a:ext cx="739715" cy="369332"/>
          </a:xfrm>
          <a:prstGeom prst="rect">
            <a:avLst/>
          </a:prstGeom>
          <a:noFill/>
        </p:spPr>
        <p:txBody>
          <a:bodyPr wrap="square">
            <a:spAutoFit/>
          </a:bodyPr>
          <a:lstStyle/>
          <a:p>
            <a:r>
              <a:rPr kumimoji="1" lang="ja-JP" altLang="en-US" b="1" dirty="0">
                <a:latin typeface="+mn-ea"/>
              </a:rPr>
              <a:t>あり</a:t>
            </a:r>
            <a:endParaRPr lang="ja-JP" altLang="en-US" dirty="0"/>
          </a:p>
        </p:txBody>
      </p:sp>
      <p:sp>
        <p:nvSpPr>
          <p:cNvPr id="14" name="テキスト ボックス 13">
            <a:extLst>
              <a:ext uri="{FF2B5EF4-FFF2-40B4-BE49-F238E27FC236}">
                <a16:creationId xmlns:a16="http://schemas.microsoft.com/office/drawing/2014/main" id="{1C48B91E-61F0-1A75-4B66-8CB370334680}"/>
              </a:ext>
            </a:extLst>
          </p:cNvPr>
          <p:cNvSpPr txBox="1"/>
          <p:nvPr/>
        </p:nvSpPr>
        <p:spPr>
          <a:xfrm>
            <a:off x="5141696" y="5638659"/>
            <a:ext cx="739715" cy="369332"/>
          </a:xfrm>
          <a:prstGeom prst="rect">
            <a:avLst/>
          </a:prstGeom>
          <a:noFill/>
        </p:spPr>
        <p:txBody>
          <a:bodyPr wrap="square">
            <a:spAutoFit/>
          </a:bodyPr>
          <a:lstStyle/>
          <a:p>
            <a:r>
              <a:rPr lang="ja-JP" altLang="en-US" b="1" dirty="0">
                <a:latin typeface="+mn-ea"/>
              </a:rPr>
              <a:t>なし</a:t>
            </a:r>
            <a:endParaRPr lang="ja-JP" altLang="en-US" dirty="0"/>
          </a:p>
        </p:txBody>
      </p:sp>
      <p:pic>
        <p:nvPicPr>
          <p:cNvPr id="6" name="図 5" descr="白い背景と黒い文字&#10;&#10;低い精度で自動的に生成された説明">
            <a:extLst>
              <a:ext uri="{FF2B5EF4-FFF2-40B4-BE49-F238E27FC236}">
                <a16:creationId xmlns:a16="http://schemas.microsoft.com/office/drawing/2014/main" id="{593813B0-58C1-D56B-8F9B-3E954B193264}"/>
              </a:ext>
            </a:extLst>
          </p:cNvPr>
          <p:cNvPicPr>
            <a:picLocks noChangeAspect="1"/>
          </p:cNvPicPr>
          <p:nvPr/>
        </p:nvPicPr>
        <p:blipFill rotWithShape="1">
          <a:blip r:embed="rId2"/>
          <a:srcRect l="9124" t="6163" r="8287" b="41888"/>
          <a:stretch/>
        </p:blipFill>
        <p:spPr>
          <a:xfrm>
            <a:off x="5870725" y="780316"/>
            <a:ext cx="6300000" cy="5656305"/>
          </a:xfrm>
          <a:prstGeom prst="rect">
            <a:avLst/>
          </a:prstGeom>
        </p:spPr>
      </p:pic>
    </p:spTree>
    <p:extLst>
      <p:ext uri="{BB962C8B-B14F-4D97-AF65-F5344CB8AC3E}">
        <p14:creationId xmlns:p14="http://schemas.microsoft.com/office/powerpoint/2010/main" val="27613713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D6799F34-09B8-9D5E-7C3A-3E3B7A57F011}"/>
              </a:ext>
            </a:extLst>
          </p:cNvPr>
          <p:cNvSpPr>
            <a:spLocks noGrp="1"/>
          </p:cNvSpPr>
          <p:nvPr>
            <p:ph idx="1"/>
          </p:nvPr>
        </p:nvSpPr>
        <p:spPr>
          <a:xfrm>
            <a:off x="838200" y="1557268"/>
            <a:ext cx="10515600" cy="4799081"/>
          </a:xfrm>
        </p:spPr>
        <p:txBody>
          <a:bodyPr>
            <a:normAutofit/>
          </a:bodyPr>
          <a:lstStyle/>
          <a:p>
            <a:pPr marL="0" indent="0" algn="l">
              <a:buNone/>
            </a:pPr>
            <a:r>
              <a:rPr kumimoji="1" lang="ja-JP" altLang="en-US" b="1" dirty="0">
                <a:latin typeface="+mn-ea"/>
              </a:rPr>
              <a:t>▶︎普通地方公共団体</a:t>
            </a:r>
            <a:endParaRPr kumimoji="1" lang="en-US" altLang="ja-JP" b="1" dirty="0">
              <a:latin typeface="+mn-ea"/>
            </a:endParaRPr>
          </a:p>
          <a:p>
            <a:pPr lvl="1">
              <a:buFont typeface="Wingdings" panose="05000000000000000000" pitchFamily="2" charset="2"/>
              <a:buChar char="Ø"/>
            </a:pPr>
            <a:r>
              <a:rPr lang="ja-JP" altLang="en-US" b="1" kern="0" dirty="0">
                <a:solidFill>
                  <a:srgbClr val="000000"/>
                </a:solidFill>
                <a:effectLst/>
                <a:latin typeface="+mn-ea"/>
                <a:cs typeface="ＭＳ Ｐゴシック" panose="020B0600070205080204" pitchFamily="34" charset="-128"/>
              </a:rPr>
              <a:t>都道府県</a:t>
            </a:r>
            <a:endParaRPr lang="en-US" altLang="ja-JP" b="1" kern="0" dirty="0">
              <a:solidFill>
                <a:srgbClr val="000000"/>
              </a:solidFill>
              <a:effectLst/>
              <a:latin typeface="+mn-ea"/>
              <a:cs typeface="ＭＳ Ｐゴシック" panose="020B0600070205080204" pitchFamily="34" charset="-128"/>
            </a:endParaRPr>
          </a:p>
          <a:p>
            <a:pPr lvl="1">
              <a:buFont typeface="Wingdings" panose="05000000000000000000" pitchFamily="2" charset="2"/>
              <a:buChar char="Ø"/>
            </a:pPr>
            <a:r>
              <a:rPr lang="ja-JP" altLang="en-US" b="1" kern="0" dirty="0">
                <a:solidFill>
                  <a:srgbClr val="000000"/>
                </a:solidFill>
                <a:latin typeface="+mn-ea"/>
                <a:cs typeface="ＭＳ Ｐゴシック" panose="020B0600070205080204" pitchFamily="34" charset="-128"/>
              </a:rPr>
              <a:t>市町村</a:t>
            </a:r>
            <a:endParaRPr lang="en-US" altLang="ja-JP" b="1" kern="0" dirty="0">
              <a:solidFill>
                <a:srgbClr val="000000"/>
              </a:solidFill>
              <a:latin typeface="+mn-ea"/>
              <a:cs typeface="ＭＳ Ｐゴシック" panose="020B0600070205080204" pitchFamily="34" charset="-128"/>
            </a:endParaRPr>
          </a:p>
          <a:p>
            <a:pPr lvl="2">
              <a:buFont typeface="Wingdings" panose="05000000000000000000" pitchFamily="2" charset="2"/>
              <a:buChar char="ü"/>
            </a:pPr>
            <a:r>
              <a:rPr lang="ja-JP" altLang="en-US" b="1" kern="0" dirty="0">
                <a:solidFill>
                  <a:srgbClr val="000000"/>
                </a:solidFill>
                <a:effectLst/>
                <a:latin typeface="+mn-ea"/>
                <a:cs typeface="ＭＳ Ｐゴシック" panose="020B0600070205080204" pitchFamily="34" charset="-128"/>
              </a:rPr>
              <a:t>市（一般市）と町村</a:t>
            </a:r>
            <a:endParaRPr lang="en-US" altLang="ja-JP" b="1" kern="0" dirty="0">
              <a:solidFill>
                <a:srgbClr val="000000"/>
              </a:solidFill>
              <a:effectLst/>
              <a:latin typeface="+mn-ea"/>
              <a:cs typeface="ＭＳ Ｐゴシック" panose="020B0600070205080204" pitchFamily="34" charset="-128"/>
            </a:endParaRPr>
          </a:p>
          <a:p>
            <a:pPr lvl="2">
              <a:buFont typeface="Wingdings" panose="05000000000000000000" pitchFamily="2" charset="2"/>
              <a:buChar char="ü"/>
            </a:pPr>
            <a:r>
              <a:rPr lang="ja-JP" altLang="en-US" b="1" kern="0" dirty="0">
                <a:solidFill>
                  <a:srgbClr val="000000"/>
                </a:solidFill>
                <a:latin typeface="+mn-ea"/>
                <a:cs typeface="ＭＳ Ｐゴシック" panose="020B0600070205080204" pitchFamily="34" charset="-128"/>
              </a:rPr>
              <a:t>中核市</a:t>
            </a:r>
            <a:endParaRPr lang="en-US" altLang="ja-JP" b="1" kern="0" dirty="0">
              <a:solidFill>
                <a:srgbClr val="000000"/>
              </a:solidFill>
              <a:latin typeface="+mn-ea"/>
              <a:cs typeface="ＭＳ Ｐゴシック" panose="020B0600070205080204" pitchFamily="34" charset="-128"/>
            </a:endParaRPr>
          </a:p>
          <a:p>
            <a:pPr lvl="2">
              <a:buFont typeface="Wingdings" panose="05000000000000000000" pitchFamily="2" charset="2"/>
              <a:buChar char="ü"/>
            </a:pPr>
            <a:r>
              <a:rPr lang="ja-JP" altLang="en-US" b="1" kern="0" dirty="0">
                <a:solidFill>
                  <a:srgbClr val="000000"/>
                </a:solidFill>
                <a:effectLst/>
                <a:latin typeface="+mn-ea"/>
                <a:cs typeface="ＭＳ Ｐゴシック" panose="020B0600070205080204" pitchFamily="34" charset="-128"/>
              </a:rPr>
              <a:t>指定都市</a:t>
            </a:r>
            <a:endParaRPr lang="en-US" altLang="ja-JP" b="1" kern="0" dirty="0">
              <a:solidFill>
                <a:srgbClr val="000000"/>
              </a:solidFill>
              <a:effectLst/>
              <a:latin typeface="+mn-ea"/>
              <a:cs typeface="ＭＳ Ｐゴシック" panose="020B0600070205080204" pitchFamily="34" charset="-128"/>
            </a:endParaRPr>
          </a:p>
          <a:p>
            <a:pPr marL="0" indent="0" algn="l">
              <a:buNone/>
            </a:pPr>
            <a:endParaRPr kumimoji="1" lang="en-US" altLang="ja-JP" b="1" kern="0" dirty="0">
              <a:solidFill>
                <a:srgbClr val="000000"/>
              </a:solidFill>
              <a:latin typeface="+mn-ea"/>
            </a:endParaRPr>
          </a:p>
          <a:p>
            <a:pPr marL="0" indent="0">
              <a:buNone/>
            </a:pPr>
            <a:r>
              <a:rPr kumimoji="1" lang="ja-JP" altLang="en-US" b="1" dirty="0">
                <a:latin typeface="+mn-ea"/>
              </a:rPr>
              <a:t>▶︎特別地方公共団体</a:t>
            </a:r>
            <a:endParaRPr kumimoji="1" lang="en-US" altLang="ja-JP" b="1" dirty="0">
              <a:latin typeface="+mn-ea"/>
            </a:endParaRPr>
          </a:p>
          <a:p>
            <a:pPr lvl="1">
              <a:buFont typeface="Wingdings" panose="05000000000000000000" pitchFamily="2" charset="2"/>
              <a:buChar char="Ø"/>
            </a:pPr>
            <a:r>
              <a:rPr lang="ja-JP" altLang="en-US" b="1" dirty="0">
                <a:latin typeface="+mn-ea"/>
              </a:rPr>
              <a:t>特別区</a:t>
            </a:r>
            <a:endParaRPr lang="en-US" altLang="ja-JP" b="1" dirty="0">
              <a:latin typeface="+mn-ea"/>
            </a:endParaRPr>
          </a:p>
          <a:p>
            <a:pPr lvl="1">
              <a:buFont typeface="Wingdings" panose="05000000000000000000" pitchFamily="2" charset="2"/>
              <a:buChar char="Ø"/>
            </a:pPr>
            <a:r>
              <a:rPr kumimoji="1" lang="ja-JP" altLang="en-US" b="1" dirty="0">
                <a:latin typeface="+mn-ea"/>
              </a:rPr>
              <a:t>一部事務組合と広域連合</a:t>
            </a:r>
            <a:endParaRPr kumimoji="1" lang="ja-JP" altLang="en-US" dirty="0"/>
          </a:p>
        </p:txBody>
      </p:sp>
      <p:sp>
        <p:nvSpPr>
          <p:cNvPr id="4" name="スライド番号プレースホルダー 3">
            <a:extLst>
              <a:ext uri="{FF2B5EF4-FFF2-40B4-BE49-F238E27FC236}">
                <a16:creationId xmlns:a16="http://schemas.microsoft.com/office/drawing/2014/main" id="{3F7E1FAB-34AB-65AB-BC4B-59242B8B3B3A}"/>
              </a:ext>
            </a:extLst>
          </p:cNvPr>
          <p:cNvSpPr>
            <a:spLocks noGrp="1"/>
          </p:cNvSpPr>
          <p:nvPr>
            <p:ph type="sldNum" sz="quarter" idx="12"/>
          </p:nvPr>
        </p:nvSpPr>
        <p:spPr/>
        <p:txBody>
          <a:bodyPr/>
          <a:lstStyle/>
          <a:p>
            <a:fld id="{5EE856B6-8416-3044-BA17-373F0DD1379C}" type="slidenum">
              <a:rPr kumimoji="1" lang="ja-JP" altLang="en-US" smtClean="0"/>
              <a:t>10</a:t>
            </a:fld>
            <a:endParaRPr kumimoji="1" lang="ja-JP" altLang="en-US"/>
          </a:p>
        </p:txBody>
      </p:sp>
      <p:sp>
        <p:nvSpPr>
          <p:cNvPr id="5" name="テキスト ボックス 4">
            <a:extLst>
              <a:ext uri="{FF2B5EF4-FFF2-40B4-BE49-F238E27FC236}">
                <a16:creationId xmlns:a16="http://schemas.microsoft.com/office/drawing/2014/main" id="{D761C66E-BB8B-6761-E7A6-C3D9B665AAC7}"/>
              </a:ext>
            </a:extLst>
          </p:cNvPr>
          <p:cNvSpPr txBox="1"/>
          <p:nvPr/>
        </p:nvSpPr>
        <p:spPr>
          <a:xfrm>
            <a:off x="838200" y="775252"/>
            <a:ext cx="3416320" cy="523220"/>
          </a:xfrm>
          <a:prstGeom prst="rect">
            <a:avLst/>
          </a:prstGeom>
          <a:noFill/>
        </p:spPr>
        <p:txBody>
          <a:bodyPr wrap="none" rtlCol="0">
            <a:spAutoFit/>
          </a:bodyPr>
          <a:lstStyle/>
          <a:p>
            <a:r>
              <a:rPr kumimoji="1" lang="ja-JP" altLang="en-US" sz="2800" b="1" dirty="0"/>
              <a:t>地方公共団体の種類</a:t>
            </a:r>
          </a:p>
        </p:txBody>
      </p:sp>
      <p:pic>
        <p:nvPicPr>
          <p:cNvPr id="7" name="図 6" descr="白い背景に黒い文字&#10;&#10;低い精度で自動的に生成された説明">
            <a:extLst>
              <a:ext uri="{FF2B5EF4-FFF2-40B4-BE49-F238E27FC236}">
                <a16:creationId xmlns:a16="http://schemas.microsoft.com/office/drawing/2014/main" id="{B173F39B-3542-0FD6-D052-3939652BE440}"/>
              </a:ext>
            </a:extLst>
          </p:cNvPr>
          <p:cNvPicPr>
            <a:picLocks noChangeAspect="1"/>
          </p:cNvPicPr>
          <p:nvPr/>
        </p:nvPicPr>
        <p:blipFill rotWithShape="1">
          <a:blip r:embed="rId2"/>
          <a:srcRect l="9304" t="6164" r="9364" b="56855"/>
          <a:stretch/>
        </p:blipFill>
        <p:spPr>
          <a:xfrm>
            <a:off x="4797499" y="307556"/>
            <a:ext cx="7394502" cy="4799080"/>
          </a:xfrm>
          <a:prstGeom prst="rect">
            <a:avLst/>
          </a:prstGeom>
        </p:spPr>
      </p:pic>
    </p:spTree>
    <p:extLst>
      <p:ext uri="{BB962C8B-B14F-4D97-AF65-F5344CB8AC3E}">
        <p14:creationId xmlns:p14="http://schemas.microsoft.com/office/powerpoint/2010/main" val="28569345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A47EEAE3-3A6F-5CF6-E4A3-7F928E78D614}"/>
              </a:ext>
            </a:extLst>
          </p:cNvPr>
          <p:cNvSpPr>
            <a:spLocks noGrp="1"/>
          </p:cNvSpPr>
          <p:nvPr>
            <p:ph idx="1"/>
          </p:nvPr>
        </p:nvSpPr>
        <p:spPr>
          <a:xfrm>
            <a:off x="838200" y="1368425"/>
            <a:ext cx="10515600" cy="4351338"/>
          </a:xfrm>
        </p:spPr>
        <p:txBody>
          <a:bodyPr/>
          <a:lstStyle/>
          <a:p>
            <a:pPr marL="0" indent="0">
              <a:buNone/>
            </a:pPr>
            <a:r>
              <a:rPr kumimoji="1" lang="ja-JP" altLang="en-US" b="1" dirty="0">
                <a:latin typeface="+mn-ea"/>
              </a:rPr>
              <a:t>▶︎</a:t>
            </a:r>
            <a:r>
              <a:rPr lang="ja-JP" altLang="en-US" b="1" dirty="0">
                <a:latin typeface="+mn-ea"/>
              </a:rPr>
              <a:t>補完性の原則に基づいた割り振り</a:t>
            </a:r>
            <a:endParaRPr lang="en-US" altLang="ja-JP" b="1" dirty="0">
              <a:latin typeface="+mn-ea"/>
            </a:endParaRPr>
          </a:p>
          <a:p>
            <a:pPr lvl="1">
              <a:buFont typeface="Wingdings" panose="05000000000000000000" pitchFamily="2" charset="2"/>
              <a:buChar char="ü"/>
            </a:pPr>
            <a:r>
              <a:rPr kumimoji="1" lang="ja-JP" altLang="en-US" b="1" dirty="0">
                <a:latin typeface="+mn-ea"/>
              </a:rPr>
              <a:t>統一性・広域性の有無</a:t>
            </a:r>
            <a:endParaRPr kumimoji="1" lang="en-US" altLang="ja-JP" b="1" dirty="0">
              <a:latin typeface="+mn-ea"/>
            </a:endParaRPr>
          </a:p>
          <a:p>
            <a:pPr marL="0" indent="0">
              <a:buNone/>
            </a:pPr>
            <a:endParaRPr lang="en-US" altLang="ja-JP" b="1" kern="0" dirty="0">
              <a:solidFill>
                <a:srgbClr val="323232"/>
              </a:solidFill>
              <a:effectLst/>
              <a:latin typeface="+mn-ea"/>
              <a:cs typeface="ＭＳ Ｐゴシック" panose="020B0600070205080204" pitchFamily="34" charset="-128"/>
            </a:endParaRPr>
          </a:p>
          <a:p>
            <a:pPr marL="0" indent="0">
              <a:buNone/>
            </a:pPr>
            <a:r>
              <a:rPr kumimoji="1" lang="ja-JP" altLang="en-US" b="1" dirty="0">
                <a:latin typeface="+mn-ea"/>
              </a:rPr>
              <a:t>▶︎地方公共団体の種類</a:t>
            </a:r>
            <a:endParaRPr kumimoji="1" lang="en-US" altLang="ja-JP" b="1" dirty="0">
              <a:latin typeface="+mn-ea"/>
            </a:endParaRPr>
          </a:p>
          <a:p>
            <a:pPr lvl="1">
              <a:buFont typeface="Wingdings" panose="05000000000000000000" pitchFamily="2" charset="2"/>
              <a:buChar char="Ø"/>
            </a:pPr>
            <a:r>
              <a:rPr lang="ja-JP" altLang="en-US" b="1" kern="0" dirty="0">
                <a:solidFill>
                  <a:srgbClr val="323232"/>
                </a:solidFill>
                <a:effectLst/>
                <a:latin typeface="+mn-ea"/>
                <a:cs typeface="ＭＳ Ｐゴシック" panose="020B0600070205080204" pitchFamily="34" charset="-128"/>
              </a:rPr>
              <a:t>普通地方公共団体</a:t>
            </a:r>
            <a:endParaRPr lang="en-US" altLang="ja-JP" b="1" kern="0" dirty="0">
              <a:solidFill>
                <a:srgbClr val="323232"/>
              </a:solidFill>
              <a:effectLst/>
              <a:latin typeface="+mn-ea"/>
              <a:cs typeface="ＭＳ Ｐゴシック" panose="020B0600070205080204" pitchFamily="34" charset="-128"/>
            </a:endParaRPr>
          </a:p>
          <a:p>
            <a:pPr lvl="1">
              <a:buFont typeface="Wingdings" panose="05000000000000000000" pitchFamily="2" charset="2"/>
              <a:buChar char="Ø"/>
            </a:pPr>
            <a:r>
              <a:rPr lang="ja-JP" altLang="en-US" b="1" kern="0" dirty="0">
                <a:solidFill>
                  <a:srgbClr val="323232"/>
                </a:solidFill>
                <a:latin typeface="+mn-ea"/>
                <a:cs typeface="ＭＳ Ｐゴシック" panose="020B0600070205080204" pitchFamily="34" charset="-128"/>
              </a:rPr>
              <a:t>特別地方公共団体</a:t>
            </a:r>
            <a:endParaRPr lang="en-US" altLang="ja-JP" b="1" kern="0" dirty="0">
              <a:solidFill>
                <a:srgbClr val="323232"/>
              </a:solidFill>
              <a:latin typeface="+mn-ea"/>
              <a:cs typeface="ＭＳ Ｐゴシック" panose="020B0600070205080204" pitchFamily="34" charset="-128"/>
            </a:endParaRPr>
          </a:p>
          <a:p>
            <a:pPr marL="0" indent="0">
              <a:buNone/>
            </a:pPr>
            <a:endParaRPr lang="en-US" altLang="ja-JP" b="1" kern="0" dirty="0">
              <a:solidFill>
                <a:srgbClr val="323232"/>
              </a:solidFill>
              <a:latin typeface="+mn-ea"/>
            </a:endParaRPr>
          </a:p>
        </p:txBody>
      </p:sp>
      <p:sp>
        <p:nvSpPr>
          <p:cNvPr id="4" name="スライド番号プレースホルダー 3">
            <a:extLst>
              <a:ext uri="{FF2B5EF4-FFF2-40B4-BE49-F238E27FC236}">
                <a16:creationId xmlns:a16="http://schemas.microsoft.com/office/drawing/2014/main" id="{E7D9F110-335B-0E63-A1DB-CBE06D3E0EB6}"/>
              </a:ext>
            </a:extLst>
          </p:cNvPr>
          <p:cNvSpPr>
            <a:spLocks noGrp="1"/>
          </p:cNvSpPr>
          <p:nvPr>
            <p:ph type="sldNum" sz="quarter" idx="12"/>
          </p:nvPr>
        </p:nvSpPr>
        <p:spPr/>
        <p:txBody>
          <a:bodyPr/>
          <a:lstStyle/>
          <a:p>
            <a:fld id="{5EE856B6-8416-3044-BA17-373F0DD1379C}" type="slidenum">
              <a:rPr kumimoji="1" lang="ja-JP" altLang="en-US" smtClean="0"/>
              <a:t>11</a:t>
            </a:fld>
            <a:endParaRPr kumimoji="1" lang="ja-JP" altLang="en-US"/>
          </a:p>
        </p:txBody>
      </p:sp>
      <p:sp>
        <p:nvSpPr>
          <p:cNvPr id="5" name="テキスト ボックス 4">
            <a:extLst>
              <a:ext uri="{FF2B5EF4-FFF2-40B4-BE49-F238E27FC236}">
                <a16:creationId xmlns:a16="http://schemas.microsoft.com/office/drawing/2014/main" id="{EF858994-BB1A-6774-022D-8570FDFDE3E7}"/>
              </a:ext>
            </a:extLst>
          </p:cNvPr>
          <p:cNvSpPr txBox="1"/>
          <p:nvPr/>
        </p:nvSpPr>
        <p:spPr>
          <a:xfrm>
            <a:off x="838200" y="586409"/>
            <a:ext cx="6288901" cy="523220"/>
          </a:xfrm>
          <a:prstGeom prst="rect">
            <a:avLst/>
          </a:prstGeom>
          <a:noFill/>
        </p:spPr>
        <p:txBody>
          <a:bodyPr wrap="none" rtlCol="0">
            <a:spAutoFit/>
          </a:bodyPr>
          <a:lstStyle/>
          <a:p>
            <a:r>
              <a:rPr kumimoji="1" lang="ja-JP" altLang="en-US" sz="2800" b="1" dirty="0"/>
              <a:t>第</a:t>
            </a:r>
            <a:r>
              <a:rPr lang="ja-JP" altLang="en-US" sz="2800" b="1" dirty="0"/>
              <a:t>２</a:t>
            </a:r>
            <a:r>
              <a:rPr kumimoji="1" lang="ja-JP" altLang="en-US" sz="2800" b="1" dirty="0"/>
              <a:t>節まとめ：地方財政の役割と構造</a:t>
            </a:r>
          </a:p>
        </p:txBody>
      </p:sp>
    </p:spTree>
    <p:extLst>
      <p:ext uri="{BB962C8B-B14F-4D97-AF65-F5344CB8AC3E}">
        <p14:creationId xmlns:p14="http://schemas.microsoft.com/office/powerpoint/2010/main" val="14109521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F146D96D-86F3-092D-8203-19573E6E1A98}"/>
              </a:ext>
            </a:extLst>
          </p:cNvPr>
          <p:cNvSpPr>
            <a:spLocks noGrp="1"/>
          </p:cNvSpPr>
          <p:nvPr>
            <p:ph type="sldNum" sz="quarter" idx="12"/>
          </p:nvPr>
        </p:nvSpPr>
        <p:spPr/>
        <p:txBody>
          <a:bodyPr/>
          <a:lstStyle/>
          <a:p>
            <a:fld id="{5EE856B6-8416-3044-BA17-373F0DD1379C}" type="slidenum">
              <a:rPr kumimoji="1" lang="ja-JP" altLang="en-US" smtClean="0"/>
              <a:t>12</a:t>
            </a:fld>
            <a:endParaRPr kumimoji="1" lang="ja-JP" altLang="en-US"/>
          </a:p>
        </p:txBody>
      </p:sp>
      <p:sp>
        <p:nvSpPr>
          <p:cNvPr id="5" name="タイトル 1">
            <a:extLst>
              <a:ext uri="{FF2B5EF4-FFF2-40B4-BE49-F238E27FC236}">
                <a16:creationId xmlns:a16="http://schemas.microsoft.com/office/drawing/2014/main" id="{5B5CC08A-4456-8036-BB27-0E2FE55D6E7D}"/>
              </a:ext>
            </a:extLst>
          </p:cNvPr>
          <p:cNvSpPr>
            <a:spLocks noGrp="1"/>
          </p:cNvSpPr>
          <p:nvPr>
            <p:ph type="title"/>
          </p:nvPr>
        </p:nvSpPr>
        <p:spPr>
          <a:xfrm>
            <a:off x="1734376" y="316445"/>
            <a:ext cx="7886700" cy="2852737"/>
          </a:xfrm>
        </p:spPr>
        <p:txBody>
          <a:bodyPr>
            <a:normAutofit/>
          </a:bodyPr>
          <a:lstStyle/>
          <a:p>
            <a:pPr algn="ctr"/>
            <a:r>
              <a:rPr kumimoji="1" lang="ja-JP" altLang="en-US" sz="3600" b="1" dirty="0">
                <a:latin typeface="+mn-ea"/>
                <a:ea typeface="+mn-ea"/>
              </a:rPr>
              <a:t>第</a:t>
            </a:r>
            <a:r>
              <a:rPr kumimoji="1" lang="en-US" altLang="ja-JP" sz="3600" b="1" dirty="0">
                <a:latin typeface="+mn-ea"/>
                <a:ea typeface="+mn-ea"/>
              </a:rPr>
              <a:t>3</a:t>
            </a:r>
            <a:r>
              <a:rPr kumimoji="1" lang="ja-JP" altLang="en-US" sz="3600" b="1" dirty="0">
                <a:latin typeface="+mn-ea"/>
                <a:ea typeface="+mn-ea"/>
              </a:rPr>
              <a:t>節：地方財政計画と国の関与</a:t>
            </a:r>
          </a:p>
        </p:txBody>
      </p:sp>
      <p:sp>
        <p:nvSpPr>
          <p:cNvPr id="6" name="テキスト ボックス 5">
            <a:extLst>
              <a:ext uri="{FF2B5EF4-FFF2-40B4-BE49-F238E27FC236}">
                <a16:creationId xmlns:a16="http://schemas.microsoft.com/office/drawing/2014/main" id="{3594312E-9822-124C-4AE6-F6CB4B334AB3}"/>
              </a:ext>
            </a:extLst>
          </p:cNvPr>
          <p:cNvSpPr txBox="1"/>
          <p:nvPr/>
        </p:nvSpPr>
        <p:spPr>
          <a:xfrm>
            <a:off x="1540832" y="2257270"/>
            <a:ext cx="8746435" cy="1569660"/>
          </a:xfrm>
          <a:prstGeom prst="rect">
            <a:avLst/>
          </a:prstGeom>
          <a:noFill/>
        </p:spPr>
        <p:txBody>
          <a:bodyPr wrap="square" rtlCol="0">
            <a:spAutoFit/>
          </a:bodyPr>
          <a:lstStyle/>
          <a:p>
            <a:r>
              <a:rPr lang="ja-JP" altLang="ja-JP" sz="2400" b="1" kern="100" dirty="0">
                <a:effectLst/>
                <a:latin typeface="+mn-ea"/>
                <a:cs typeface="Times New Roman" panose="02020603050405020304" pitchFamily="18" charset="0"/>
              </a:rPr>
              <a:t>　</a:t>
            </a:r>
            <a:r>
              <a:rPr lang="ja-JP" altLang="en-US" sz="2400" b="1" kern="100" dirty="0">
                <a:effectLst/>
                <a:latin typeface="+mn-ea"/>
                <a:cs typeface="Times New Roman" panose="02020603050405020304" pitchFamily="18" charset="0"/>
              </a:rPr>
              <a:t>第</a:t>
            </a:r>
            <a:r>
              <a:rPr lang="en-US" altLang="ja-JP" sz="2400" b="1" kern="100" dirty="0">
                <a:effectLst/>
                <a:latin typeface="+mn-ea"/>
                <a:cs typeface="Times New Roman" panose="02020603050405020304" pitchFamily="18" charset="0"/>
              </a:rPr>
              <a:t>3 </a:t>
            </a:r>
            <a:r>
              <a:rPr lang="ja-JP" altLang="en-US" sz="2400" b="1" kern="100" dirty="0">
                <a:effectLst/>
                <a:latin typeface="+mn-ea"/>
                <a:cs typeface="Times New Roman" panose="02020603050405020304" pitchFamily="18" charset="0"/>
              </a:rPr>
              <a:t>節では，わが国の地方財政制度の特徴である地方財政計画の役割と，法令を通じた国の関与について整理します。その背景にある財政責任という概念に基づき，国の関与の必要性について理論的に考えます。</a:t>
            </a:r>
            <a:r>
              <a:rPr lang="ja-JP" altLang="ja-JP" sz="2400" b="1" dirty="0">
                <a:effectLst/>
                <a:latin typeface="+mn-ea"/>
              </a:rPr>
              <a:t> </a:t>
            </a:r>
            <a:endParaRPr kumimoji="1" lang="ja-JP" altLang="en-US" sz="2400" b="1" dirty="0">
              <a:latin typeface="+mn-ea"/>
            </a:endParaRPr>
          </a:p>
        </p:txBody>
      </p:sp>
      <p:sp>
        <p:nvSpPr>
          <p:cNvPr id="7" name="タイトル 1">
            <a:extLst>
              <a:ext uri="{FF2B5EF4-FFF2-40B4-BE49-F238E27FC236}">
                <a16:creationId xmlns:a16="http://schemas.microsoft.com/office/drawing/2014/main" id="{64DFAB79-CF5A-3474-318E-1603C4E8C37B}"/>
              </a:ext>
            </a:extLst>
          </p:cNvPr>
          <p:cNvSpPr txBox="1">
            <a:spLocks/>
          </p:cNvSpPr>
          <p:nvPr/>
        </p:nvSpPr>
        <p:spPr>
          <a:xfrm>
            <a:off x="1056033" y="4484678"/>
            <a:ext cx="7886700" cy="684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200" b="1">
                <a:latin typeface="+mn-ea"/>
                <a:ea typeface="+mn-ea"/>
              </a:rPr>
              <a:t>キーワード：</a:t>
            </a:r>
            <a:endParaRPr lang="ja-JP" altLang="en-US" b="1" dirty="0">
              <a:latin typeface="+mn-ea"/>
              <a:ea typeface="+mn-ea"/>
            </a:endParaRPr>
          </a:p>
        </p:txBody>
      </p:sp>
      <p:sp>
        <p:nvSpPr>
          <p:cNvPr id="9" name="テキスト ボックス 8">
            <a:extLst>
              <a:ext uri="{FF2B5EF4-FFF2-40B4-BE49-F238E27FC236}">
                <a16:creationId xmlns:a16="http://schemas.microsoft.com/office/drawing/2014/main" id="{6A8BA078-2727-6927-E3C4-4AA68ED76758}"/>
              </a:ext>
            </a:extLst>
          </p:cNvPr>
          <p:cNvSpPr txBox="1"/>
          <p:nvPr/>
        </p:nvSpPr>
        <p:spPr>
          <a:xfrm>
            <a:off x="3884544" y="4188570"/>
            <a:ext cx="6097656" cy="2246769"/>
          </a:xfrm>
          <a:prstGeom prst="rect">
            <a:avLst/>
          </a:prstGeom>
          <a:noFill/>
        </p:spPr>
        <p:txBody>
          <a:bodyPr wrap="square">
            <a:spAutoFit/>
          </a:bodyPr>
          <a:lstStyle/>
          <a:p>
            <a:pPr>
              <a:buFont typeface="Wingdings" panose="05000000000000000000" pitchFamily="2" charset="2"/>
              <a:buChar char="ü"/>
            </a:pPr>
            <a:r>
              <a:rPr lang="ja-JP" altLang="en-US" sz="2800" b="1" dirty="0">
                <a:latin typeface="+mn-ea"/>
              </a:rPr>
              <a:t>地方財政計画</a:t>
            </a:r>
            <a:endParaRPr lang="en-US" altLang="ja-JP" sz="2800" b="1" dirty="0">
              <a:latin typeface="+mn-ea"/>
            </a:endParaRPr>
          </a:p>
          <a:p>
            <a:pPr>
              <a:buFont typeface="Wingdings" panose="05000000000000000000" pitchFamily="2" charset="2"/>
              <a:buChar char="ü"/>
            </a:pPr>
            <a:r>
              <a:rPr lang="ja-JP" altLang="en-US" sz="2800" b="1" dirty="0">
                <a:latin typeface="+mn-ea"/>
              </a:rPr>
              <a:t>法令による関与</a:t>
            </a:r>
            <a:endParaRPr lang="en-US" altLang="ja-JP" sz="2800" b="1" dirty="0">
              <a:latin typeface="+mn-ea"/>
            </a:endParaRPr>
          </a:p>
          <a:p>
            <a:pPr>
              <a:buFont typeface="Wingdings" panose="05000000000000000000" pitchFamily="2" charset="2"/>
              <a:buChar char="ü"/>
            </a:pPr>
            <a:r>
              <a:rPr lang="ja-JP" altLang="en-US" sz="2800" b="1" dirty="0">
                <a:latin typeface="+mn-ea"/>
              </a:rPr>
              <a:t>財政責任</a:t>
            </a:r>
            <a:endParaRPr lang="en-US" altLang="ja-JP" sz="2800" b="1" dirty="0">
              <a:latin typeface="+mn-ea"/>
            </a:endParaRPr>
          </a:p>
          <a:p>
            <a:pPr>
              <a:buFont typeface="Wingdings" panose="05000000000000000000" pitchFamily="2" charset="2"/>
              <a:buChar char="ü"/>
            </a:pPr>
            <a:endParaRPr lang="en-US" altLang="ja-JP" sz="2800" b="1" dirty="0">
              <a:latin typeface="+mn-ea"/>
            </a:endParaRPr>
          </a:p>
          <a:p>
            <a:pPr>
              <a:buFont typeface="Wingdings" panose="05000000000000000000" pitchFamily="2" charset="2"/>
              <a:buChar char="ü"/>
            </a:pPr>
            <a:endParaRPr lang="en-US" altLang="ja-JP" sz="2800" b="1" dirty="0">
              <a:latin typeface="+mn-ea"/>
            </a:endParaRPr>
          </a:p>
        </p:txBody>
      </p:sp>
    </p:spTree>
    <p:extLst>
      <p:ext uri="{BB962C8B-B14F-4D97-AF65-F5344CB8AC3E}">
        <p14:creationId xmlns:p14="http://schemas.microsoft.com/office/powerpoint/2010/main" val="5579642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C3BD1125-DB10-88D1-717C-9C9BD933F34D}"/>
              </a:ext>
            </a:extLst>
          </p:cNvPr>
          <p:cNvSpPr>
            <a:spLocks noGrp="1"/>
          </p:cNvSpPr>
          <p:nvPr>
            <p:ph idx="1"/>
          </p:nvPr>
        </p:nvSpPr>
        <p:spPr>
          <a:xfrm>
            <a:off x="838199" y="1162878"/>
            <a:ext cx="10860157" cy="5014085"/>
          </a:xfrm>
        </p:spPr>
        <p:txBody>
          <a:bodyPr/>
          <a:lstStyle/>
          <a:p>
            <a:pPr marL="514350" indent="-514350">
              <a:buFont typeface="+mj-ea"/>
              <a:buAutoNum type="circleNumDbPlain"/>
            </a:pPr>
            <a:r>
              <a:rPr lang="ja-JP" altLang="en-US" b="1" kern="0" dirty="0">
                <a:solidFill>
                  <a:srgbClr val="000000"/>
                </a:solidFill>
                <a:effectLst/>
                <a:latin typeface="+mn-ea"/>
                <a:cs typeface="ＭＳ Ｐゴシック" panose="020B0600070205080204" pitchFamily="34" charset="-128"/>
              </a:rPr>
              <a:t>地方財源の確保</a:t>
            </a:r>
            <a:endParaRPr lang="en-US" altLang="ja-JP" b="1" kern="0" dirty="0">
              <a:solidFill>
                <a:srgbClr val="000000"/>
              </a:solidFill>
              <a:effectLst/>
              <a:latin typeface="+mn-ea"/>
              <a:cs typeface="ＭＳ Ｐゴシック" panose="020B0600070205080204" pitchFamily="34" charset="-128"/>
            </a:endParaRPr>
          </a:p>
          <a:p>
            <a:pPr marL="514350" indent="-514350">
              <a:buFont typeface="+mj-ea"/>
              <a:buAutoNum type="circleNumDbPlain"/>
            </a:pPr>
            <a:r>
              <a:rPr lang="ja-JP" altLang="en-US" b="1" kern="0" dirty="0">
                <a:solidFill>
                  <a:srgbClr val="000000"/>
                </a:solidFill>
                <a:latin typeface="+mn-ea"/>
                <a:cs typeface="ＭＳ Ｐゴシック" panose="020B0600070205080204" pitchFamily="34" charset="-128"/>
              </a:rPr>
              <a:t>国家財政と地方財政の整合性</a:t>
            </a:r>
            <a:endParaRPr lang="en-US" altLang="ja-JP" b="1" kern="0" dirty="0">
              <a:solidFill>
                <a:srgbClr val="000000"/>
              </a:solidFill>
              <a:latin typeface="+mn-ea"/>
              <a:cs typeface="ＭＳ Ｐゴシック" panose="020B0600070205080204" pitchFamily="34" charset="-128"/>
            </a:endParaRPr>
          </a:p>
          <a:p>
            <a:pPr marL="514350" indent="-514350">
              <a:buFont typeface="+mj-ea"/>
              <a:buAutoNum type="circleNumDbPlain"/>
            </a:pPr>
            <a:r>
              <a:rPr lang="ja-JP" altLang="en-US" b="1" kern="0" dirty="0">
                <a:solidFill>
                  <a:srgbClr val="000000"/>
                </a:solidFill>
                <a:effectLst/>
                <a:latin typeface="+mn-ea"/>
                <a:cs typeface="ＭＳ Ｐゴシック" panose="020B0600070205080204" pitchFamily="34" charset="-128"/>
              </a:rPr>
              <a:t>地方財政運営の指針</a:t>
            </a:r>
            <a:endParaRPr lang="en-US" altLang="ja-JP" b="1" kern="0" dirty="0">
              <a:solidFill>
                <a:srgbClr val="000000"/>
              </a:solidFill>
              <a:effectLst/>
              <a:latin typeface="+mn-ea"/>
              <a:cs typeface="ＭＳ Ｐゴシック" panose="020B0600070205080204" pitchFamily="34" charset="-128"/>
            </a:endParaRPr>
          </a:p>
          <a:p>
            <a:pPr marL="514350" indent="-514350">
              <a:buFont typeface="+mj-ea"/>
              <a:buAutoNum type="circleNumDbPlain"/>
            </a:pPr>
            <a:endParaRPr lang="en-US" altLang="ja-JP" b="1" kern="0" dirty="0">
              <a:solidFill>
                <a:srgbClr val="000000"/>
              </a:solidFill>
              <a:latin typeface="+mn-ea"/>
              <a:cs typeface="ＭＳ Ｐゴシック" panose="020B0600070205080204" pitchFamily="34" charset="-128"/>
            </a:endParaRPr>
          </a:p>
          <a:p>
            <a:pPr marL="0" indent="0">
              <a:buNone/>
            </a:pPr>
            <a:r>
              <a:rPr lang="ja-JP" altLang="en-US" b="1" kern="0" dirty="0">
                <a:solidFill>
                  <a:srgbClr val="000000"/>
                </a:solidFill>
                <a:effectLst/>
                <a:latin typeface="+mn-ea"/>
                <a:cs typeface="ＭＳ Ｐゴシック" panose="020B0600070205080204" pitchFamily="34" charset="-128"/>
              </a:rPr>
              <a:t>▶交付税特会</a:t>
            </a:r>
            <a:endParaRPr lang="en-US" altLang="ja-JP" b="1" kern="0" dirty="0">
              <a:solidFill>
                <a:srgbClr val="000000"/>
              </a:solidFill>
              <a:effectLst/>
              <a:latin typeface="+mn-ea"/>
              <a:cs typeface="ＭＳ Ｐゴシック" panose="020B0600070205080204" pitchFamily="34" charset="-128"/>
            </a:endParaRPr>
          </a:p>
          <a:p>
            <a:pPr marL="0" indent="0">
              <a:buNone/>
            </a:pPr>
            <a:endParaRPr lang="en-US" altLang="ja-JP" b="1" kern="0" dirty="0">
              <a:solidFill>
                <a:srgbClr val="000000"/>
              </a:solidFill>
              <a:latin typeface="+mn-ea"/>
              <a:cs typeface="ＭＳ Ｐゴシック" panose="020B0600070205080204" pitchFamily="34" charset="-128"/>
            </a:endParaRPr>
          </a:p>
          <a:p>
            <a:pPr marL="0" indent="0">
              <a:buNone/>
            </a:pPr>
            <a:r>
              <a:rPr lang="ja-JP" altLang="en-US" b="1" kern="0" dirty="0">
                <a:solidFill>
                  <a:srgbClr val="000000"/>
                </a:solidFill>
                <a:effectLst/>
                <a:latin typeface="+mn-ea"/>
                <a:cs typeface="ＭＳ Ｐゴシック" panose="020B0600070205080204" pitchFamily="34" charset="-128"/>
              </a:rPr>
              <a:t>▶歳出項目</a:t>
            </a:r>
            <a:endParaRPr lang="en-US" altLang="ja-JP" b="1" kern="0" dirty="0">
              <a:solidFill>
                <a:srgbClr val="000000"/>
              </a:solidFill>
              <a:effectLst/>
              <a:latin typeface="+mn-ea"/>
              <a:cs typeface="ＭＳ Ｐゴシック" panose="020B0600070205080204" pitchFamily="34" charset="-128"/>
            </a:endParaRPr>
          </a:p>
          <a:p>
            <a:pPr lvl="1">
              <a:buFont typeface="Wingdings" panose="05000000000000000000" pitchFamily="2" charset="2"/>
              <a:buChar char="Ø"/>
            </a:pPr>
            <a:r>
              <a:rPr lang="ja-JP" altLang="en-US" b="1" kern="0" dirty="0">
                <a:solidFill>
                  <a:srgbClr val="000000"/>
                </a:solidFill>
                <a:latin typeface="+mn-ea"/>
                <a:cs typeface="ＭＳ Ｐゴシック" panose="020B0600070205080204" pitchFamily="34" charset="-128"/>
              </a:rPr>
              <a:t>給与関係経費</a:t>
            </a:r>
            <a:endParaRPr lang="en-US" altLang="ja-JP" b="1" kern="0" dirty="0">
              <a:solidFill>
                <a:srgbClr val="000000"/>
              </a:solidFill>
              <a:latin typeface="+mn-ea"/>
              <a:cs typeface="ＭＳ Ｐゴシック" panose="020B0600070205080204" pitchFamily="34" charset="-128"/>
            </a:endParaRPr>
          </a:p>
          <a:p>
            <a:pPr lvl="1">
              <a:buFont typeface="Wingdings" panose="05000000000000000000" pitchFamily="2" charset="2"/>
              <a:buChar char="Ø"/>
            </a:pPr>
            <a:r>
              <a:rPr lang="ja-JP" altLang="en-US" b="1" kern="0" dirty="0">
                <a:solidFill>
                  <a:srgbClr val="000000"/>
                </a:solidFill>
                <a:effectLst/>
                <a:latin typeface="+mn-ea"/>
                <a:cs typeface="ＭＳ Ｐゴシック" panose="020B0600070205080204" pitchFamily="34" charset="-128"/>
              </a:rPr>
              <a:t>一般行政経費</a:t>
            </a:r>
            <a:endParaRPr lang="en-US" altLang="ja-JP" b="1" kern="0" dirty="0">
              <a:solidFill>
                <a:srgbClr val="000000"/>
              </a:solidFill>
              <a:effectLst/>
              <a:latin typeface="+mn-ea"/>
              <a:cs typeface="ＭＳ Ｐゴシック" panose="020B0600070205080204" pitchFamily="34" charset="-128"/>
            </a:endParaRPr>
          </a:p>
          <a:p>
            <a:pPr lvl="1">
              <a:buFont typeface="Wingdings" panose="05000000000000000000" pitchFamily="2" charset="2"/>
              <a:buChar char="Ø"/>
            </a:pPr>
            <a:r>
              <a:rPr lang="ja-JP" altLang="en-US" b="1" kern="0" dirty="0">
                <a:solidFill>
                  <a:srgbClr val="000000"/>
                </a:solidFill>
                <a:latin typeface="+mn-ea"/>
                <a:cs typeface="ＭＳ Ｐゴシック" panose="020B0600070205080204" pitchFamily="34" charset="-128"/>
              </a:rPr>
              <a:t>投資的経費</a:t>
            </a:r>
            <a:endParaRPr lang="en-US" altLang="ja-JP" b="1" kern="0" dirty="0">
              <a:solidFill>
                <a:srgbClr val="000000"/>
              </a:solidFill>
              <a:effectLst/>
              <a:latin typeface="+mn-ea"/>
              <a:cs typeface="ＭＳ Ｐゴシック" panose="020B0600070205080204" pitchFamily="34" charset="-128"/>
            </a:endParaRPr>
          </a:p>
          <a:p>
            <a:pPr marL="0" indent="0" algn="l">
              <a:buNone/>
            </a:pPr>
            <a:endParaRPr lang="en-US" altLang="ja-JP" b="1" kern="0" dirty="0">
              <a:solidFill>
                <a:srgbClr val="000000"/>
              </a:solidFill>
              <a:effectLst/>
              <a:latin typeface="+mn-ea"/>
              <a:cs typeface="ＭＳ Ｐゴシック" panose="020B0600070205080204" pitchFamily="34" charset="-128"/>
            </a:endParaRPr>
          </a:p>
          <a:p>
            <a:pPr marL="0" indent="0" algn="l">
              <a:buNone/>
            </a:pPr>
            <a:endParaRPr lang="en-US" altLang="ja-JP" b="1" kern="0" dirty="0">
              <a:solidFill>
                <a:srgbClr val="000000"/>
              </a:solidFill>
              <a:latin typeface="+mn-ea"/>
              <a:cs typeface="Times New Roman" panose="02020603050405020304" pitchFamily="18" charset="0"/>
            </a:endParaRPr>
          </a:p>
        </p:txBody>
      </p:sp>
      <p:sp>
        <p:nvSpPr>
          <p:cNvPr id="4" name="スライド番号プレースホルダー 3">
            <a:extLst>
              <a:ext uri="{FF2B5EF4-FFF2-40B4-BE49-F238E27FC236}">
                <a16:creationId xmlns:a16="http://schemas.microsoft.com/office/drawing/2014/main" id="{E305C501-1BC8-4D6D-9684-FDA96A242FCA}"/>
              </a:ext>
            </a:extLst>
          </p:cNvPr>
          <p:cNvSpPr>
            <a:spLocks noGrp="1"/>
          </p:cNvSpPr>
          <p:nvPr>
            <p:ph type="sldNum" sz="quarter" idx="12"/>
          </p:nvPr>
        </p:nvSpPr>
        <p:spPr/>
        <p:txBody>
          <a:bodyPr/>
          <a:lstStyle/>
          <a:p>
            <a:fld id="{5EE856B6-8416-3044-BA17-373F0DD1379C}" type="slidenum">
              <a:rPr kumimoji="1" lang="ja-JP" altLang="en-US" smtClean="0"/>
              <a:t>13</a:t>
            </a:fld>
            <a:endParaRPr kumimoji="1" lang="ja-JP" altLang="en-US"/>
          </a:p>
        </p:txBody>
      </p:sp>
      <p:sp>
        <p:nvSpPr>
          <p:cNvPr id="6" name="テキスト ボックス 5">
            <a:extLst>
              <a:ext uri="{FF2B5EF4-FFF2-40B4-BE49-F238E27FC236}">
                <a16:creationId xmlns:a16="http://schemas.microsoft.com/office/drawing/2014/main" id="{41C6209B-9544-656B-4D30-C487C3546646}"/>
              </a:ext>
            </a:extLst>
          </p:cNvPr>
          <p:cNvSpPr txBox="1"/>
          <p:nvPr/>
        </p:nvSpPr>
        <p:spPr>
          <a:xfrm>
            <a:off x="554106" y="496371"/>
            <a:ext cx="8056494" cy="523220"/>
          </a:xfrm>
          <a:prstGeom prst="rect">
            <a:avLst/>
          </a:prstGeom>
          <a:noFill/>
        </p:spPr>
        <p:txBody>
          <a:bodyPr wrap="square">
            <a:spAutoFit/>
          </a:bodyPr>
          <a:lstStyle/>
          <a:p>
            <a:pPr algn="l"/>
            <a:r>
              <a:rPr lang="ja-JP" altLang="en-US" sz="2800" b="1" kern="0" dirty="0">
                <a:solidFill>
                  <a:srgbClr val="000000"/>
                </a:solidFill>
                <a:latin typeface="+mn-ea"/>
                <a:cs typeface="Times New Roman" panose="02020603050405020304" pitchFamily="18" charset="0"/>
              </a:rPr>
              <a:t>地方財政計画</a:t>
            </a:r>
            <a:endParaRPr lang="ja-JP" altLang="ja-JP" sz="2800" b="1" kern="100" dirty="0">
              <a:effectLst/>
              <a:latin typeface="+mn-ea"/>
              <a:cs typeface="Times New Roman" panose="02020603050405020304" pitchFamily="18" charset="0"/>
            </a:endParaRPr>
          </a:p>
        </p:txBody>
      </p:sp>
      <p:pic>
        <p:nvPicPr>
          <p:cNvPr id="5" name="図 4" descr="ダイアグラム&#10;&#10;自動的に生成された説明">
            <a:extLst>
              <a:ext uri="{FF2B5EF4-FFF2-40B4-BE49-F238E27FC236}">
                <a16:creationId xmlns:a16="http://schemas.microsoft.com/office/drawing/2014/main" id="{F6CC63C4-2D0B-4269-0957-4589678A22C4}"/>
              </a:ext>
            </a:extLst>
          </p:cNvPr>
          <p:cNvPicPr>
            <a:picLocks noChangeAspect="1"/>
          </p:cNvPicPr>
          <p:nvPr/>
        </p:nvPicPr>
        <p:blipFill rotWithShape="1">
          <a:blip r:embed="rId2"/>
          <a:srcRect l="9663" t="6290" r="9005" b="7314"/>
          <a:stretch/>
        </p:blipFill>
        <p:spPr>
          <a:xfrm rot="5400000">
            <a:off x="6747906" y="1012429"/>
            <a:ext cx="4311203" cy="6536726"/>
          </a:xfrm>
          <a:prstGeom prst="rect">
            <a:avLst/>
          </a:prstGeom>
        </p:spPr>
      </p:pic>
    </p:spTree>
    <p:extLst>
      <p:ext uri="{BB962C8B-B14F-4D97-AF65-F5344CB8AC3E}">
        <p14:creationId xmlns:p14="http://schemas.microsoft.com/office/powerpoint/2010/main" val="12804035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99FF6412-D953-0752-1AB1-23B50619828A}"/>
              </a:ext>
            </a:extLst>
          </p:cNvPr>
          <p:cNvSpPr>
            <a:spLocks noGrp="1"/>
          </p:cNvSpPr>
          <p:nvPr>
            <p:ph idx="1"/>
          </p:nvPr>
        </p:nvSpPr>
        <p:spPr>
          <a:xfrm>
            <a:off x="745435" y="1135987"/>
            <a:ext cx="10515600" cy="5095848"/>
          </a:xfrm>
        </p:spPr>
        <p:txBody>
          <a:bodyPr>
            <a:normAutofit/>
          </a:bodyPr>
          <a:lstStyle/>
          <a:p>
            <a:pPr marL="0" indent="0">
              <a:buNone/>
            </a:pPr>
            <a:endParaRPr lang="en-US" altLang="ja-JP" b="1" kern="0" dirty="0">
              <a:solidFill>
                <a:srgbClr val="000000"/>
              </a:solidFill>
              <a:effectLst/>
              <a:latin typeface="+mn-ea"/>
              <a:cs typeface="Times New Roman" panose="02020603050405020304" pitchFamily="18" charset="0"/>
            </a:endParaRPr>
          </a:p>
          <a:p>
            <a:pPr marL="0" indent="0">
              <a:buNone/>
            </a:pPr>
            <a:endParaRPr lang="en-US" altLang="ja-JP" b="1" kern="0" dirty="0">
              <a:solidFill>
                <a:srgbClr val="000000"/>
              </a:solidFill>
              <a:effectLst/>
              <a:latin typeface="+mn-ea"/>
              <a:cs typeface="Times New Roman" panose="02020603050405020304" pitchFamily="18" charset="0"/>
            </a:endParaRPr>
          </a:p>
          <a:p>
            <a:pPr marL="0" indent="0">
              <a:buNone/>
            </a:pPr>
            <a:endParaRPr lang="en-US" altLang="ja-JP" b="1" kern="0" dirty="0">
              <a:solidFill>
                <a:srgbClr val="000000"/>
              </a:solidFill>
              <a:latin typeface="+mn-ea"/>
              <a:cs typeface="Times New Roman" panose="02020603050405020304" pitchFamily="18" charset="0"/>
            </a:endParaRPr>
          </a:p>
          <a:p>
            <a:pPr marL="0" indent="0">
              <a:buNone/>
            </a:pPr>
            <a:endParaRPr lang="en-US" altLang="ja-JP" b="1" kern="0" dirty="0">
              <a:solidFill>
                <a:srgbClr val="000000"/>
              </a:solidFill>
              <a:effectLst/>
              <a:latin typeface="+mn-ea"/>
              <a:cs typeface="Times New Roman" panose="02020603050405020304" pitchFamily="18" charset="0"/>
            </a:endParaRPr>
          </a:p>
          <a:p>
            <a:pPr marL="0" indent="0">
              <a:buNone/>
            </a:pPr>
            <a:endParaRPr lang="en-US" altLang="ja-JP" b="1" kern="0" dirty="0">
              <a:solidFill>
                <a:srgbClr val="000000"/>
              </a:solidFill>
              <a:effectLst/>
              <a:latin typeface="+mn-ea"/>
              <a:cs typeface="Times New Roman" panose="02020603050405020304" pitchFamily="18" charset="0"/>
            </a:endParaRPr>
          </a:p>
          <a:p>
            <a:pPr marL="0" indent="0">
              <a:buNone/>
            </a:pPr>
            <a:endParaRPr kumimoji="1" lang="en-US" altLang="ja-JP" b="1" dirty="0">
              <a:latin typeface="+mn-ea"/>
            </a:endParaRPr>
          </a:p>
          <a:p>
            <a:pPr marL="0" indent="0">
              <a:buNone/>
            </a:pPr>
            <a:endParaRPr kumimoji="1" lang="en-US" altLang="ja-JP" b="1" dirty="0">
              <a:latin typeface="+mn-ea"/>
            </a:endParaRPr>
          </a:p>
          <a:p>
            <a:pPr marL="0" indent="0">
              <a:buNone/>
            </a:pPr>
            <a:endParaRPr kumimoji="1" lang="ja-JP" altLang="en-US" dirty="0"/>
          </a:p>
        </p:txBody>
      </p:sp>
      <p:sp>
        <p:nvSpPr>
          <p:cNvPr id="4" name="スライド番号プレースホルダー 3">
            <a:extLst>
              <a:ext uri="{FF2B5EF4-FFF2-40B4-BE49-F238E27FC236}">
                <a16:creationId xmlns:a16="http://schemas.microsoft.com/office/drawing/2014/main" id="{B548059D-9142-FE97-E5DB-8787D80D54A3}"/>
              </a:ext>
            </a:extLst>
          </p:cNvPr>
          <p:cNvSpPr>
            <a:spLocks noGrp="1"/>
          </p:cNvSpPr>
          <p:nvPr>
            <p:ph type="sldNum" sz="quarter" idx="12"/>
          </p:nvPr>
        </p:nvSpPr>
        <p:spPr/>
        <p:txBody>
          <a:bodyPr/>
          <a:lstStyle/>
          <a:p>
            <a:fld id="{5EE856B6-8416-3044-BA17-373F0DD1379C}" type="slidenum">
              <a:rPr kumimoji="1" lang="ja-JP" altLang="en-US" smtClean="0"/>
              <a:t>14</a:t>
            </a:fld>
            <a:endParaRPr kumimoji="1" lang="ja-JP" altLang="en-US"/>
          </a:p>
        </p:txBody>
      </p:sp>
      <p:sp>
        <p:nvSpPr>
          <p:cNvPr id="5" name="テキスト ボックス 4">
            <a:extLst>
              <a:ext uri="{FF2B5EF4-FFF2-40B4-BE49-F238E27FC236}">
                <a16:creationId xmlns:a16="http://schemas.microsoft.com/office/drawing/2014/main" id="{8C99843B-A8B5-658C-5798-7EDD6782343A}"/>
              </a:ext>
            </a:extLst>
          </p:cNvPr>
          <p:cNvSpPr txBox="1"/>
          <p:nvPr/>
        </p:nvSpPr>
        <p:spPr>
          <a:xfrm>
            <a:off x="745435" y="477078"/>
            <a:ext cx="6400800" cy="523220"/>
          </a:xfrm>
          <a:prstGeom prst="rect">
            <a:avLst/>
          </a:prstGeom>
          <a:noFill/>
        </p:spPr>
        <p:txBody>
          <a:bodyPr wrap="square" rtlCol="0">
            <a:spAutoFit/>
          </a:bodyPr>
          <a:lstStyle/>
          <a:p>
            <a:r>
              <a:rPr lang="ja-JP" altLang="en-US" sz="2800" b="1" dirty="0"/>
              <a:t>国の関与</a:t>
            </a:r>
            <a:endParaRPr kumimoji="1" lang="ja-JP" altLang="en-US" sz="2800" b="1" dirty="0"/>
          </a:p>
        </p:txBody>
      </p:sp>
      <p:sp>
        <p:nvSpPr>
          <p:cNvPr id="8" name="コンテンツ プレースホルダー 2">
            <a:extLst>
              <a:ext uri="{FF2B5EF4-FFF2-40B4-BE49-F238E27FC236}">
                <a16:creationId xmlns:a16="http://schemas.microsoft.com/office/drawing/2014/main" id="{9DC3DD5E-9018-1C56-2286-C55522F32939}"/>
              </a:ext>
            </a:extLst>
          </p:cNvPr>
          <p:cNvSpPr txBox="1">
            <a:spLocks/>
          </p:cNvSpPr>
          <p:nvPr/>
        </p:nvSpPr>
        <p:spPr>
          <a:xfrm>
            <a:off x="838200" y="13684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b="1" dirty="0">
                <a:latin typeface="+mn-ea"/>
              </a:rPr>
              <a:t>▶︎関与のレベルと財源措置</a:t>
            </a:r>
            <a:endParaRPr lang="en-US" altLang="ja-JP" b="1" dirty="0">
              <a:latin typeface="+mn-ea"/>
            </a:endParaRPr>
          </a:p>
          <a:p>
            <a:pPr lvl="1">
              <a:buFont typeface="Wingdings" panose="05000000000000000000" pitchFamily="2" charset="2"/>
              <a:buChar char="Ø"/>
            </a:pPr>
            <a:r>
              <a:rPr lang="ja-JP" altLang="en-US" b="1" dirty="0">
                <a:latin typeface="+mn-ea"/>
              </a:rPr>
              <a:t>国庫支出金による対応</a:t>
            </a:r>
            <a:endParaRPr lang="en-US" altLang="ja-JP" b="1" dirty="0">
              <a:latin typeface="+mn-ea"/>
            </a:endParaRPr>
          </a:p>
          <a:p>
            <a:pPr lvl="1">
              <a:buFont typeface="Wingdings" panose="05000000000000000000" pitchFamily="2" charset="2"/>
              <a:buChar char="Ø"/>
            </a:pPr>
            <a:r>
              <a:rPr lang="ja-JP" altLang="en-US" b="1" dirty="0">
                <a:latin typeface="+mn-ea"/>
              </a:rPr>
              <a:t>地方交付税による対応</a:t>
            </a:r>
            <a:endParaRPr lang="en-US" altLang="ja-JP" b="1" dirty="0">
              <a:latin typeface="+mn-ea"/>
            </a:endParaRPr>
          </a:p>
          <a:p>
            <a:pPr marL="0" indent="0">
              <a:buFont typeface="Arial" panose="020B0604020202020204" pitchFamily="34" charset="0"/>
              <a:buNone/>
            </a:pPr>
            <a:endParaRPr lang="en-US" altLang="ja-JP" b="1" kern="0" dirty="0">
              <a:solidFill>
                <a:srgbClr val="323232"/>
              </a:solidFill>
              <a:latin typeface="+mn-ea"/>
              <a:cs typeface="ＭＳ Ｐゴシック" panose="020B0600070205080204" pitchFamily="34" charset="-128"/>
            </a:endParaRPr>
          </a:p>
          <a:p>
            <a:pPr marL="0" indent="0">
              <a:buFont typeface="Arial" panose="020B0604020202020204" pitchFamily="34" charset="0"/>
              <a:buNone/>
            </a:pPr>
            <a:r>
              <a:rPr lang="ja-JP" altLang="en-US" b="1" dirty="0">
                <a:latin typeface="+mn-ea"/>
              </a:rPr>
              <a:t>▶︎主な法律</a:t>
            </a:r>
            <a:endParaRPr lang="en-US" altLang="ja-JP" b="1" dirty="0">
              <a:latin typeface="+mn-ea"/>
            </a:endParaRPr>
          </a:p>
          <a:p>
            <a:pPr lvl="1">
              <a:buFont typeface="Wingdings" panose="05000000000000000000" pitchFamily="2" charset="2"/>
              <a:buChar char="Ø"/>
            </a:pPr>
            <a:r>
              <a:rPr lang="ja-JP" altLang="en-US" b="1" kern="0" dirty="0">
                <a:solidFill>
                  <a:srgbClr val="323232"/>
                </a:solidFill>
                <a:latin typeface="+mn-ea"/>
                <a:cs typeface="ＭＳ Ｐゴシック" panose="020B0600070205080204" pitchFamily="34" charset="-128"/>
              </a:rPr>
              <a:t>地方自治法、地方財政法</a:t>
            </a:r>
            <a:endParaRPr lang="en-US" altLang="ja-JP" b="1" kern="0" dirty="0">
              <a:solidFill>
                <a:srgbClr val="323232"/>
              </a:solidFill>
              <a:latin typeface="+mn-ea"/>
              <a:cs typeface="ＭＳ Ｐゴシック" panose="020B0600070205080204" pitchFamily="34" charset="-128"/>
            </a:endParaRPr>
          </a:p>
          <a:p>
            <a:pPr lvl="1">
              <a:buFont typeface="Wingdings" panose="05000000000000000000" pitchFamily="2" charset="2"/>
              <a:buChar char="Ø"/>
            </a:pPr>
            <a:r>
              <a:rPr lang="ja-JP" altLang="en-US" b="1" kern="0" dirty="0">
                <a:solidFill>
                  <a:srgbClr val="323232"/>
                </a:solidFill>
                <a:latin typeface="+mn-ea"/>
                <a:cs typeface="ＭＳ Ｐゴシック" panose="020B0600070205080204" pitchFamily="34" charset="-128"/>
              </a:rPr>
              <a:t>地方交付税法</a:t>
            </a:r>
            <a:endParaRPr lang="en-US" altLang="ja-JP" b="1" kern="0" dirty="0">
              <a:solidFill>
                <a:srgbClr val="323232"/>
              </a:solidFill>
              <a:latin typeface="+mn-ea"/>
              <a:cs typeface="ＭＳ Ｐゴシック" panose="020B0600070205080204" pitchFamily="34" charset="-128"/>
            </a:endParaRPr>
          </a:p>
          <a:p>
            <a:pPr lvl="1">
              <a:buFont typeface="Wingdings" panose="05000000000000000000" pitchFamily="2" charset="2"/>
              <a:buChar char="Ø"/>
            </a:pPr>
            <a:r>
              <a:rPr lang="ja-JP" altLang="en-US" b="1" kern="0" dirty="0">
                <a:solidFill>
                  <a:srgbClr val="323232"/>
                </a:solidFill>
                <a:latin typeface="+mn-ea"/>
                <a:cs typeface="ＭＳ Ｐゴシック" panose="020B0600070205080204" pitchFamily="34" charset="-128"/>
              </a:rPr>
              <a:t>地方税法</a:t>
            </a:r>
            <a:endParaRPr lang="en-US" altLang="ja-JP" b="1" kern="0" dirty="0">
              <a:solidFill>
                <a:srgbClr val="323232"/>
              </a:solidFill>
              <a:latin typeface="+mn-ea"/>
              <a:cs typeface="ＭＳ Ｐゴシック" panose="020B0600070205080204" pitchFamily="34" charset="-128"/>
            </a:endParaRPr>
          </a:p>
          <a:p>
            <a:pPr lvl="1">
              <a:buFont typeface="Wingdings" panose="05000000000000000000" pitchFamily="2" charset="2"/>
              <a:buChar char="Ø"/>
            </a:pPr>
            <a:endParaRPr lang="en-US" altLang="ja-JP" b="1" kern="0" dirty="0">
              <a:solidFill>
                <a:srgbClr val="323232"/>
              </a:solidFill>
              <a:latin typeface="+mn-ea"/>
              <a:cs typeface="ＭＳ Ｐゴシック" panose="020B0600070205080204" pitchFamily="34" charset="-128"/>
            </a:endParaRPr>
          </a:p>
          <a:p>
            <a:pPr marL="0" indent="0">
              <a:buFont typeface="Arial" panose="020B0604020202020204" pitchFamily="34" charset="0"/>
              <a:buNone/>
            </a:pPr>
            <a:endParaRPr lang="en-US" altLang="ja-JP" b="1" kern="0" dirty="0">
              <a:solidFill>
                <a:srgbClr val="323232"/>
              </a:solidFill>
              <a:latin typeface="+mn-ea"/>
            </a:endParaRPr>
          </a:p>
        </p:txBody>
      </p:sp>
      <p:pic>
        <p:nvPicPr>
          <p:cNvPr id="6" name="図 5" descr="文字と写真のスクリーンショット&#10;&#10;自動的に生成された説明">
            <a:extLst>
              <a:ext uri="{FF2B5EF4-FFF2-40B4-BE49-F238E27FC236}">
                <a16:creationId xmlns:a16="http://schemas.microsoft.com/office/drawing/2014/main" id="{F8370354-EBB9-9BD0-3E52-BBAE3D032E4B}"/>
              </a:ext>
            </a:extLst>
          </p:cNvPr>
          <p:cNvPicPr>
            <a:picLocks noChangeAspect="1"/>
          </p:cNvPicPr>
          <p:nvPr/>
        </p:nvPicPr>
        <p:blipFill rotWithShape="1">
          <a:blip r:embed="rId2"/>
          <a:srcRect l="9304" t="6038" r="9185" b="33081"/>
          <a:stretch/>
        </p:blipFill>
        <p:spPr>
          <a:xfrm>
            <a:off x="6096000" y="327067"/>
            <a:ext cx="5357004" cy="5710989"/>
          </a:xfrm>
          <a:prstGeom prst="rect">
            <a:avLst/>
          </a:prstGeom>
        </p:spPr>
      </p:pic>
    </p:spTree>
    <p:extLst>
      <p:ext uri="{BB962C8B-B14F-4D97-AF65-F5344CB8AC3E}">
        <p14:creationId xmlns:p14="http://schemas.microsoft.com/office/powerpoint/2010/main" val="38338383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E2DF4D39-7040-F820-44EF-D0876EA88EE6}"/>
              </a:ext>
            </a:extLst>
          </p:cNvPr>
          <p:cNvSpPr>
            <a:spLocks noGrp="1"/>
          </p:cNvSpPr>
          <p:nvPr>
            <p:ph idx="1"/>
          </p:nvPr>
        </p:nvSpPr>
        <p:spPr>
          <a:xfrm>
            <a:off x="838200" y="1640430"/>
            <a:ext cx="10515600" cy="4351338"/>
          </a:xfrm>
        </p:spPr>
        <p:txBody>
          <a:bodyPr>
            <a:normAutofit lnSpcReduction="10000"/>
          </a:bodyPr>
          <a:lstStyle/>
          <a:p>
            <a:pPr marL="0" indent="0">
              <a:buNone/>
            </a:pPr>
            <a:r>
              <a:rPr kumimoji="1" lang="ja-JP" altLang="en-US" b="1" dirty="0">
                <a:latin typeface="+mn-ea"/>
              </a:rPr>
              <a:t>▶︎</a:t>
            </a:r>
            <a:r>
              <a:rPr lang="ja-JP" altLang="en-US" b="1" dirty="0">
                <a:latin typeface="+mn-ea"/>
              </a:rPr>
              <a:t>基準型財政責任</a:t>
            </a:r>
            <a:endParaRPr lang="en-US" altLang="ja-JP" b="1" dirty="0">
              <a:latin typeface="+mn-ea"/>
            </a:endParaRPr>
          </a:p>
          <a:p>
            <a:pPr lvl="1">
              <a:buFont typeface="Wingdings" panose="05000000000000000000" pitchFamily="2" charset="2"/>
              <a:buChar char="Ø"/>
            </a:pPr>
            <a:r>
              <a:rPr lang="ja-JP" altLang="en-US" b="1" dirty="0">
                <a:latin typeface="+mn-ea"/>
              </a:rPr>
              <a:t>国家が保障すべきナショナル・ミニマムの基準を定義</a:t>
            </a:r>
            <a:endParaRPr lang="en-US" altLang="ja-JP" b="1" dirty="0">
              <a:latin typeface="+mn-ea"/>
            </a:endParaRPr>
          </a:p>
          <a:p>
            <a:pPr marL="0" indent="0">
              <a:buNone/>
            </a:pPr>
            <a:endParaRPr kumimoji="1" lang="en-US" altLang="ja-JP" b="1" dirty="0">
              <a:latin typeface="+mn-ea"/>
            </a:endParaRPr>
          </a:p>
          <a:p>
            <a:pPr marL="0" indent="0">
              <a:buNone/>
            </a:pPr>
            <a:r>
              <a:rPr kumimoji="1" lang="ja-JP" altLang="en-US" b="1" dirty="0">
                <a:latin typeface="+mn-ea"/>
              </a:rPr>
              <a:t>▶︎全体的財政責任</a:t>
            </a:r>
            <a:endParaRPr kumimoji="1" lang="en-US" altLang="ja-JP" b="1" dirty="0">
              <a:latin typeface="+mn-ea"/>
            </a:endParaRPr>
          </a:p>
          <a:p>
            <a:pPr lvl="1">
              <a:buFont typeface="Wingdings" panose="05000000000000000000" pitchFamily="2" charset="2"/>
              <a:buChar char="Ø"/>
            </a:pPr>
            <a:r>
              <a:rPr lang="ja-JP" altLang="en-US" b="1" dirty="0">
                <a:latin typeface="+mn-ea"/>
              </a:rPr>
              <a:t>ナショナル・ミニマムに対応する行政サービス供給</a:t>
            </a:r>
            <a:r>
              <a:rPr lang="ja-JP" altLang="en-US" b="1">
                <a:latin typeface="+mn-ea"/>
              </a:rPr>
              <a:t>の財源保障</a:t>
            </a:r>
            <a:endParaRPr kumimoji="1" lang="en-US" altLang="ja-JP" b="1" dirty="0">
              <a:latin typeface="+mn-ea"/>
            </a:endParaRPr>
          </a:p>
          <a:p>
            <a:pPr marL="0" indent="0">
              <a:buNone/>
            </a:pPr>
            <a:endParaRPr lang="en-US" altLang="ja-JP" b="1" dirty="0">
              <a:latin typeface="+mn-ea"/>
            </a:endParaRPr>
          </a:p>
          <a:p>
            <a:pPr marL="0" indent="0">
              <a:buNone/>
            </a:pPr>
            <a:r>
              <a:rPr kumimoji="1" lang="ja-JP" altLang="en-US" b="1" dirty="0">
                <a:latin typeface="+mn-ea"/>
              </a:rPr>
              <a:t>▶限界的財政責任</a:t>
            </a:r>
            <a:endParaRPr kumimoji="1" lang="en-US" altLang="ja-JP" b="1" dirty="0">
              <a:latin typeface="+mn-ea"/>
            </a:endParaRPr>
          </a:p>
          <a:p>
            <a:pPr lvl="1">
              <a:buFont typeface="Wingdings" panose="05000000000000000000" pitchFamily="2" charset="2"/>
              <a:buChar char="Ø"/>
            </a:pPr>
            <a:r>
              <a:rPr lang="ja-JP" altLang="en-US" b="1" dirty="0">
                <a:latin typeface="+mn-ea"/>
              </a:rPr>
              <a:t>追加的な行政サービスに係る費用の提示</a:t>
            </a:r>
            <a:endParaRPr lang="en-US" altLang="ja-JP" b="1" dirty="0">
              <a:latin typeface="+mn-ea"/>
            </a:endParaRPr>
          </a:p>
          <a:p>
            <a:pPr lvl="1">
              <a:buFont typeface="Wingdings" panose="05000000000000000000" pitchFamily="2" charset="2"/>
              <a:buChar char="Ø"/>
            </a:pPr>
            <a:endParaRPr kumimoji="1" lang="en-US" altLang="ja-JP" b="1" dirty="0">
              <a:latin typeface="+mn-ea"/>
            </a:endParaRPr>
          </a:p>
          <a:p>
            <a:pPr marL="0" indent="0">
              <a:buNone/>
            </a:pPr>
            <a:r>
              <a:rPr lang="ja-JP" altLang="en-US" b="1" dirty="0">
                <a:latin typeface="+mn-ea"/>
              </a:rPr>
              <a:t>▶集権的分散システム</a:t>
            </a:r>
            <a:endParaRPr kumimoji="1" lang="ja-JP" altLang="en-US" dirty="0"/>
          </a:p>
        </p:txBody>
      </p:sp>
      <p:sp>
        <p:nvSpPr>
          <p:cNvPr id="4" name="スライド番号プレースホルダー 3">
            <a:extLst>
              <a:ext uri="{FF2B5EF4-FFF2-40B4-BE49-F238E27FC236}">
                <a16:creationId xmlns:a16="http://schemas.microsoft.com/office/drawing/2014/main" id="{2F6EEBE6-1B4B-34D5-CB84-D50984C87E9E}"/>
              </a:ext>
            </a:extLst>
          </p:cNvPr>
          <p:cNvSpPr>
            <a:spLocks noGrp="1"/>
          </p:cNvSpPr>
          <p:nvPr>
            <p:ph type="sldNum" sz="quarter" idx="12"/>
          </p:nvPr>
        </p:nvSpPr>
        <p:spPr/>
        <p:txBody>
          <a:bodyPr/>
          <a:lstStyle/>
          <a:p>
            <a:fld id="{5EE856B6-8416-3044-BA17-373F0DD1379C}" type="slidenum">
              <a:rPr kumimoji="1" lang="ja-JP" altLang="en-US" smtClean="0"/>
              <a:t>15</a:t>
            </a:fld>
            <a:endParaRPr kumimoji="1" lang="ja-JP" altLang="en-US"/>
          </a:p>
        </p:txBody>
      </p:sp>
      <p:sp>
        <p:nvSpPr>
          <p:cNvPr id="6" name="テキスト ボックス 5">
            <a:extLst>
              <a:ext uri="{FF2B5EF4-FFF2-40B4-BE49-F238E27FC236}">
                <a16:creationId xmlns:a16="http://schemas.microsoft.com/office/drawing/2014/main" id="{DD022C13-FC3B-862C-C825-6DB9844D546F}"/>
              </a:ext>
            </a:extLst>
          </p:cNvPr>
          <p:cNvSpPr txBox="1"/>
          <p:nvPr/>
        </p:nvSpPr>
        <p:spPr>
          <a:xfrm>
            <a:off x="746567" y="681037"/>
            <a:ext cx="9023598" cy="523220"/>
          </a:xfrm>
          <a:prstGeom prst="rect">
            <a:avLst/>
          </a:prstGeom>
          <a:noFill/>
        </p:spPr>
        <p:txBody>
          <a:bodyPr wrap="square">
            <a:spAutoFit/>
          </a:bodyPr>
          <a:lstStyle/>
          <a:p>
            <a:pPr algn="l"/>
            <a:r>
              <a:rPr lang="ja-JP" altLang="en-US" sz="2800" b="1" kern="100" dirty="0">
                <a:effectLst/>
                <a:latin typeface="+mn-ea"/>
                <a:cs typeface="Times New Roman" panose="02020603050405020304" pitchFamily="18" charset="0"/>
              </a:rPr>
              <a:t>財政責任の考え方</a:t>
            </a:r>
            <a:endParaRPr lang="ja-JP" altLang="ja-JP" sz="2800" b="1" kern="100" dirty="0">
              <a:effectLst/>
              <a:latin typeface="+mn-ea"/>
              <a:cs typeface="Times New Roman" panose="02020603050405020304" pitchFamily="18" charset="0"/>
            </a:endParaRPr>
          </a:p>
        </p:txBody>
      </p:sp>
    </p:spTree>
    <p:extLst>
      <p:ext uri="{BB962C8B-B14F-4D97-AF65-F5344CB8AC3E}">
        <p14:creationId xmlns:p14="http://schemas.microsoft.com/office/powerpoint/2010/main" val="1138824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A47EEAE3-3A6F-5CF6-E4A3-7F928E78D614}"/>
              </a:ext>
            </a:extLst>
          </p:cNvPr>
          <p:cNvSpPr>
            <a:spLocks noGrp="1"/>
          </p:cNvSpPr>
          <p:nvPr>
            <p:ph idx="1"/>
          </p:nvPr>
        </p:nvSpPr>
        <p:spPr>
          <a:xfrm>
            <a:off x="1394254" y="1380781"/>
            <a:ext cx="10515600" cy="4351338"/>
          </a:xfrm>
        </p:spPr>
        <p:txBody>
          <a:bodyPr/>
          <a:lstStyle/>
          <a:p>
            <a:pPr marL="0" indent="0">
              <a:buNone/>
            </a:pPr>
            <a:r>
              <a:rPr lang="ja-JP" altLang="en-US" b="1" dirty="0">
                <a:latin typeface="+mn-ea"/>
              </a:rPr>
              <a:t>▶地方財政計画の</a:t>
            </a:r>
            <a:r>
              <a:rPr lang="en-US" altLang="ja-JP" b="1" dirty="0">
                <a:latin typeface="+mn-ea"/>
              </a:rPr>
              <a:t>3</a:t>
            </a:r>
            <a:r>
              <a:rPr lang="ja-JP" altLang="en-US" b="1" dirty="0">
                <a:latin typeface="+mn-ea"/>
              </a:rPr>
              <a:t>つの目的</a:t>
            </a:r>
            <a:endParaRPr kumimoji="1" lang="en-US" altLang="ja-JP" b="1" dirty="0">
              <a:latin typeface="+mn-ea"/>
            </a:endParaRPr>
          </a:p>
          <a:p>
            <a:pPr marL="0" indent="0">
              <a:buNone/>
            </a:pPr>
            <a:endParaRPr lang="en-US" altLang="ja-JP" b="1" dirty="0">
              <a:latin typeface="+mn-ea"/>
            </a:endParaRPr>
          </a:p>
          <a:p>
            <a:pPr marL="0" indent="0">
              <a:buNone/>
            </a:pPr>
            <a:r>
              <a:rPr kumimoji="1" lang="ja-JP" altLang="en-US" b="1" dirty="0">
                <a:latin typeface="+mn-ea"/>
              </a:rPr>
              <a:t>▶︎</a:t>
            </a:r>
            <a:r>
              <a:rPr lang="ja-JP" altLang="en-US" b="1" dirty="0">
                <a:latin typeface="+mn-ea"/>
              </a:rPr>
              <a:t>関与のレベルに応じた財源措置</a:t>
            </a:r>
            <a:endParaRPr lang="en-US" altLang="ja-JP" b="1" kern="0" dirty="0">
              <a:solidFill>
                <a:srgbClr val="323232"/>
              </a:solidFill>
              <a:latin typeface="+mn-ea"/>
            </a:endParaRPr>
          </a:p>
          <a:p>
            <a:pPr marL="0" indent="0">
              <a:buNone/>
            </a:pPr>
            <a:endParaRPr kumimoji="1" lang="en-US" altLang="ja-JP" b="1" dirty="0">
              <a:latin typeface="+mn-ea"/>
            </a:endParaRPr>
          </a:p>
          <a:p>
            <a:pPr marL="0" indent="0">
              <a:buNone/>
            </a:pPr>
            <a:r>
              <a:rPr kumimoji="1" lang="ja-JP" altLang="en-US" b="1" dirty="0">
                <a:latin typeface="+mn-ea"/>
              </a:rPr>
              <a:t>▶︎</a:t>
            </a:r>
            <a:r>
              <a:rPr kumimoji="1" lang="en-US" altLang="ja-JP" b="1" dirty="0">
                <a:latin typeface="+mn-ea"/>
              </a:rPr>
              <a:t>3</a:t>
            </a:r>
            <a:r>
              <a:rPr kumimoji="1" lang="ja-JP" altLang="en-US" b="1" dirty="0">
                <a:latin typeface="+mn-ea"/>
              </a:rPr>
              <a:t>つの</a:t>
            </a:r>
            <a:r>
              <a:rPr lang="ja-JP" altLang="en-US" b="1" dirty="0">
                <a:latin typeface="+mn-ea"/>
              </a:rPr>
              <a:t>財政責任のバランス</a:t>
            </a:r>
            <a:endParaRPr kumimoji="1" lang="en-US" altLang="ja-JP" b="1" dirty="0">
              <a:latin typeface="+mn-ea"/>
            </a:endParaRPr>
          </a:p>
          <a:p>
            <a:pPr marL="0" indent="0">
              <a:buNone/>
            </a:pPr>
            <a:endParaRPr lang="en-US" altLang="ja-JP" b="1" dirty="0">
              <a:latin typeface="+mn-ea"/>
            </a:endParaRPr>
          </a:p>
          <a:p>
            <a:pPr marL="0" indent="0">
              <a:buNone/>
            </a:pPr>
            <a:endParaRPr kumimoji="1" lang="ja-JP" altLang="en-US" b="1" dirty="0">
              <a:latin typeface="+mn-ea"/>
            </a:endParaRPr>
          </a:p>
        </p:txBody>
      </p:sp>
      <p:sp>
        <p:nvSpPr>
          <p:cNvPr id="4" name="スライド番号プレースホルダー 3">
            <a:extLst>
              <a:ext uri="{FF2B5EF4-FFF2-40B4-BE49-F238E27FC236}">
                <a16:creationId xmlns:a16="http://schemas.microsoft.com/office/drawing/2014/main" id="{E7D9F110-335B-0E63-A1DB-CBE06D3E0EB6}"/>
              </a:ext>
            </a:extLst>
          </p:cNvPr>
          <p:cNvSpPr>
            <a:spLocks noGrp="1"/>
          </p:cNvSpPr>
          <p:nvPr>
            <p:ph type="sldNum" sz="quarter" idx="12"/>
          </p:nvPr>
        </p:nvSpPr>
        <p:spPr/>
        <p:txBody>
          <a:bodyPr/>
          <a:lstStyle/>
          <a:p>
            <a:fld id="{5EE856B6-8416-3044-BA17-373F0DD1379C}" type="slidenum">
              <a:rPr kumimoji="1" lang="ja-JP" altLang="en-US" smtClean="0"/>
              <a:t>16</a:t>
            </a:fld>
            <a:endParaRPr kumimoji="1" lang="ja-JP" altLang="en-US"/>
          </a:p>
        </p:txBody>
      </p:sp>
      <p:sp>
        <p:nvSpPr>
          <p:cNvPr id="5" name="テキスト ボックス 4">
            <a:extLst>
              <a:ext uri="{FF2B5EF4-FFF2-40B4-BE49-F238E27FC236}">
                <a16:creationId xmlns:a16="http://schemas.microsoft.com/office/drawing/2014/main" id="{EF858994-BB1A-6774-022D-8570FDFDE3E7}"/>
              </a:ext>
            </a:extLst>
          </p:cNvPr>
          <p:cNvSpPr txBox="1"/>
          <p:nvPr/>
        </p:nvSpPr>
        <p:spPr>
          <a:xfrm>
            <a:off x="838200" y="586409"/>
            <a:ext cx="6647974" cy="523220"/>
          </a:xfrm>
          <a:prstGeom prst="rect">
            <a:avLst/>
          </a:prstGeom>
          <a:noFill/>
        </p:spPr>
        <p:txBody>
          <a:bodyPr wrap="none" rtlCol="0">
            <a:spAutoFit/>
          </a:bodyPr>
          <a:lstStyle/>
          <a:p>
            <a:r>
              <a:rPr kumimoji="1" lang="ja-JP" altLang="en-US" sz="2800" b="1" dirty="0"/>
              <a:t>第３節まとめ：地方財政計画と国の関与</a:t>
            </a:r>
          </a:p>
        </p:txBody>
      </p:sp>
    </p:spTree>
    <p:extLst>
      <p:ext uri="{BB962C8B-B14F-4D97-AF65-F5344CB8AC3E}">
        <p14:creationId xmlns:p14="http://schemas.microsoft.com/office/powerpoint/2010/main" val="38917014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F146D96D-86F3-092D-8203-19573E6E1A98}"/>
              </a:ext>
            </a:extLst>
          </p:cNvPr>
          <p:cNvSpPr>
            <a:spLocks noGrp="1"/>
          </p:cNvSpPr>
          <p:nvPr>
            <p:ph type="sldNum" sz="quarter" idx="12"/>
          </p:nvPr>
        </p:nvSpPr>
        <p:spPr/>
        <p:txBody>
          <a:bodyPr/>
          <a:lstStyle/>
          <a:p>
            <a:fld id="{5EE856B6-8416-3044-BA17-373F0DD1379C}" type="slidenum">
              <a:rPr kumimoji="1" lang="ja-JP" altLang="en-US" smtClean="0"/>
              <a:t>17</a:t>
            </a:fld>
            <a:endParaRPr kumimoji="1" lang="ja-JP" altLang="en-US"/>
          </a:p>
        </p:txBody>
      </p:sp>
      <p:sp>
        <p:nvSpPr>
          <p:cNvPr id="5" name="タイトル 1">
            <a:extLst>
              <a:ext uri="{FF2B5EF4-FFF2-40B4-BE49-F238E27FC236}">
                <a16:creationId xmlns:a16="http://schemas.microsoft.com/office/drawing/2014/main" id="{5B5CC08A-4456-8036-BB27-0E2FE55D6E7D}"/>
              </a:ext>
            </a:extLst>
          </p:cNvPr>
          <p:cNvSpPr>
            <a:spLocks noGrp="1"/>
          </p:cNvSpPr>
          <p:nvPr>
            <p:ph type="title"/>
          </p:nvPr>
        </p:nvSpPr>
        <p:spPr>
          <a:xfrm>
            <a:off x="1734376" y="316445"/>
            <a:ext cx="7886700" cy="2852737"/>
          </a:xfrm>
        </p:spPr>
        <p:txBody>
          <a:bodyPr>
            <a:normAutofit/>
          </a:bodyPr>
          <a:lstStyle/>
          <a:p>
            <a:pPr algn="ctr"/>
            <a:r>
              <a:rPr kumimoji="1" lang="ja-JP" altLang="en-US" sz="3600" b="1" dirty="0">
                <a:latin typeface="+mn-ea"/>
                <a:ea typeface="+mn-ea"/>
              </a:rPr>
              <a:t>第</a:t>
            </a:r>
            <a:r>
              <a:rPr lang="en-US" altLang="ja-JP" sz="3600" b="1" dirty="0">
                <a:latin typeface="+mn-ea"/>
                <a:ea typeface="+mn-ea"/>
              </a:rPr>
              <a:t>4</a:t>
            </a:r>
            <a:r>
              <a:rPr kumimoji="1" lang="ja-JP" altLang="en-US" sz="3600" b="1" dirty="0">
                <a:latin typeface="+mn-ea"/>
                <a:ea typeface="+mn-ea"/>
              </a:rPr>
              <a:t>節：地方財政改革の流れ</a:t>
            </a:r>
          </a:p>
        </p:txBody>
      </p:sp>
      <p:sp>
        <p:nvSpPr>
          <p:cNvPr id="6" name="テキスト ボックス 5">
            <a:extLst>
              <a:ext uri="{FF2B5EF4-FFF2-40B4-BE49-F238E27FC236}">
                <a16:creationId xmlns:a16="http://schemas.microsoft.com/office/drawing/2014/main" id="{3594312E-9822-124C-4AE6-F6CB4B334AB3}"/>
              </a:ext>
            </a:extLst>
          </p:cNvPr>
          <p:cNvSpPr txBox="1"/>
          <p:nvPr/>
        </p:nvSpPr>
        <p:spPr>
          <a:xfrm>
            <a:off x="1540832" y="2257270"/>
            <a:ext cx="8746435" cy="1569660"/>
          </a:xfrm>
          <a:prstGeom prst="rect">
            <a:avLst/>
          </a:prstGeom>
          <a:noFill/>
        </p:spPr>
        <p:txBody>
          <a:bodyPr wrap="square" rtlCol="0">
            <a:spAutoFit/>
          </a:bodyPr>
          <a:lstStyle/>
          <a:p>
            <a:r>
              <a:rPr lang="ja-JP" altLang="en-US" sz="2400" b="1" kern="100" dirty="0">
                <a:effectLst/>
                <a:latin typeface="+mn-ea"/>
                <a:cs typeface="Times New Roman" panose="02020603050405020304" pitchFamily="18" charset="0"/>
              </a:rPr>
              <a:t>　第</a:t>
            </a:r>
            <a:r>
              <a:rPr lang="en-US" altLang="ja-JP" sz="2400" b="1" kern="100" dirty="0">
                <a:effectLst/>
                <a:latin typeface="+mn-ea"/>
                <a:cs typeface="Times New Roman" panose="02020603050405020304" pitchFamily="18" charset="0"/>
              </a:rPr>
              <a:t>4 </a:t>
            </a:r>
            <a:r>
              <a:rPr lang="ja-JP" altLang="en-US" sz="2400" b="1" kern="100" dirty="0">
                <a:effectLst/>
                <a:latin typeface="+mn-ea"/>
                <a:cs typeface="Times New Roman" panose="02020603050405020304" pitchFamily="18" charset="0"/>
              </a:rPr>
              <a:t>節で，</a:t>
            </a:r>
            <a:r>
              <a:rPr lang="en-US" altLang="ja-JP" sz="2400" b="1" kern="100" dirty="0">
                <a:effectLst/>
                <a:latin typeface="+mn-ea"/>
                <a:cs typeface="Times New Roman" panose="02020603050405020304" pitchFamily="18" charset="0"/>
              </a:rPr>
              <a:t>1990 </a:t>
            </a:r>
            <a:r>
              <a:rPr lang="ja-JP" altLang="en-US" sz="2400" b="1" kern="100" dirty="0">
                <a:effectLst/>
                <a:latin typeface="+mn-ea"/>
                <a:cs typeface="Times New Roman" panose="02020603050405020304" pitchFamily="18" charset="0"/>
              </a:rPr>
              <a:t>年代半ばから行われてきた地方財政改革を紹介します。第</a:t>
            </a:r>
            <a:r>
              <a:rPr lang="en-US" altLang="ja-JP" sz="2400" b="1" kern="100" dirty="0">
                <a:effectLst/>
                <a:latin typeface="+mn-ea"/>
                <a:cs typeface="Times New Roman" panose="02020603050405020304" pitchFamily="18" charset="0"/>
              </a:rPr>
              <a:t>1 </a:t>
            </a:r>
            <a:r>
              <a:rPr lang="ja-JP" altLang="en-US" sz="2400" b="1" kern="100" dirty="0">
                <a:effectLst/>
                <a:latin typeface="+mn-ea"/>
                <a:cs typeface="Times New Roman" panose="02020603050405020304" pitchFamily="18" charset="0"/>
              </a:rPr>
              <a:t>次，第</a:t>
            </a:r>
            <a:r>
              <a:rPr lang="en-US" altLang="ja-JP" sz="2400" b="1" kern="100" dirty="0">
                <a:effectLst/>
                <a:latin typeface="+mn-ea"/>
                <a:cs typeface="Times New Roman" panose="02020603050405020304" pitchFamily="18" charset="0"/>
              </a:rPr>
              <a:t>2 </a:t>
            </a:r>
            <a:r>
              <a:rPr lang="ja-JP" altLang="en-US" sz="2400" b="1" kern="100" dirty="0">
                <a:effectLst/>
                <a:latin typeface="+mn-ea"/>
                <a:cs typeface="Times New Roman" panose="02020603050405020304" pitchFamily="18" charset="0"/>
              </a:rPr>
              <a:t>次の地方分権改革を中心にして，三位一体の改革や地方税制改正，市町村合併や地方行政改革を概観します。</a:t>
            </a:r>
            <a:endParaRPr kumimoji="1" lang="ja-JP" altLang="en-US" sz="2400" b="1" dirty="0">
              <a:latin typeface="+mn-ea"/>
            </a:endParaRPr>
          </a:p>
        </p:txBody>
      </p:sp>
      <p:sp>
        <p:nvSpPr>
          <p:cNvPr id="7" name="タイトル 1">
            <a:extLst>
              <a:ext uri="{FF2B5EF4-FFF2-40B4-BE49-F238E27FC236}">
                <a16:creationId xmlns:a16="http://schemas.microsoft.com/office/drawing/2014/main" id="{64DFAB79-CF5A-3474-318E-1603C4E8C37B}"/>
              </a:ext>
            </a:extLst>
          </p:cNvPr>
          <p:cNvSpPr txBox="1">
            <a:spLocks/>
          </p:cNvSpPr>
          <p:nvPr/>
        </p:nvSpPr>
        <p:spPr>
          <a:xfrm>
            <a:off x="1056033" y="4484678"/>
            <a:ext cx="7886700" cy="684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200" b="1">
                <a:latin typeface="+mn-ea"/>
                <a:ea typeface="+mn-ea"/>
              </a:rPr>
              <a:t>キーワード：</a:t>
            </a:r>
            <a:endParaRPr lang="ja-JP" altLang="en-US" b="1" dirty="0">
              <a:latin typeface="+mn-ea"/>
              <a:ea typeface="+mn-ea"/>
            </a:endParaRPr>
          </a:p>
        </p:txBody>
      </p:sp>
      <p:sp>
        <p:nvSpPr>
          <p:cNvPr id="9" name="テキスト ボックス 8">
            <a:extLst>
              <a:ext uri="{FF2B5EF4-FFF2-40B4-BE49-F238E27FC236}">
                <a16:creationId xmlns:a16="http://schemas.microsoft.com/office/drawing/2014/main" id="{6A8BA078-2727-6927-E3C4-4AA68ED76758}"/>
              </a:ext>
            </a:extLst>
          </p:cNvPr>
          <p:cNvSpPr txBox="1"/>
          <p:nvPr/>
        </p:nvSpPr>
        <p:spPr>
          <a:xfrm>
            <a:off x="3884544" y="4188570"/>
            <a:ext cx="6097656" cy="1815882"/>
          </a:xfrm>
          <a:prstGeom prst="rect">
            <a:avLst/>
          </a:prstGeom>
          <a:noFill/>
        </p:spPr>
        <p:txBody>
          <a:bodyPr wrap="square">
            <a:spAutoFit/>
          </a:bodyPr>
          <a:lstStyle/>
          <a:p>
            <a:pPr>
              <a:buFont typeface="Wingdings" panose="05000000000000000000" pitchFamily="2" charset="2"/>
              <a:buChar char="ü"/>
            </a:pPr>
            <a:r>
              <a:rPr lang="ja-JP" altLang="en-US" sz="2800" b="1" dirty="0">
                <a:latin typeface="+mn-ea"/>
              </a:rPr>
              <a:t>地方分権改革</a:t>
            </a:r>
            <a:endParaRPr lang="en-US" altLang="ja-JP" sz="2800" b="1" dirty="0">
              <a:latin typeface="+mn-ea"/>
            </a:endParaRPr>
          </a:p>
          <a:p>
            <a:pPr>
              <a:buFont typeface="Wingdings" panose="05000000000000000000" pitchFamily="2" charset="2"/>
              <a:buChar char="ü"/>
            </a:pPr>
            <a:r>
              <a:rPr lang="ja-JP" altLang="en-US" sz="2800" b="1" dirty="0">
                <a:latin typeface="+mn-ea"/>
              </a:rPr>
              <a:t>機関委任事務</a:t>
            </a:r>
            <a:endParaRPr lang="en-US" altLang="ja-JP" sz="2800" b="1" dirty="0">
              <a:latin typeface="+mn-ea"/>
            </a:endParaRPr>
          </a:p>
          <a:p>
            <a:pPr>
              <a:buFont typeface="Wingdings" panose="05000000000000000000" pitchFamily="2" charset="2"/>
              <a:buChar char="ü"/>
            </a:pPr>
            <a:r>
              <a:rPr lang="ja-JP" altLang="en-US" sz="2800" b="1" dirty="0">
                <a:latin typeface="+mn-ea"/>
              </a:rPr>
              <a:t>法定受託事務と自治事務</a:t>
            </a:r>
            <a:endParaRPr lang="en-US" altLang="ja-JP" sz="2800" b="1" dirty="0">
              <a:latin typeface="+mn-ea"/>
            </a:endParaRPr>
          </a:p>
          <a:p>
            <a:pPr>
              <a:buFont typeface="Wingdings" panose="05000000000000000000" pitchFamily="2" charset="2"/>
              <a:buChar char="ü"/>
            </a:pPr>
            <a:r>
              <a:rPr lang="ja-JP" altLang="en-US" sz="2800" b="1" dirty="0">
                <a:latin typeface="+mn-ea"/>
              </a:rPr>
              <a:t>三位一体の改革</a:t>
            </a:r>
            <a:endParaRPr lang="en-US" altLang="ja-JP" sz="2800" b="1" dirty="0">
              <a:latin typeface="+mn-ea"/>
            </a:endParaRPr>
          </a:p>
        </p:txBody>
      </p:sp>
    </p:spTree>
    <p:extLst>
      <p:ext uri="{BB962C8B-B14F-4D97-AF65-F5344CB8AC3E}">
        <p14:creationId xmlns:p14="http://schemas.microsoft.com/office/powerpoint/2010/main" val="2532033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13982AC2-CF9C-EFD6-2D36-3A2B2871FA97}"/>
              </a:ext>
            </a:extLst>
          </p:cNvPr>
          <p:cNvSpPr>
            <a:spLocks noGrp="1"/>
          </p:cNvSpPr>
          <p:nvPr>
            <p:ph idx="1"/>
          </p:nvPr>
        </p:nvSpPr>
        <p:spPr>
          <a:xfrm>
            <a:off x="838200" y="1356068"/>
            <a:ext cx="10515600" cy="4351338"/>
          </a:xfrm>
        </p:spPr>
        <p:txBody>
          <a:bodyPr/>
          <a:lstStyle/>
          <a:p>
            <a:pPr marL="0" indent="0" algn="l">
              <a:buNone/>
            </a:pPr>
            <a:endParaRPr kumimoji="1" lang="en-US" altLang="ja-JP" b="1" dirty="0">
              <a:latin typeface="+mn-ea"/>
            </a:endParaRPr>
          </a:p>
          <a:p>
            <a:pPr marL="0" indent="0" algn="l">
              <a:buNone/>
            </a:pPr>
            <a:r>
              <a:rPr kumimoji="1" lang="ja-JP" altLang="en-US" b="1" dirty="0">
                <a:latin typeface="+mn-ea"/>
              </a:rPr>
              <a:t>▶︎</a:t>
            </a:r>
            <a:r>
              <a:rPr kumimoji="1" lang="ja-JP" altLang="en-US" b="1" kern="0" dirty="0">
                <a:solidFill>
                  <a:srgbClr val="000000"/>
                </a:solidFill>
                <a:latin typeface="+mn-ea"/>
              </a:rPr>
              <a:t>第</a:t>
            </a:r>
            <a:r>
              <a:rPr kumimoji="1" lang="en-US" altLang="ja-JP" b="1" kern="0" dirty="0">
                <a:solidFill>
                  <a:srgbClr val="000000"/>
                </a:solidFill>
                <a:latin typeface="+mn-ea"/>
              </a:rPr>
              <a:t>1</a:t>
            </a:r>
            <a:r>
              <a:rPr kumimoji="1" lang="ja-JP" altLang="en-US" b="1" kern="0" dirty="0">
                <a:solidFill>
                  <a:srgbClr val="000000"/>
                </a:solidFill>
                <a:latin typeface="+mn-ea"/>
              </a:rPr>
              <a:t>次地方分権改革</a:t>
            </a:r>
            <a:endParaRPr kumimoji="1" lang="en-US" altLang="ja-JP" b="1" kern="0" dirty="0">
              <a:solidFill>
                <a:srgbClr val="000000"/>
              </a:solidFill>
              <a:latin typeface="+mn-ea"/>
            </a:endParaRPr>
          </a:p>
          <a:p>
            <a:pPr lvl="1">
              <a:buFont typeface="Wingdings" panose="05000000000000000000" pitchFamily="2" charset="2"/>
              <a:buChar char="Ø"/>
            </a:pPr>
            <a:r>
              <a:rPr lang="ja-JP" altLang="en-US" b="1" kern="0" dirty="0">
                <a:solidFill>
                  <a:srgbClr val="000000"/>
                </a:solidFill>
                <a:effectLst/>
                <a:latin typeface="+mn-ea"/>
                <a:cs typeface="ＭＳ Ｐゴシック" panose="020B0600070205080204" pitchFamily="34" charset="-128"/>
              </a:rPr>
              <a:t>機関委任事務の廃止</a:t>
            </a:r>
            <a:endParaRPr lang="en-US" altLang="ja-JP" b="1" kern="0" dirty="0">
              <a:solidFill>
                <a:srgbClr val="000000"/>
              </a:solidFill>
              <a:effectLst/>
              <a:latin typeface="+mn-ea"/>
              <a:cs typeface="ＭＳ Ｐゴシック" panose="020B0600070205080204" pitchFamily="34" charset="-128"/>
            </a:endParaRPr>
          </a:p>
          <a:p>
            <a:pPr lvl="1">
              <a:buFont typeface="Wingdings" panose="05000000000000000000" pitchFamily="2" charset="2"/>
              <a:buChar char="Ø"/>
            </a:pPr>
            <a:r>
              <a:rPr lang="ja-JP" altLang="en-US" b="1" kern="0" dirty="0">
                <a:solidFill>
                  <a:srgbClr val="000000"/>
                </a:solidFill>
                <a:latin typeface="+mn-ea"/>
                <a:cs typeface="ＭＳ Ｐゴシック" panose="020B0600070205080204" pitchFamily="34" charset="-128"/>
              </a:rPr>
              <a:t>必置規制の見直し</a:t>
            </a:r>
            <a:endParaRPr lang="en-US" altLang="ja-JP" b="1" kern="0" dirty="0">
              <a:solidFill>
                <a:srgbClr val="000000"/>
              </a:solidFill>
              <a:effectLst/>
              <a:latin typeface="+mn-ea"/>
              <a:cs typeface="ＭＳ Ｐゴシック" panose="020B0600070205080204" pitchFamily="34" charset="-128"/>
            </a:endParaRPr>
          </a:p>
          <a:p>
            <a:pPr marL="0" indent="0" algn="l">
              <a:buNone/>
            </a:pPr>
            <a:endParaRPr lang="ja-JP" altLang="ja-JP" b="1" kern="100" dirty="0">
              <a:effectLst/>
              <a:latin typeface="+mn-ea"/>
              <a:cs typeface="Times New Roman" panose="02020603050405020304" pitchFamily="18" charset="0"/>
            </a:endParaRPr>
          </a:p>
          <a:p>
            <a:pPr marL="0" indent="0" algn="l">
              <a:buNone/>
            </a:pPr>
            <a:r>
              <a:rPr kumimoji="1" lang="ja-JP" altLang="en-US" b="1" dirty="0">
                <a:latin typeface="+mn-ea"/>
              </a:rPr>
              <a:t>▶︎</a:t>
            </a:r>
            <a:r>
              <a:rPr kumimoji="1" lang="ja-JP" altLang="en-US" b="1" kern="0" dirty="0">
                <a:solidFill>
                  <a:srgbClr val="000000"/>
                </a:solidFill>
                <a:latin typeface="+mn-ea"/>
              </a:rPr>
              <a:t>第</a:t>
            </a:r>
            <a:r>
              <a:rPr kumimoji="1" lang="en-US" altLang="ja-JP" b="1" kern="0" dirty="0">
                <a:solidFill>
                  <a:srgbClr val="000000"/>
                </a:solidFill>
                <a:latin typeface="+mn-ea"/>
              </a:rPr>
              <a:t>2</a:t>
            </a:r>
            <a:r>
              <a:rPr kumimoji="1" lang="ja-JP" altLang="en-US" b="1" kern="0" dirty="0">
                <a:solidFill>
                  <a:srgbClr val="000000"/>
                </a:solidFill>
                <a:latin typeface="+mn-ea"/>
              </a:rPr>
              <a:t>次地方分権改革</a:t>
            </a:r>
            <a:endParaRPr kumimoji="1" lang="en-US" altLang="ja-JP" b="1" kern="0" dirty="0">
              <a:solidFill>
                <a:srgbClr val="000000"/>
              </a:solidFill>
              <a:latin typeface="+mn-ea"/>
            </a:endParaRPr>
          </a:p>
          <a:p>
            <a:pPr lvl="1">
              <a:buFont typeface="Wingdings" panose="05000000000000000000" pitchFamily="2" charset="2"/>
              <a:buChar char="Ø"/>
            </a:pPr>
            <a:r>
              <a:rPr lang="ja-JP" altLang="en-US" b="1" kern="0" dirty="0">
                <a:solidFill>
                  <a:srgbClr val="000000"/>
                </a:solidFill>
                <a:latin typeface="+mn-ea"/>
              </a:rPr>
              <a:t>都道府県から市町村へ</a:t>
            </a:r>
            <a:endParaRPr lang="en-US" altLang="ja-JP" b="1" kern="0" dirty="0">
              <a:solidFill>
                <a:srgbClr val="000000"/>
              </a:solidFill>
              <a:latin typeface="+mn-ea"/>
            </a:endParaRPr>
          </a:p>
          <a:p>
            <a:pPr lvl="1">
              <a:buFont typeface="Wingdings" panose="05000000000000000000" pitchFamily="2" charset="2"/>
              <a:buChar char="Ø"/>
            </a:pPr>
            <a:r>
              <a:rPr kumimoji="1" lang="ja-JP" altLang="en-US" b="1" kern="0" dirty="0">
                <a:solidFill>
                  <a:srgbClr val="000000"/>
                </a:solidFill>
                <a:latin typeface="+mn-ea"/>
              </a:rPr>
              <a:t>義務付け・枠付けの</a:t>
            </a:r>
            <a:endParaRPr kumimoji="1" lang="en-US" altLang="ja-JP" b="1" kern="0" dirty="0">
              <a:solidFill>
                <a:srgbClr val="000000"/>
              </a:solidFill>
              <a:latin typeface="+mn-ea"/>
            </a:endParaRPr>
          </a:p>
          <a:p>
            <a:pPr marL="457200" lvl="1" indent="0">
              <a:buNone/>
            </a:pPr>
            <a:r>
              <a:rPr kumimoji="1" lang="ja-JP" altLang="en-US" b="1" kern="0" dirty="0">
                <a:solidFill>
                  <a:srgbClr val="000000"/>
                </a:solidFill>
                <a:latin typeface="+mn-ea"/>
              </a:rPr>
              <a:t>見直し</a:t>
            </a:r>
            <a:endParaRPr kumimoji="1" lang="en-US" altLang="ja-JP" dirty="0"/>
          </a:p>
        </p:txBody>
      </p:sp>
      <p:sp>
        <p:nvSpPr>
          <p:cNvPr id="4" name="スライド番号プレースホルダー 3">
            <a:extLst>
              <a:ext uri="{FF2B5EF4-FFF2-40B4-BE49-F238E27FC236}">
                <a16:creationId xmlns:a16="http://schemas.microsoft.com/office/drawing/2014/main" id="{86B4D769-1371-1147-49D8-54AA95D924D3}"/>
              </a:ext>
            </a:extLst>
          </p:cNvPr>
          <p:cNvSpPr>
            <a:spLocks noGrp="1"/>
          </p:cNvSpPr>
          <p:nvPr>
            <p:ph type="sldNum" sz="quarter" idx="12"/>
          </p:nvPr>
        </p:nvSpPr>
        <p:spPr/>
        <p:txBody>
          <a:bodyPr/>
          <a:lstStyle/>
          <a:p>
            <a:fld id="{5EE856B6-8416-3044-BA17-373F0DD1379C}" type="slidenum">
              <a:rPr kumimoji="1" lang="ja-JP" altLang="en-US" smtClean="0"/>
              <a:t>18</a:t>
            </a:fld>
            <a:endParaRPr kumimoji="1" lang="ja-JP" altLang="en-US"/>
          </a:p>
        </p:txBody>
      </p:sp>
      <p:sp>
        <p:nvSpPr>
          <p:cNvPr id="5" name="テキスト ボックス 4">
            <a:extLst>
              <a:ext uri="{FF2B5EF4-FFF2-40B4-BE49-F238E27FC236}">
                <a16:creationId xmlns:a16="http://schemas.microsoft.com/office/drawing/2014/main" id="{19B0D8F3-4BFD-B614-B9A6-9D996B22F8D5}"/>
              </a:ext>
            </a:extLst>
          </p:cNvPr>
          <p:cNvSpPr txBox="1"/>
          <p:nvPr/>
        </p:nvSpPr>
        <p:spPr>
          <a:xfrm>
            <a:off x="838200" y="654908"/>
            <a:ext cx="5117757" cy="523220"/>
          </a:xfrm>
          <a:prstGeom prst="rect">
            <a:avLst/>
          </a:prstGeom>
          <a:noFill/>
        </p:spPr>
        <p:txBody>
          <a:bodyPr wrap="square" rtlCol="0">
            <a:spAutoFit/>
          </a:bodyPr>
          <a:lstStyle/>
          <a:p>
            <a:r>
              <a:rPr kumimoji="1" lang="ja-JP" altLang="en-US" sz="2800" b="1" dirty="0"/>
              <a:t>地方分権改革</a:t>
            </a:r>
          </a:p>
        </p:txBody>
      </p:sp>
      <p:pic>
        <p:nvPicPr>
          <p:cNvPr id="7" name="図 6" descr="ダイアグラム&#10;&#10;中程度の精度で自動的に生成された説明">
            <a:extLst>
              <a:ext uri="{FF2B5EF4-FFF2-40B4-BE49-F238E27FC236}">
                <a16:creationId xmlns:a16="http://schemas.microsoft.com/office/drawing/2014/main" id="{63105A6D-3519-F95C-3055-3B115A7915AD}"/>
              </a:ext>
            </a:extLst>
          </p:cNvPr>
          <p:cNvPicPr>
            <a:picLocks noChangeAspect="1"/>
          </p:cNvPicPr>
          <p:nvPr/>
        </p:nvPicPr>
        <p:blipFill rotWithShape="1">
          <a:blip r:embed="rId2"/>
          <a:srcRect l="7868" t="6665" r="9364" b="6289"/>
          <a:stretch/>
        </p:blipFill>
        <p:spPr>
          <a:xfrm rot="5400000">
            <a:off x="6058796" y="34936"/>
            <a:ext cx="4904436" cy="7361973"/>
          </a:xfrm>
          <a:prstGeom prst="rect">
            <a:avLst/>
          </a:prstGeom>
        </p:spPr>
      </p:pic>
    </p:spTree>
    <p:extLst>
      <p:ext uri="{BB962C8B-B14F-4D97-AF65-F5344CB8AC3E}">
        <p14:creationId xmlns:p14="http://schemas.microsoft.com/office/powerpoint/2010/main" val="31957153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F2DB2C7F-CBED-83E4-CA34-577D967D570B}"/>
              </a:ext>
            </a:extLst>
          </p:cNvPr>
          <p:cNvSpPr>
            <a:spLocks noGrp="1"/>
          </p:cNvSpPr>
          <p:nvPr>
            <p:ph idx="1"/>
          </p:nvPr>
        </p:nvSpPr>
        <p:spPr>
          <a:xfrm>
            <a:off x="838200" y="1152939"/>
            <a:ext cx="10515600" cy="5024024"/>
          </a:xfrm>
        </p:spPr>
        <p:txBody>
          <a:bodyPr>
            <a:normAutofit/>
          </a:bodyPr>
          <a:lstStyle/>
          <a:p>
            <a:pPr marL="0" indent="0">
              <a:buNone/>
            </a:pPr>
            <a:r>
              <a:rPr lang="ja-JP" altLang="ja-JP" sz="2400" b="1" dirty="0">
                <a:effectLst/>
                <a:latin typeface="+mn-ea"/>
              </a:rPr>
              <a:t> </a:t>
            </a:r>
            <a:r>
              <a:rPr lang="ja-JP" altLang="en-US" sz="2400" b="1" dirty="0">
                <a:effectLst/>
                <a:latin typeface="+mn-ea"/>
              </a:rPr>
              <a:t>地方財政を考えるにあたり，まず押さえておきたいのは，社会経済においてそもそも地方財政がどういった役割を担っているのかという点です。また，国（中央政府）と地方財政の関係性を理解しておくことも重要です。これらは，各国でさまざまに異なっていますから，わが国の地方公共団体の行財政活動について考察する際には，わが国の地方財政制度がどのような仕組みなのかを知っておくことが有用です。本章では，こうした地方財政の基本フレームを学びます。</a:t>
            </a:r>
            <a:endParaRPr lang="en-US" altLang="ja-JP" sz="2400" b="1" dirty="0">
              <a:effectLst/>
              <a:latin typeface="+mn-ea"/>
            </a:endParaRPr>
          </a:p>
          <a:p>
            <a:pPr marL="0" indent="0">
              <a:buNone/>
            </a:pPr>
            <a:endParaRPr kumimoji="1" lang="en-US" altLang="ja-JP" sz="2400" b="1" dirty="0">
              <a:latin typeface="+mn-ea"/>
            </a:endParaRPr>
          </a:p>
          <a:p>
            <a:pPr>
              <a:buFont typeface="Wingdings" panose="05000000000000000000" pitchFamily="2" charset="2"/>
              <a:buChar char="Ø"/>
            </a:pPr>
            <a:r>
              <a:rPr lang="ja-JP" altLang="en-US" sz="2400" b="1" dirty="0">
                <a:latin typeface="+mn-ea"/>
              </a:rPr>
              <a:t>第</a:t>
            </a:r>
            <a:r>
              <a:rPr lang="en-US" altLang="ja-JP" sz="2400" b="1" dirty="0">
                <a:latin typeface="+mn-ea"/>
              </a:rPr>
              <a:t>1</a:t>
            </a:r>
            <a:r>
              <a:rPr lang="ja-JP" altLang="en-US" sz="2400" b="1" dirty="0">
                <a:latin typeface="+mn-ea"/>
              </a:rPr>
              <a:t>節：地方財政の規模</a:t>
            </a:r>
            <a:endParaRPr lang="en-US" altLang="ja-JP" sz="2400" b="1" dirty="0">
              <a:latin typeface="+mn-ea"/>
            </a:endParaRPr>
          </a:p>
          <a:p>
            <a:pPr>
              <a:buFont typeface="Wingdings" panose="05000000000000000000" pitchFamily="2" charset="2"/>
              <a:buChar char="Ø"/>
            </a:pPr>
            <a:r>
              <a:rPr kumimoji="1" lang="ja-JP" altLang="en-US" sz="2400" b="1" dirty="0">
                <a:latin typeface="+mn-ea"/>
              </a:rPr>
              <a:t>第</a:t>
            </a:r>
            <a:r>
              <a:rPr kumimoji="1" lang="en-US" altLang="ja-JP" sz="2400" b="1" dirty="0">
                <a:latin typeface="+mn-ea"/>
              </a:rPr>
              <a:t>2</a:t>
            </a:r>
            <a:r>
              <a:rPr kumimoji="1" lang="ja-JP" altLang="en-US" sz="2400" b="1" dirty="0">
                <a:latin typeface="+mn-ea"/>
              </a:rPr>
              <a:t>節：</a:t>
            </a:r>
            <a:r>
              <a:rPr lang="ja-JP" altLang="en-US" sz="2400" b="1" dirty="0">
                <a:latin typeface="+mn-ea"/>
              </a:rPr>
              <a:t>地方財政の役割と構造</a:t>
            </a:r>
            <a:endParaRPr kumimoji="1" lang="en-US" altLang="ja-JP" sz="2400" b="1" dirty="0">
              <a:latin typeface="+mn-ea"/>
            </a:endParaRPr>
          </a:p>
          <a:p>
            <a:pPr>
              <a:buFont typeface="Wingdings" panose="05000000000000000000" pitchFamily="2" charset="2"/>
              <a:buChar char="Ø"/>
            </a:pPr>
            <a:r>
              <a:rPr lang="ja-JP" altLang="en-US" sz="2400" b="1" dirty="0">
                <a:latin typeface="+mn-ea"/>
              </a:rPr>
              <a:t>第</a:t>
            </a:r>
            <a:r>
              <a:rPr lang="en-US" altLang="ja-JP" sz="2400" b="1" dirty="0">
                <a:latin typeface="+mn-ea"/>
              </a:rPr>
              <a:t>3</a:t>
            </a:r>
            <a:r>
              <a:rPr lang="ja-JP" altLang="en-US" sz="2400" b="1" dirty="0">
                <a:latin typeface="+mn-ea"/>
              </a:rPr>
              <a:t>節：地方財政計画と国の関与</a:t>
            </a:r>
            <a:endParaRPr lang="en-US" altLang="ja-JP" sz="2400" b="1" dirty="0">
              <a:latin typeface="+mn-ea"/>
            </a:endParaRPr>
          </a:p>
          <a:p>
            <a:pPr>
              <a:buFont typeface="Wingdings" panose="05000000000000000000" pitchFamily="2" charset="2"/>
              <a:buChar char="Ø"/>
            </a:pPr>
            <a:r>
              <a:rPr lang="ja-JP" altLang="en-US" sz="2400" b="1" dirty="0">
                <a:latin typeface="+mn-ea"/>
              </a:rPr>
              <a:t>第</a:t>
            </a:r>
            <a:r>
              <a:rPr lang="en-US" altLang="ja-JP" sz="2400" b="1" dirty="0">
                <a:latin typeface="+mn-ea"/>
              </a:rPr>
              <a:t>4</a:t>
            </a:r>
            <a:r>
              <a:rPr lang="ja-JP" altLang="en-US" sz="2400" b="1" dirty="0">
                <a:latin typeface="+mn-ea"/>
              </a:rPr>
              <a:t>節：地方財政改革の流れ</a:t>
            </a:r>
            <a:endParaRPr lang="en-US" altLang="ja-JP" sz="2400" b="1" dirty="0">
              <a:latin typeface="+mn-ea"/>
            </a:endParaRPr>
          </a:p>
          <a:p>
            <a:pPr marL="0" indent="0">
              <a:buNone/>
            </a:pPr>
            <a:endParaRPr kumimoji="1" lang="ja-JP" altLang="en-US" sz="2400" b="1" dirty="0">
              <a:latin typeface="+mn-ea"/>
            </a:endParaRPr>
          </a:p>
        </p:txBody>
      </p:sp>
      <p:sp>
        <p:nvSpPr>
          <p:cNvPr id="4" name="スライド番号プレースホルダー 3">
            <a:extLst>
              <a:ext uri="{FF2B5EF4-FFF2-40B4-BE49-F238E27FC236}">
                <a16:creationId xmlns:a16="http://schemas.microsoft.com/office/drawing/2014/main" id="{391006E8-24AB-49A9-F2A1-67024B81F212}"/>
              </a:ext>
            </a:extLst>
          </p:cNvPr>
          <p:cNvSpPr>
            <a:spLocks noGrp="1"/>
          </p:cNvSpPr>
          <p:nvPr>
            <p:ph type="sldNum" sz="quarter" idx="12"/>
          </p:nvPr>
        </p:nvSpPr>
        <p:spPr/>
        <p:txBody>
          <a:bodyPr/>
          <a:lstStyle/>
          <a:p>
            <a:fld id="{5EE856B6-8416-3044-BA17-373F0DD1379C}" type="slidenum">
              <a:rPr kumimoji="1" lang="ja-JP" altLang="en-US" smtClean="0"/>
              <a:t>1</a:t>
            </a:fld>
            <a:endParaRPr kumimoji="1" lang="ja-JP" altLang="en-US"/>
          </a:p>
        </p:txBody>
      </p:sp>
      <p:sp>
        <p:nvSpPr>
          <p:cNvPr id="5" name="タイトル 1">
            <a:extLst>
              <a:ext uri="{FF2B5EF4-FFF2-40B4-BE49-F238E27FC236}">
                <a16:creationId xmlns:a16="http://schemas.microsoft.com/office/drawing/2014/main" id="{6CB0BFAE-A319-5DBA-7A13-38BED01FA038}"/>
              </a:ext>
            </a:extLst>
          </p:cNvPr>
          <p:cNvSpPr>
            <a:spLocks noGrp="1"/>
          </p:cNvSpPr>
          <p:nvPr>
            <p:ph type="title"/>
          </p:nvPr>
        </p:nvSpPr>
        <p:spPr>
          <a:xfrm>
            <a:off x="628650" y="365126"/>
            <a:ext cx="7886700" cy="684000"/>
          </a:xfrm>
        </p:spPr>
        <p:txBody>
          <a:bodyPr>
            <a:normAutofit fontScale="90000"/>
          </a:bodyPr>
          <a:lstStyle/>
          <a:p>
            <a:r>
              <a:rPr kumimoji="1" lang="ja-JP" altLang="en-US" b="1" dirty="0">
                <a:latin typeface="+mn-ea"/>
                <a:ea typeface="+mn-ea"/>
              </a:rPr>
              <a:t>イントロ</a:t>
            </a:r>
          </a:p>
        </p:txBody>
      </p:sp>
    </p:spTree>
    <p:extLst>
      <p:ext uri="{BB962C8B-B14F-4D97-AF65-F5344CB8AC3E}">
        <p14:creationId xmlns:p14="http://schemas.microsoft.com/office/powerpoint/2010/main" val="27263652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13982AC2-CF9C-EFD6-2D36-3A2B2871FA97}"/>
              </a:ext>
            </a:extLst>
          </p:cNvPr>
          <p:cNvSpPr>
            <a:spLocks noGrp="1"/>
          </p:cNvSpPr>
          <p:nvPr>
            <p:ph idx="1"/>
          </p:nvPr>
        </p:nvSpPr>
        <p:spPr>
          <a:xfrm>
            <a:off x="838200" y="1356068"/>
            <a:ext cx="10515600" cy="4351338"/>
          </a:xfrm>
        </p:spPr>
        <p:txBody>
          <a:bodyPr/>
          <a:lstStyle/>
          <a:p>
            <a:pPr marL="0" indent="0" algn="l">
              <a:buNone/>
            </a:pPr>
            <a:endParaRPr kumimoji="1" lang="en-US" altLang="ja-JP" b="1" dirty="0">
              <a:latin typeface="+mn-ea"/>
            </a:endParaRPr>
          </a:p>
          <a:p>
            <a:pPr marL="0" indent="0" algn="l">
              <a:buNone/>
            </a:pPr>
            <a:r>
              <a:rPr kumimoji="1" lang="ja-JP" altLang="en-US" b="1" dirty="0">
                <a:latin typeface="+mn-ea"/>
              </a:rPr>
              <a:t>▶︎</a:t>
            </a:r>
            <a:r>
              <a:rPr lang="ja-JP" altLang="en-US" b="1" kern="0" dirty="0">
                <a:solidFill>
                  <a:srgbClr val="000000"/>
                </a:solidFill>
                <a:latin typeface="+mn-ea"/>
              </a:rPr>
              <a:t>機関委任事務</a:t>
            </a:r>
            <a:r>
              <a:rPr lang="ja-JP" altLang="ja-JP" b="1" kern="0" dirty="0">
                <a:solidFill>
                  <a:srgbClr val="000000"/>
                </a:solidFill>
                <a:effectLst/>
                <a:latin typeface="+mn-ea"/>
                <a:cs typeface="ＭＳ Ｐゴシック" panose="020B0600070205080204" pitchFamily="34" charset="-128"/>
              </a:rPr>
              <a:t>：</a:t>
            </a:r>
            <a:endParaRPr lang="en-US" altLang="ja-JP" b="1" kern="0" dirty="0">
              <a:solidFill>
                <a:srgbClr val="000000"/>
              </a:solidFill>
              <a:effectLst/>
              <a:latin typeface="+mn-ea"/>
              <a:cs typeface="ＭＳ Ｐゴシック" panose="020B0600070205080204" pitchFamily="34" charset="-128"/>
            </a:endParaRPr>
          </a:p>
          <a:p>
            <a:pPr marL="0" indent="0" algn="l">
              <a:buNone/>
            </a:pPr>
            <a:endParaRPr lang="ja-JP" altLang="ja-JP" b="1" kern="100" dirty="0">
              <a:effectLst/>
              <a:latin typeface="+mn-ea"/>
              <a:cs typeface="Times New Roman" panose="02020603050405020304" pitchFamily="18" charset="0"/>
            </a:endParaRPr>
          </a:p>
          <a:p>
            <a:pPr marL="0" indent="0" algn="l">
              <a:buNone/>
            </a:pPr>
            <a:r>
              <a:rPr kumimoji="1" lang="ja-JP" altLang="en-US" b="1" dirty="0">
                <a:latin typeface="+mn-ea"/>
              </a:rPr>
              <a:t>▶︎</a:t>
            </a:r>
            <a:r>
              <a:rPr lang="ja-JP" altLang="en-US" b="1" kern="0" dirty="0">
                <a:solidFill>
                  <a:srgbClr val="000000"/>
                </a:solidFill>
                <a:latin typeface="+mn-ea"/>
              </a:rPr>
              <a:t>法定受託事務</a:t>
            </a:r>
            <a:r>
              <a:rPr lang="ja-JP" altLang="ja-JP" b="1" kern="0" dirty="0">
                <a:solidFill>
                  <a:srgbClr val="000000"/>
                </a:solidFill>
                <a:effectLst/>
                <a:latin typeface="+mn-ea"/>
                <a:cs typeface="ＭＳ Ｐゴシック" panose="020B0600070205080204" pitchFamily="34" charset="-128"/>
              </a:rPr>
              <a:t>：</a:t>
            </a:r>
            <a:endParaRPr lang="en-US" altLang="ja-JP" b="1" kern="0" dirty="0">
              <a:solidFill>
                <a:srgbClr val="000000"/>
              </a:solidFill>
              <a:effectLst/>
              <a:latin typeface="+mn-ea"/>
              <a:cs typeface="ＭＳ Ｐゴシック" panose="020B0600070205080204" pitchFamily="34" charset="-128"/>
            </a:endParaRPr>
          </a:p>
          <a:p>
            <a:pPr marL="0" indent="0" algn="l">
              <a:buNone/>
            </a:pPr>
            <a:endParaRPr kumimoji="1" lang="en-US" altLang="ja-JP" b="1" kern="0" dirty="0">
              <a:solidFill>
                <a:srgbClr val="000000"/>
              </a:solidFill>
              <a:latin typeface="+mn-ea"/>
            </a:endParaRPr>
          </a:p>
          <a:p>
            <a:pPr marL="0" indent="0" algn="l">
              <a:buNone/>
            </a:pPr>
            <a:r>
              <a:rPr lang="ja-JP" altLang="en-US" b="1" kern="0" dirty="0">
                <a:solidFill>
                  <a:srgbClr val="000000"/>
                </a:solidFill>
                <a:latin typeface="+mn-ea"/>
              </a:rPr>
              <a:t>▶自治事務：</a:t>
            </a:r>
            <a:endParaRPr kumimoji="1" lang="en-US" altLang="ja-JP" dirty="0"/>
          </a:p>
        </p:txBody>
      </p:sp>
      <p:sp>
        <p:nvSpPr>
          <p:cNvPr id="4" name="スライド番号プレースホルダー 3">
            <a:extLst>
              <a:ext uri="{FF2B5EF4-FFF2-40B4-BE49-F238E27FC236}">
                <a16:creationId xmlns:a16="http://schemas.microsoft.com/office/drawing/2014/main" id="{86B4D769-1371-1147-49D8-54AA95D924D3}"/>
              </a:ext>
            </a:extLst>
          </p:cNvPr>
          <p:cNvSpPr>
            <a:spLocks noGrp="1"/>
          </p:cNvSpPr>
          <p:nvPr>
            <p:ph type="sldNum" sz="quarter" idx="12"/>
          </p:nvPr>
        </p:nvSpPr>
        <p:spPr/>
        <p:txBody>
          <a:bodyPr/>
          <a:lstStyle/>
          <a:p>
            <a:fld id="{5EE856B6-8416-3044-BA17-373F0DD1379C}" type="slidenum">
              <a:rPr kumimoji="1" lang="ja-JP" altLang="en-US" smtClean="0"/>
              <a:t>19</a:t>
            </a:fld>
            <a:endParaRPr kumimoji="1" lang="ja-JP" altLang="en-US"/>
          </a:p>
        </p:txBody>
      </p:sp>
      <p:sp>
        <p:nvSpPr>
          <p:cNvPr id="5" name="テキスト ボックス 4">
            <a:extLst>
              <a:ext uri="{FF2B5EF4-FFF2-40B4-BE49-F238E27FC236}">
                <a16:creationId xmlns:a16="http://schemas.microsoft.com/office/drawing/2014/main" id="{19B0D8F3-4BFD-B614-B9A6-9D996B22F8D5}"/>
              </a:ext>
            </a:extLst>
          </p:cNvPr>
          <p:cNvSpPr txBox="1"/>
          <p:nvPr/>
        </p:nvSpPr>
        <p:spPr>
          <a:xfrm>
            <a:off x="838200" y="654908"/>
            <a:ext cx="5117757" cy="523220"/>
          </a:xfrm>
          <a:prstGeom prst="rect">
            <a:avLst/>
          </a:prstGeom>
          <a:noFill/>
        </p:spPr>
        <p:txBody>
          <a:bodyPr wrap="square" rtlCol="0">
            <a:spAutoFit/>
          </a:bodyPr>
          <a:lstStyle/>
          <a:p>
            <a:r>
              <a:rPr lang="ja-JP" altLang="en-US" sz="2800" b="1" dirty="0"/>
              <a:t>機関委任事務の廃止</a:t>
            </a:r>
            <a:endParaRPr kumimoji="1" lang="ja-JP" altLang="en-US" sz="2800" b="1" dirty="0"/>
          </a:p>
        </p:txBody>
      </p:sp>
      <p:pic>
        <p:nvPicPr>
          <p:cNvPr id="6" name="図 5" descr="ダイアグラム&#10;&#10;自動的に生成された説明">
            <a:extLst>
              <a:ext uri="{FF2B5EF4-FFF2-40B4-BE49-F238E27FC236}">
                <a16:creationId xmlns:a16="http://schemas.microsoft.com/office/drawing/2014/main" id="{9588506B-7260-FD3C-FBE3-55D231B1E580}"/>
              </a:ext>
            </a:extLst>
          </p:cNvPr>
          <p:cNvPicPr>
            <a:picLocks noChangeAspect="1"/>
          </p:cNvPicPr>
          <p:nvPr/>
        </p:nvPicPr>
        <p:blipFill rotWithShape="1">
          <a:blip r:embed="rId2"/>
          <a:srcRect l="9124" t="6037" r="9185" b="53838"/>
          <a:stretch/>
        </p:blipFill>
        <p:spPr>
          <a:xfrm>
            <a:off x="5885481" y="1196528"/>
            <a:ext cx="6297283" cy="4415016"/>
          </a:xfrm>
          <a:prstGeom prst="rect">
            <a:avLst/>
          </a:prstGeom>
        </p:spPr>
      </p:pic>
    </p:spTree>
    <p:extLst>
      <p:ext uri="{BB962C8B-B14F-4D97-AF65-F5344CB8AC3E}">
        <p14:creationId xmlns:p14="http://schemas.microsoft.com/office/powerpoint/2010/main" val="37441935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13982AC2-CF9C-EFD6-2D36-3A2B2871FA97}"/>
              </a:ext>
            </a:extLst>
          </p:cNvPr>
          <p:cNvSpPr>
            <a:spLocks noGrp="1"/>
          </p:cNvSpPr>
          <p:nvPr>
            <p:ph idx="1"/>
          </p:nvPr>
        </p:nvSpPr>
        <p:spPr>
          <a:xfrm>
            <a:off x="838200" y="1356068"/>
            <a:ext cx="10515600" cy="4351338"/>
          </a:xfrm>
        </p:spPr>
        <p:txBody>
          <a:bodyPr/>
          <a:lstStyle/>
          <a:p>
            <a:pPr marL="0" indent="0" algn="l">
              <a:buNone/>
            </a:pPr>
            <a:endParaRPr kumimoji="1" lang="en-US" altLang="ja-JP" b="1" dirty="0">
              <a:latin typeface="+mn-ea"/>
            </a:endParaRPr>
          </a:p>
          <a:p>
            <a:pPr marL="0" indent="0" algn="l">
              <a:buNone/>
            </a:pPr>
            <a:r>
              <a:rPr kumimoji="1" lang="ja-JP" altLang="en-US" b="1" dirty="0">
                <a:latin typeface="+mn-ea"/>
              </a:rPr>
              <a:t>▶︎義務付けと枠付け</a:t>
            </a:r>
            <a:endParaRPr lang="en-US" altLang="ja-JP" b="1" kern="0" dirty="0">
              <a:solidFill>
                <a:srgbClr val="000000"/>
              </a:solidFill>
              <a:effectLst/>
              <a:latin typeface="+mn-ea"/>
              <a:cs typeface="ＭＳ Ｐゴシック" panose="020B0600070205080204" pitchFamily="34" charset="-128"/>
            </a:endParaRPr>
          </a:p>
          <a:p>
            <a:pPr marL="0" indent="0" algn="l">
              <a:buNone/>
            </a:pPr>
            <a:endParaRPr lang="ja-JP" altLang="ja-JP" b="1" kern="100" dirty="0">
              <a:effectLst/>
              <a:latin typeface="+mn-ea"/>
              <a:cs typeface="Times New Roman" panose="02020603050405020304" pitchFamily="18" charset="0"/>
            </a:endParaRPr>
          </a:p>
          <a:p>
            <a:pPr marL="0" indent="0" algn="l">
              <a:buNone/>
            </a:pPr>
            <a:r>
              <a:rPr kumimoji="1" lang="ja-JP" altLang="en-US" b="1" dirty="0">
                <a:latin typeface="+mn-ea"/>
              </a:rPr>
              <a:t>▶︎</a:t>
            </a:r>
            <a:r>
              <a:rPr lang="ja-JP" altLang="en-US" b="1" dirty="0">
                <a:latin typeface="+mn-ea"/>
              </a:rPr>
              <a:t>都道府県⇨市町村</a:t>
            </a:r>
            <a:endParaRPr lang="en-US" altLang="ja-JP" b="1" dirty="0">
              <a:latin typeface="+mn-ea"/>
            </a:endParaRPr>
          </a:p>
          <a:p>
            <a:pPr marL="0" indent="0" algn="l">
              <a:buNone/>
            </a:pPr>
            <a:endParaRPr kumimoji="1" lang="en-US" altLang="ja-JP" b="1" dirty="0">
              <a:latin typeface="+mn-ea"/>
            </a:endParaRPr>
          </a:p>
          <a:p>
            <a:pPr marL="0" indent="0" algn="l">
              <a:buNone/>
            </a:pPr>
            <a:r>
              <a:rPr lang="ja-JP" altLang="en-US" b="1" dirty="0">
                <a:latin typeface="+mn-ea"/>
              </a:rPr>
              <a:t>▶提案募集方式</a:t>
            </a:r>
            <a:endParaRPr kumimoji="1" lang="en-US" altLang="ja-JP" dirty="0"/>
          </a:p>
        </p:txBody>
      </p:sp>
      <p:sp>
        <p:nvSpPr>
          <p:cNvPr id="4" name="スライド番号プレースホルダー 3">
            <a:extLst>
              <a:ext uri="{FF2B5EF4-FFF2-40B4-BE49-F238E27FC236}">
                <a16:creationId xmlns:a16="http://schemas.microsoft.com/office/drawing/2014/main" id="{86B4D769-1371-1147-49D8-54AA95D924D3}"/>
              </a:ext>
            </a:extLst>
          </p:cNvPr>
          <p:cNvSpPr>
            <a:spLocks noGrp="1"/>
          </p:cNvSpPr>
          <p:nvPr>
            <p:ph type="sldNum" sz="quarter" idx="12"/>
          </p:nvPr>
        </p:nvSpPr>
        <p:spPr/>
        <p:txBody>
          <a:bodyPr/>
          <a:lstStyle/>
          <a:p>
            <a:fld id="{5EE856B6-8416-3044-BA17-373F0DD1379C}" type="slidenum">
              <a:rPr kumimoji="1" lang="ja-JP" altLang="en-US" smtClean="0"/>
              <a:t>20</a:t>
            </a:fld>
            <a:endParaRPr kumimoji="1" lang="ja-JP" altLang="en-US"/>
          </a:p>
        </p:txBody>
      </p:sp>
      <p:sp>
        <p:nvSpPr>
          <p:cNvPr id="5" name="テキスト ボックス 4">
            <a:extLst>
              <a:ext uri="{FF2B5EF4-FFF2-40B4-BE49-F238E27FC236}">
                <a16:creationId xmlns:a16="http://schemas.microsoft.com/office/drawing/2014/main" id="{19B0D8F3-4BFD-B614-B9A6-9D996B22F8D5}"/>
              </a:ext>
            </a:extLst>
          </p:cNvPr>
          <p:cNvSpPr txBox="1"/>
          <p:nvPr/>
        </p:nvSpPr>
        <p:spPr>
          <a:xfrm>
            <a:off x="838200" y="654908"/>
            <a:ext cx="5117757" cy="523220"/>
          </a:xfrm>
          <a:prstGeom prst="rect">
            <a:avLst/>
          </a:prstGeom>
          <a:noFill/>
        </p:spPr>
        <p:txBody>
          <a:bodyPr wrap="square" rtlCol="0">
            <a:spAutoFit/>
          </a:bodyPr>
          <a:lstStyle/>
          <a:p>
            <a:r>
              <a:rPr kumimoji="1" lang="ja-JP" altLang="en-US" sz="2800" b="1" dirty="0"/>
              <a:t>第</a:t>
            </a:r>
            <a:r>
              <a:rPr kumimoji="1" lang="en-US" altLang="ja-JP" sz="2800" b="1" dirty="0"/>
              <a:t>2</a:t>
            </a:r>
            <a:r>
              <a:rPr kumimoji="1" lang="ja-JP" altLang="en-US" sz="2800" b="1" dirty="0"/>
              <a:t>次地方分権改革</a:t>
            </a:r>
          </a:p>
        </p:txBody>
      </p:sp>
      <p:grpSp>
        <p:nvGrpSpPr>
          <p:cNvPr id="10" name="グループ化 9">
            <a:extLst>
              <a:ext uri="{FF2B5EF4-FFF2-40B4-BE49-F238E27FC236}">
                <a16:creationId xmlns:a16="http://schemas.microsoft.com/office/drawing/2014/main" id="{30DB0A20-F8A1-0896-1D98-9311738AB966}"/>
              </a:ext>
            </a:extLst>
          </p:cNvPr>
          <p:cNvGrpSpPr>
            <a:grpSpLocks noChangeAspect="1"/>
          </p:cNvGrpSpPr>
          <p:nvPr/>
        </p:nvGrpSpPr>
        <p:grpSpPr>
          <a:xfrm>
            <a:off x="4260457" y="295213"/>
            <a:ext cx="7848000" cy="6155653"/>
            <a:chOff x="4565251" y="415287"/>
            <a:chExt cx="7602749" cy="5963288"/>
          </a:xfrm>
        </p:grpSpPr>
        <p:pic>
          <p:nvPicPr>
            <p:cNvPr id="6" name="図 5" descr="領収書 が含まれている画像&#10;&#10;自動的に生成された説明">
              <a:extLst>
                <a:ext uri="{FF2B5EF4-FFF2-40B4-BE49-F238E27FC236}">
                  <a16:creationId xmlns:a16="http://schemas.microsoft.com/office/drawing/2014/main" id="{8E2E8E65-7175-146C-7BF2-87CA046E8EB5}"/>
                </a:ext>
              </a:extLst>
            </p:cNvPr>
            <p:cNvPicPr>
              <a:picLocks noChangeAspect="1"/>
            </p:cNvPicPr>
            <p:nvPr/>
          </p:nvPicPr>
          <p:blipFill rotWithShape="1">
            <a:blip r:embed="rId2"/>
            <a:srcRect l="8227" t="5787" r="7987" b="8195"/>
            <a:stretch/>
          </p:blipFill>
          <p:spPr>
            <a:xfrm>
              <a:off x="4565251" y="415287"/>
              <a:ext cx="4025660" cy="5899150"/>
            </a:xfrm>
            <a:prstGeom prst="rect">
              <a:avLst/>
            </a:prstGeom>
          </p:spPr>
        </p:pic>
        <p:pic>
          <p:nvPicPr>
            <p:cNvPr id="9" name="図 8" descr="白い背景に黒い文字&#10;&#10;低い精度で自動的に生成された説明">
              <a:extLst>
                <a:ext uri="{FF2B5EF4-FFF2-40B4-BE49-F238E27FC236}">
                  <a16:creationId xmlns:a16="http://schemas.microsoft.com/office/drawing/2014/main" id="{3698A48A-0BEB-F0FD-F072-D47A827D8D41}"/>
                </a:ext>
              </a:extLst>
            </p:cNvPr>
            <p:cNvPicPr>
              <a:picLocks noChangeAspect="1"/>
            </p:cNvPicPr>
            <p:nvPr/>
          </p:nvPicPr>
          <p:blipFill rotWithShape="1">
            <a:blip r:embed="rId3"/>
            <a:srcRect l="12429" t="6666" r="8899" b="7315"/>
            <a:stretch/>
          </p:blipFill>
          <p:spPr>
            <a:xfrm>
              <a:off x="8388000" y="479425"/>
              <a:ext cx="3780000" cy="5899150"/>
            </a:xfrm>
            <a:prstGeom prst="rect">
              <a:avLst/>
            </a:prstGeom>
          </p:spPr>
        </p:pic>
      </p:grpSp>
    </p:spTree>
    <p:extLst>
      <p:ext uri="{BB962C8B-B14F-4D97-AF65-F5344CB8AC3E}">
        <p14:creationId xmlns:p14="http://schemas.microsoft.com/office/powerpoint/2010/main" val="18547798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DB7BFFC6-E87A-46A6-DC4B-A84D2D731F1B}"/>
              </a:ext>
            </a:extLst>
          </p:cNvPr>
          <p:cNvSpPr>
            <a:spLocks noGrp="1"/>
          </p:cNvSpPr>
          <p:nvPr>
            <p:ph idx="1"/>
          </p:nvPr>
        </p:nvSpPr>
        <p:spPr>
          <a:xfrm>
            <a:off x="838200" y="1500809"/>
            <a:ext cx="10515600" cy="4676154"/>
          </a:xfrm>
        </p:spPr>
        <p:txBody>
          <a:bodyPr/>
          <a:lstStyle/>
          <a:p>
            <a:pPr marL="0" indent="0">
              <a:buNone/>
            </a:pPr>
            <a:r>
              <a:rPr kumimoji="1" lang="ja-JP" altLang="en-US" b="1" dirty="0">
                <a:latin typeface="+mn-ea"/>
              </a:rPr>
              <a:t>▶︎</a:t>
            </a:r>
            <a:r>
              <a:rPr lang="ja-JP" altLang="en-US" b="1" dirty="0">
                <a:latin typeface="+mn-ea"/>
              </a:rPr>
              <a:t>三位一体の改革：税源移譲、国庫支出金改革、地方交付税改革</a:t>
            </a:r>
            <a:endParaRPr kumimoji="1" lang="en-US" altLang="ja-JP" b="1" dirty="0">
              <a:latin typeface="+mn-ea"/>
            </a:endParaRPr>
          </a:p>
          <a:p>
            <a:pPr marL="0" indent="0">
              <a:buNone/>
            </a:pPr>
            <a:endParaRPr lang="en-US" altLang="ja-JP" b="1" dirty="0">
              <a:latin typeface="+mn-ea"/>
            </a:endParaRPr>
          </a:p>
          <a:p>
            <a:pPr marL="0" indent="0">
              <a:buNone/>
            </a:pPr>
            <a:r>
              <a:rPr kumimoji="1" lang="ja-JP" altLang="en-US" b="1" dirty="0">
                <a:latin typeface="+mn-ea"/>
              </a:rPr>
              <a:t>▶︎</a:t>
            </a:r>
            <a:r>
              <a:rPr lang="ja-JP" altLang="en-US" b="1" dirty="0">
                <a:latin typeface="+mn-ea"/>
              </a:rPr>
              <a:t>地方税制改正：課税自主権</a:t>
            </a:r>
            <a:endParaRPr kumimoji="1" lang="en-US" altLang="ja-JP" b="1" dirty="0">
              <a:latin typeface="+mn-ea"/>
            </a:endParaRPr>
          </a:p>
          <a:p>
            <a:pPr marL="0" indent="0">
              <a:buNone/>
            </a:pPr>
            <a:endParaRPr lang="en-US" altLang="ja-JP" b="1" dirty="0">
              <a:latin typeface="+mn-ea"/>
            </a:endParaRPr>
          </a:p>
          <a:p>
            <a:pPr marL="0" indent="0">
              <a:buNone/>
            </a:pPr>
            <a:r>
              <a:rPr kumimoji="1" lang="ja-JP" altLang="en-US" sz="2800" b="1" dirty="0">
                <a:latin typeface="+mn-ea"/>
              </a:rPr>
              <a:t>▶︎その他の地方財政改革：</a:t>
            </a:r>
            <a:r>
              <a:rPr kumimoji="1" lang="ja-JP" altLang="en-US" b="1" dirty="0">
                <a:latin typeface="+mn-ea"/>
              </a:rPr>
              <a:t>市町村合併、地方行政の改革、</a:t>
            </a:r>
            <a:endParaRPr kumimoji="1" lang="en-US" altLang="ja-JP" b="1" dirty="0">
              <a:latin typeface="+mn-ea"/>
            </a:endParaRPr>
          </a:p>
          <a:p>
            <a:pPr marL="0" indent="0">
              <a:buNone/>
            </a:pPr>
            <a:r>
              <a:rPr lang="ja-JP" altLang="en-US" b="1">
                <a:latin typeface="+mn-ea"/>
              </a:rPr>
              <a:t>　　　　　　　　　　　　</a:t>
            </a:r>
            <a:r>
              <a:rPr kumimoji="1" lang="ja-JP" altLang="en-US" b="1">
                <a:latin typeface="+mn-ea"/>
              </a:rPr>
              <a:t>地方</a:t>
            </a:r>
            <a:r>
              <a:rPr kumimoji="1" lang="ja-JP" altLang="en-US" b="1" dirty="0">
                <a:latin typeface="+mn-ea"/>
              </a:rPr>
              <a:t>財政健全化法</a:t>
            </a:r>
            <a:endParaRPr lang="en-US" altLang="ja-JP" sz="2800" b="1" dirty="0"/>
          </a:p>
          <a:p>
            <a:pPr marL="0" indent="0">
              <a:buNone/>
            </a:pPr>
            <a:endParaRPr kumimoji="1" lang="ja-JP" altLang="en-US" dirty="0"/>
          </a:p>
        </p:txBody>
      </p:sp>
      <p:sp>
        <p:nvSpPr>
          <p:cNvPr id="4" name="スライド番号プレースホルダー 3">
            <a:extLst>
              <a:ext uri="{FF2B5EF4-FFF2-40B4-BE49-F238E27FC236}">
                <a16:creationId xmlns:a16="http://schemas.microsoft.com/office/drawing/2014/main" id="{8FEC931A-951C-7BA2-2B4D-12725BF92BFB}"/>
              </a:ext>
            </a:extLst>
          </p:cNvPr>
          <p:cNvSpPr>
            <a:spLocks noGrp="1"/>
          </p:cNvSpPr>
          <p:nvPr>
            <p:ph type="sldNum" sz="quarter" idx="12"/>
          </p:nvPr>
        </p:nvSpPr>
        <p:spPr/>
        <p:txBody>
          <a:bodyPr/>
          <a:lstStyle/>
          <a:p>
            <a:fld id="{5EE856B6-8416-3044-BA17-373F0DD1379C}" type="slidenum">
              <a:rPr kumimoji="1" lang="ja-JP" altLang="en-US" smtClean="0"/>
              <a:t>21</a:t>
            </a:fld>
            <a:endParaRPr kumimoji="1" lang="ja-JP" altLang="en-US"/>
          </a:p>
        </p:txBody>
      </p:sp>
      <p:sp>
        <p:nvSpPr>
          <p:cNvPr id="5" name="テキスト ボックス 4">
            <a:extLst>
              <a:ext uri="{FF2B5EF4-FFF2-40B4-BE49-F238E27FC236}">
                <a16:creationId xmlns:a16="http://schemas.microsoft.com/office/drawing/2014/main" id="{01C1F74A-5CCF-7AC0-1C2D-8DCE668F34FA}"/>
              </a:ext>
            </a:extLst>
          </p:cNvPr>
          <p:cNvSpPr txBox="1"/>
          <p:nvPr/>
        </p:nvSpPr>
        <p:spPr>
          <a:xfrm>
            <a:off x="838199" y="407504"/>
            <a:ext cx="10233992" cy="523220"/>
          </a:xfrm>
          <a:prstGeom prst="rect">
            <a:avLst/>
          </a:prstGeom>
          <a:noFill/>
        </p:spPr>
        <p:txBody>
          <a:bodyPr wrap="square" rtlCol="0">
            <a:spAutoFit/>
          </a:bodyPr>
          <a:lstStyle/>
          <a:p>
            <a:r>
              <a:rPr lang="ja-JP" altLang="en-US" sz="2800" b="1" dirty="0"/>
              <a:t>三位一体の改革など</a:t>
            </a:r>
            <a:endParaRPr kumimoji="1" lang="ja-JP" altLang="en-US" sz="2800" b="1" dirty="0"/>
          </a:p>
        </p:txBody>
      </p:sp>
    </p:spTree>
    <p:extLst>
      <p:ext uri="{BB962C8B-B14F-4D97-AF65-F5344CB8AC3E}">
        <p14:creationId xmlns:p14="http://schemas.microsoft.com/office/powerpoint/2010/main" val="29218700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A47EEAE3-3A6F-5CF6-E4A3-7F928E78D614}"/>
              </a:ext>
            </a:extLst>
          </p:cNvPr>
          <p:cNvSpPr>
            <a:spLocks noGrp="1"/>
          </p:cNvSpPr>
          <p:nvPr>
            <p:ph idx="1"/>
          </p:nvPr>
        </p:nvSpPr>
        <p:spPr>
          <a:xfrm>
            <a:off x="1394254" y="1380780"/>
            <a:ext cx="10515600" cy="4975569"/>
          </a:xfrm>
        </p:spPr>
        <p:txBody>
          <a:bodyPr/>
          <a:lstStyle/>
          <a:p>
            <a:pPr marL="0" indent="0">
              <a:buNone/>
            </a:pPr>
            <a:r>
              <a:rPr lang="ja-JP" altLang="en-US" b="1" dirty="0">
                <a:latin typeface="+mn-ea"/>
              </a:rPr>
              <a:t>▶第</a:t>
            </a:r>
            <a:r>
              <a:rPr lang="en-US" altLang="ja-JP" b="1" dirty="0">
                <a:latin typeface="+mn-ea"/>
              </a:rPr>
              <a:t>1</a:t>
            </a:r>
            <a:r>
              <a:rPr lang="ja-JP" altLang="en-US" b="1" dirty="0">
                <a:latin typeface="+mn-ea"/>
              </a:rPr>
              <a:t>次、第</a:t>
            </a:r>
            <a:r>
              <a:rPr lang="en-US" altLang="ja-JP" b="1" dirty="0">
                <a:latin typeface="+mn-ea"/>
              </a:rPr>
              <a:t>2</a:t>
            </a:r>
            <a:r>
              <a:rPr lang="ja-JP" altLang="en-US" b="1" dirty="0">
                <a:latin typeface="+mn-ea"/>
              </a:rPr>
              <a:t>次地方分権改革</a:t>
            </a:r>
            <a:endParaRPr lang="en-US" altLang="ja-JP" b="1" dirty="0">
              <a:latin typeface="+mn-ea"/>
            </a:endParaRPr>
          </a:p>
          <a:p>
            <a:pPr lvl="1">
              <a:buFont typeface="Wingdings" panose="05000000000000000000" pitchFamily="2" charset="2"/>
              <a:buChar char="Ø"/>
            </a:pPr>
            <a:r>
              <a:rPr kumimoji="1" lang="ja-JP" altLang="en-US" b="1" dirty="0">
                <a:latin typeface="+mn-ea"/>
              </a:rPr>
              <a:t>機関委任事務の廃止</a:t>
            </a:r>
            <a:endParaRPr kumimoji="1" lang="en-US" altLang="ja-JP" b="1" dirty="0">
              <a:latin typeface="+mn-ea"/>
            </a:endParaRPr>
          </a:p>
          <a:p>
            <a:pPr lvl="1">
              <a:buFont typeface="Wingdings" panose="05000000000000000000" pitchFamily="2" charset="2"/>
              <a:buChar char="Ø"/>
            </a:pPr>
            <a:r>
              <a:rPr lang="ja-JP" altLang="en-US" b="1" dirty="0">
                <a:latin typeface="+mn-ea"/>
              </a:rPr>
              <a:t>法定受託事務と自治事務</a:t>
            </a:r>
            <a:endParaRPr lang="en-US" altLang="ja-JP" b="1" dirty="0">
              <a:latin typeface="+mn-ea"/>
            </a:endParaRPr>
          </a:p>
          <a:p>
            <a:pPr lvl="1">
              <a:buFont typeface="Wingdings" panose="05000000000000000000" pitchFamily="2" charset="2"/>
              <a:buChar char="Ø"/>
            </a:pPr>
            <a:r>
              <a:rPr kumimoji="1" lang="ja-JP" altLang="en-US" b="1" dirty="0">
                <a:latin typeface="+mn-ea"/>
              </a:rPr>
              <a:t>義務付け・枠付けの見直し</a:t>
            </a:r>
            <a:endParaRPr kumimoji="1" lang="en-US" altLang="ja-JP" b="1" dirty="0">
              <a:latin typeface="+mn-ea"/>
            </a:endParaRPr>
          </a:p>
          <a:p>
            <a:pPr marL="0" indent="0">
              <a:buNone/>
            </a:pPr>
            <a:endParaRPr lang="en-US" altLang="ja-JP" b="1" dirty="0">
              <a:latin typeface="+mn-ea"/>
            </a:endParaRPr>
          </a:p>
          <a:p>
            <a:pPr marL="0" indent="0">
              <a:buNone/>
            </a:pPr>
            <a:r>
              <a:rPr kumimoji="1" lang="ja-JP" altLang="en-US" b="1" dirty="0">
                <a:latin typeface="+mn-ea"/>
              </a:rPr>
              <a:t>▶︎三位一体の改革と地方税制改革</a:t>
            </a:r>
            <a:endParaRPr kumimoji="1" lang="en-US" altLang="ja-JP" b="1" dirty="0">
              <a:latin typeface="+mn-ea"/>
            </a:endParaRPr>
          </a:p>
          <a:p>
            <a:pPr lvl="1">
              <a:buFont typeface="Wingdings" panose="05000000000000000000" pitchFamily="2" charset="2"/>
              <a:buChar char="Ø"/>
            </a:pPr>
            <a:r>
              <a:rPr lang="ja-JP" altLang="en-US" b="1" kern="0" dirty="0">
                <a:solidFill>
                  <a:srgbClr val="323232"/>
                </a:solidFill>
                <a:latin typeface="+mn-ea"/>
              </a:rPr>
              <a:t>限界的財政責任、課税自主権</a:t>
            </a:r>
            <a:endParaRPr lang="en-US" altLang="ja-JP" b="1" kern="0" dirty="0">
              <a:solidFill>
                <a:srgbClr val="323232"/>
              </a:solidFill>
              <a:latin typeface="+mn-ea"/>
            </a:endParaRPr>
          </a:p>
          <a:p>
            <a:pPr marL="0" indent="0">
              <a:buNone/>
            </a:pPr>
            <a:endParaRPr kumimoji="1" lang="en-US" altLang="ja-JP" b="1" dirty="0">
              <a:latin typeface="+mn-ea"/>
            </a:endParaRPr>
          </a:p>
          <a:p>
            <a:pPr marL="0" indent="0">
              <a:buNone/>
            </a:pPr>
            <a:r>
              <a:rPr kumimoji="1" lang="ja-JP" altLang="en-US" b="1" dirty="0">
                <a:latin typeface="+mn-ea"/>
              </a:rPr>
              <a:t>▶︎</a:t>
            </a:r>
            <a:r>
              <a:rPr lang="ja-JP" altLang="en-US" b="1" dirty="0">
                <a:latin typeface="+mn-ea"/>
              </a:rPr>
              <a:t>その他の地方財政改革</a:t>
            </a:r>
            <a:endParaRPr lang="en-US" altLang="ja-JP" b="1" dirty="0">
              <a:latin typeface="+mn-ea"/>
            </a:endParaRPr>
          </a:p>
          <a:p>
            <a:pPr lvl="1">
              <a:buFont typeface="Wingdings" panose="05000000000000000000" pitchFamily="2" charset="2"/>
              <a:buChar char="Ø"/>
            </a:pPr>
            <a:r>
              <a:rPr kumimoji="1" lang="ja-JP" altLang="en-US" b="1" dirty="0">
                <a:latin typeface="+mn-ea"/>
              </a:rPr>
              <a:t>市町村合併、地方行政の改革、地方健全化法</a:t>
            </a:r>
            <a:endParaRPr kumimoji="1" lang="en-US" altLang="ja-JP" b="1" dirty="0">
              <a:latin typeface="+mn-ea"/>
            </a:endParaRPr>
          </a:p>
          <a:p>
            <a:pPr marL="0" indent="0">
              <a:buNone/>
            </a:pPr>
            <a:endParaRPr lang="en-US" altLang="ja-JP" b="1" dirty="0">
              <a:latin typeface="+mn-ea"/>
            </a:endParaRPr>
          </a:p>
          <a:p>
            <a:pPr marL="0" indent="0">
              <a:buNone/>
            </a:pPr>
            <a:endParaRPr kumimoji="1" lang="ja-JP" altLang="en-US" b="1" dirty="0">
              <a:latin typeface="+mn-ea"/>
            </a:endParaRPr>
          </a:p>
        </p:txBody>
      </p:sp>
      <p:sp>
        <p:nvSpPr>
          <p:cNvPr id="4" name="スライド番号プレースホルダー 3">
            <a:extLst>
              <a:ext uri="{FF2B5EF4-FFF2-40B4-BE49-F238E27FC236}">
                <a16:creationId xmlns:a16="http://schemas.microsoft.com/office/drawing/2014/main" id="{E7D9F110-335B-0E63-A1DB-CBE06D3E0EB6}"/>
              </a:ext>
            </a:extLst>
          </p:cNvPr>
          <p:cNvSpPr>
            <a:spLocks noGrp="1"/>
          </p:cNvSpPr>
          <p:nvPr>
            <p:ph type="sldNum" sz="quarter" idx="12"/>
          </p:nvPr>
        </p:nvSpPr>
        <p:spPr/>
        <p:txBody>
          <a:bodyPr/>
          <a:lstStyle/>
          <a:p>
            <a:fld id="{5EE856B6-8416-3044-BA17-373F0DD1379C}" type="slidenum">
              <a:rPr kumimoji="1" lang="ja-JP" altLang="en-US" smtClean="0"/>
              <a:t>22</a:t>
            </a:fld>
            <a:endParaRPr kumimoji="1" lang="ja-JP" altLang="en-US"/>
          </a:p>
        </p:txBody>
      </p:sp>
      <p:sp>
        <p:nvSpPr>
          <p:cNvPr id="5" name="テキスト ボックス 4">
            <a:extLst>
              <a:ext uri="{FF2B5EF4-FFF2-40B4-BE49-F238E27FC236}">
                <a16:creationId xmlns:a16="http://schemas.microsoft.com/office/drawing/2014/main" id="{EF858994-BB1A-6774-022D-8570FDFDE3E7}"/>
              </a:ext>
            </a:extLst>
          </p:cNvPr>
          <p:cNvSpPr txBox="1"/>
          <p:nvPr/>
        </p:nvSpPr>
        <p:spPr>
          <a:xfrm>
            <a:off x="838200" y="586409"/>
            <a:ext cx="5929828" cy="523220"/>
          </a:xfrm>
          <a:prstGeom prst="rect">
            <a:avLst/>
          </a:prstGeom>
          <a:noFill/>
        </p:spPr>
        <p:txBody>
          <a:bodyPr wrap="none" rtlCol="0">
            <a:spAutoFit/>
          </a:bodyPr>
          <a:lstStyle/>
          <a:p>
            <a:r>
              <a:rPr kumimoji="1" lang="ja-JP" altLang="en-US" sz="2800" b="1" dirty="0"/>
              <a:t>第</a:t>
            </a:r>
            <a:r>
              <a:rPr lang="ja-JP" altLang="en-US" sz="2800" b="1" dirty="0"/>
              <a:t>４</a:t>
            </a:r>
            <a:r>
              <a:rPr kumimoji="1" lang="ja-JP" altLang="en-US" sz="2800" b="1" dirty="0"/>
              <a:t>節まとめ：</a:t>
            </a:r>
            <a:r>
              <a:rPr lang="ja-JP" altLang="en-US" sz="2800" b="1" dirty="0"/>
              <a:t>地方財政改革の流れ</a:t>
            </a:r>
            <a:endParaRPr kumimoji="1" lang="ja-JP" altLang="en-US" sz="2800" b="1" dirty="0"/>
          </a:p>
        </p:txBody>
      </p:sp>
    </p:spTree>
    <p:extLst>
      <p:ext uri="{BB962C8B-B14F-4D97-AF65-F5344CB8AC3E}">
        <p14:creationId xmlns:p14="http://schemas.microsoft.com/office/powerpoint/2010/main" val="24596790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F146D96D-86F3-092D-8203-19573E6E1A98}"/>
              </a:ext>
            </a:extLst>
          </p:cNvPr>
          <p:cNvSpPr>
            <a:spLocks noGrp="1"/>
          </p:cNvSpPr>
          <p:nvPr>
            <p:ph type="sldNum" sz="quarter" idx="12"/>
          </p:nvPr>
        </p:nvSpPr>
        <p:spPr/>
        <p:txBody>
          <a:bodyPr/>
          <a:lstStyle/>
          <a:p>
            <a:fld id="{5EE856B6-8416-3044-BA17-373F0DD1379C}" type="slidenum">
              <a:rPr kumimoji="1" lang="ja-JP" altLang="en-US" smtClean="0"/>
              <a:t>2</a:t>
            </a:fld>
            <a:endParaRPr kumimoji="1" lang="ja-JP" altLang="en-US"/>
          </a:p>
        </p:txBody>
      </p:sp>
      <p:sp>
        <p:nvSpPr>
          <p:cNvPr id="5" name="タイトル 1">
            <a:extLst>
              <a:ext uri="{FF2B5EF4-FFF2-40B4-BE49-F238E27FC236}">
                <a16:creationId xmlns:a16="http://schemas.microsoft.com/office/drawing/2014/main" id="{5B5CC08A-4456-8036-BB27-0E2FE55D6E7D}"/>
              </a:ext>
            </a:extLst>
          </p:cNvPr>
          <p:cNvSpPr>
            <a:spLocks noGrp="1"/>
          </p:cNvSpPr>
          <p:nvPr>
            <p:ph type="title"/>
          </p:nvPr>
        </p:nvSpPr>
        <p:spPr>
          <a:xfrm>
            <a:off x="1734376" y="316445"/>
            <a:ext cx="7886700" cy="2852737"/>
          </a:xfrm>
        </p:spPr>
        <p:txBody>
          <a:bodyPr>
            <a:normAutofit/>
          </a:bodyPr>
          <a:lstStyle/>
          <a:p>
            <a:pPr algn="ctr"/>
            <a:r>
              <a:rPr kumimoji="1" lang="ja-JP" altLang="en-US" sz="3600" b="1" dirty="0">
                <a:latin typeface="+mn-ea"/>
                <a:ea typeface="+mn-ea"/>
              </a:rPr>
              <a:t>第</a:t>
            </a:r>
            <a:r>
              <a:rPr kumimoji="1" lang="en-US" altLang="ja-JP" sz="3600" b="1" dirty="0">
                <a:latin typeface="+mn-ea"/>
                <a:ea typeface="+mn-ea"/>
              </a:rPr>
              <a:t>1</a:t>
            </a:r>
            <a:r>
              <a:rPr kumimoji="1" lang="ja-JP" altLang="en-US" sz="3600" b="1" dirty="0">
                <a:latin typeface="+mn-ea"/>
                <a:ea typeface="+mn-ea"/>
              </a:rPr>
              <a:t>節：</a:t>
            </a:r>
            <a:r>
              <a:rPr lang="ja-JP" altLang="en-US" sz="3600" b="1" dirty="0">
                <a:latin typeface="+mn-ea"/>
                <a:ea typeface="+mn-ea"/>
              </a:rPr>
              <a:t>地方財政の規模</a:t>
            </a:r>
            <a:endParaRPr kumimoji="1" lang="ja-JP" altLang="en-US" sz="3600" b="1" dirty="0">
              <a:latin typeface="+mn-ea"/>
              <a:ea typeface="+mn-ea"/>
            </a:endParaRPr>
          </a:p>
        </p:txBody>
      </p:sp>
      <p:sp>
        <p:nvSpPr>
          <p:cNvPr id="6" name="テキスト ボックス 5">
            <a:extLst>
              <a:ext uri="{FF2B5EF4-FFF2-40B4-BE49-F238E27FC236}">
                <a16:creationId xmlns:a16="http://schemas.microsoft.com/office/drawing/2014/main" id="{3594312E-9822-124C-4AE6-F6CB4B334AB3}"/>
              </a:ext>
            </a:extLst>
          </p:cNvPr>
          <p:cNvSpPr txBox="1"/>
          <p:nvPr/>
        </p:nvSpPr>
        <p:spPr>
          <a:xfrm>
            <a:off x="1590259" y="2315942"/>
            <a:ext cx="8746435" cy="1569660"/>
          </a:xfrm>
          <a:prstGeom prst="rect">
            <a:avLst/>
          </a:prstGeom>
          <a:noFill/>
        </p:spPr>
        <p:txBody>
          <a:bodyPr wrap="square" rtlCol="0">
            <a:spAutoFit/>
          </a:bodyPr>
          <a:lstStyle/>
          <a:p>
            <a:r>
              <a:rPr lang="ja-JP" altLang="en-US" sz="2400" b="1" kern="100" dirty="0">
                <a:effectLst/>
                <a:latin typeface="+mn-ea"/>
                <a:cs typeface="Times New Roman" panose="02020603050405020304" pitchFamily="18" charset="0"/>
              </a:rPr>
              <a:t>　第</a:t>
            </a:r>
            <a:r>
              <a:rPr lang="en-US" altLang="ja-JP" sz="2400" b="1" kern="100" dirty="0">
                <a:effectLst/>
                <a:latin typeface="+mn-ea"/>
                <a:cs typeface="Times New Roman" panose="02020603050405020304" pitchFamily="18" charset="0"/>
              </a:rPr>
              <a:t>1 </a:t>
            </a:r>
            <a:r>
              <a:rPr lang="ja-JP" altLang="en-US" sz="2400" b="1" kern="100" dirty="0">
                <a:effectLst/>
                <a:latin typeface="+mn-ea"/>
                <a:cs typeface="Times New Roman" panose="02020603050405020304" pitchFamily="18" charset="0"/>
              </a:rPr>
              <a:t>節では，国民経済における地方財政の規模を，歳出と歳入の両面から概観します。ここでは，地方財政の歳出額と税収額のアンバランスがポイントです。それを埋めるための補助金を含めて，地方財源の分類方法を紹介します。</a:t>
            </a:r>
            <a:endParaRPr kumimoji="1" lang="ja-JP" altLang="en-US" sz="2400" b="1" dirty="0">
              <a:latin typeface="+mn-ea"/>
            </a:endParaRPr>
          </a:p>
        </p:txBody>
      </p:sp>
      <p:sp>
        <p:nvSpPr>
          <p:cNvPr id="7" name="タイトル 1">
            <a:extLst>
              <a:ext uri="{FF2B5EF4-FFF2-40B4-BE49-F238E27FC236}">
                <a16:creationId xmlns:a16="http://schemas.microsoft.com/office/drawing/2014/main" id="{64DFAB79-CF5A-3474-318E-1603C4E8C37B}"/>
              </a:ext>
            </a:extLst>
          </p:cNvPr>
          <p:cNvSpPr txBox="1">
            <a:spLocks/>
          </p:cNvSpPr>
          <p:nvPr/>
        </p:nvSpPr>
        <p:spPr>
          <a:xfrm>
            <a:off x="1056033" y="5209246"/>
            <a:ext cx="7886700" cy="684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200" b="1">
                <a:latin typeface="+mn-ea"/>
                <a:ea typeface="+mn-ea"/>
              </a:rPr>
              <a:t>キーワード：</a:t>
            </a:r>
            <a:endParaRPr lang="ja-JP" altLang="en-US" b="1" dirty="0">
              <a:latin typeface="+mn-ea"/>
              <a:ea typeface="+mn-ea"/>
            </a:endParaRPr>
          </a:p>
        </p:txBody>
      </p:sp>
      <p:sp>
        <p:nvSpPr>
          <p:cNvPr id="9" name="テキスト ボックス 8">
            <a:extLst>
              <a:ext uri="{FF2B5EF4-FFF2-40B4-BE49-F238E27FC236}">
                <a16:creationId xmlns:a16="http://schemas.microsoft.com/office/drawing/2014/main" id="{6A8BA078-2727-6927-E3C4-4AA68ED76758}"/>
              </a:ext>
            </a:extLst>
          </p:cNvPr>
          <p:cNvSpPr txBox="1"/>
          <p:nvPr/>
        </p:nvSpPr>
        <p:spPr>
          <a:xfrm>
            <a:off x="3884544" y="4746142"/>
            <a:ext cx="6097656" cy="1815882"/>
          </a:xfrm>
          <a:prstGeom prst="rect">
            <a:avLst/>
          </a:prstGeom>
          <a:noFill/>
        </p:spPr>
        <p:txBody>
          <a:bodyPr wrap="square">
            <a:spAutoFit/>
          </a:bodyPr>
          <a:lstStyle/>
          <a:p>
            <a:pPr>
              <a:buFont typeface="Wingdings" panose="05000000000000000000" pitchFamily="2" charset="2"/>
              <a:buChar char="ü"/>
            </a:pPr>
            <a:r>
              <a:rPr lang="ja-JP" altLang="en-US" sz="2800" b="1" dirty="0">
                <a:latin typeface="+mn-ea"/>
              </a:rPr>
              <a:t>普通会計と公営事業会計</a:t>
            </a:r>
            <a:endParaRPr lang="en-US" altLang="ja-JP" sz="2800" b="1" dirty="0">
              <a:latin typeface="+mn-ea"/>
            </a:endParaRPr>
          </a:p>
          <a:p>
            <a:pPr>
              <a:buFont typeface="Wingdings" panose="05000000000000000000" pitchFamily="2" charset="2"/>
              <a:buChar char="ü"/>
            </a:pPr>
            <a:r>
              <a:rPr lang="ja-JP" altLang="en-US" sz="2800" b="1" dirty="0">
                <a:latin typeface="+mn-ea"/>
              </a:rPr>
              <a:t>国と地方の支出割合</a:t>
            </a:r>
            <a:endParaRPr lang="en-US" altLang="ja-JP" sz="2800" b="1" dirty="0">
              <a:latin typeface="+mn-ea"/>
            </a:endParaRPr>
          </a:p>
          <a:p>
            <a:pPr>
              <a:buFont typeface="Wingdings" panose="05000000000000000000" pitchFamily="2" charset="2"/>
              <a:buChar char="ü"/>
            </a:pPr>
            <a:r>
              <a:rPr lang="ja-JP" altLang="en-US" sz="2800" b="1" dirty="0">
                <a:latin typeface="+mn-ea"/>
              </a:rPr>
              <a:t>一般財源と特定財源</a:t>
            </a:r>
            <a:endParaRPr lang="en-US" altLang="ja-JP" sz="2800" b="1" dirty="0">
              <a:latin typeface="+mn-ea"/>
            </a:endParaRPr>
          </a:p>
          <a:p>
            <a:pPr>
              <a:buFont typeface="Wingdings" panose="05000000000000000000" pitchFamily="2" charset="2"/>
              <a:buChar char="ü"/>
            </a:pPr>
            <a:r>
              <a:rPr lang="ja-JP" altLang="en-US" sz="2800" b="1" dirty="0">
                <a:latin typeface="+mn-ea"/>
              </a:rPr>
              <a:t>自主財源と依存財源</a:t>
            </a:r>
            <a:endParaRPr lang="en-US" altLang="ja-JP" sz="2800" b="1" dirty="0">
              <a:latin typeface="+mn-ea"/>
            </a:endParaRPr>
          </a:p>
        </p:txBody>
      </p:sp>
    </p:spTree>
    <p:extLst>
      <p:ext uri="{BB962C8B-B14F-4D97-AF65-F5344CB8AC3E}">
        <p14:creationId xmlns:p14="http://schemas.microsoft.com/office/powerpoint/2010/main" val="26966479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9A44F562-360A-5114-1A66-A3D083F34BBD}"/>
              </a:ext>
            </a:extLst>
          </p:cNvPr>
          <p:cNvSpPr>
            <a:spLocks noGrp="1"/>
          </p:cNvSpPr>
          <p:nvPr>
            <p:ph idx="1"/>
          </p:nvPr>
        </p:nvSpPr>
        <p:spPr/>
        <p:txBody>
          <a:bodyPr>
            <a:normAutofit/>
          </a:bodyPr>
          <a:lstStyle/>
          <a:p>
            <a:pPr marL="0" indent="0">
              <a:buNone/>
            </a:pPr>
            <a:r>
              <a:rPr kumimoji="1" lang="ja-JP" altLang="en-US" dirty="0"/>
              <a:t>▶︎</a:t>
            </a:r>
            <a:r>
              <a:rPr lang="ja-JP" altLang="en-US" b="1" dirty="0"/>
              <a:t>普通会計：</a:t>
            </a:r>
            <a:endParaRPr lang="en-US" altLang="ja-JP" b="1" dirty="0"/>
          </a:p>
          <a:p>
            <a:pPr marL="0" indent="0">
              <a:buNone/>
            </a:pPr>
            <a:endParaRPr lang="en-US" altLang="ja-JP" b="1" kern="0" dirty="0">
              <a:solidFill>
                <a:srgbClr val="323232"/>
              </a:solidFill>
              <a:effectLst/>
              <a:latin typeface="+mn-ea"/>
              <a:cs typeface="ＭＳ Ｐゴシック" panose="020B0600070205080204" pitchFamily="34" charset="-128"/>
            </a:endParaRPr>
          </a:p>
          <a:p>
            <a:pPr marL="0" indent="0">
              <a:buNone/>
            </a:pPr>
            <a:r>
              <a:rPr lang="ja-JP" altLang="en-US" b="1" kern="0" dirty="0">
                <a:solidFill>
                  <a:srgbClr val="323232"/>
                </a:solidFill>
                <a:effectLst/>
                <a:latin typeface="+mn-ea"/>
                <a:cs typeface="ＭＳ Ｐゴシック" panose="020B0600070205080204" pitchFamily="34" charset="-128"/>
              </a:rPr>
              <a:t>▶公営事業会計：</a:t>
            </a:r>
            <a:endParaRPr lang="en-US" altLang="ja-JP" b="1" kern="0" dirty="0">
              <a:solidFill>
                <a:srgbClr val="323232"/>
              </a:solidFill>
              <a:effectLst/>
              <a:latin typeface="+mn-ea"/>
              <a:cs typeface="ＭＳ Ｐゴシック" panose="020B0600070205080204" pitchFamily="34" charset="-128"/>
            </a:endParaRPr>
          </a:p>
          <a:p>
            <a:pPr marL="0" indent="0">
              <a:buNone/>
            </a:pPr>
            <a:endParaRPr kumimoji="1" lang="en-US" altLang="ja-JP" dirty="0"/>
          </a:p>
          <a:p>
            <a:pPr marL="0" indent="0">
              <a:buNone/>
            </a:pPr>
            <a:endParaRPr lang="en-US" altLang="ja-JP" dirty="0"/>
          </a:p>
          <a:p>
            <a:pPr marL="0" indent="0">
              <a:buNone/>
            </a:pPr>
            <a:r>
              <a:rPr kumimoji="1" lang="ja-JP" altLang="en-US" dirty="0"/>
              <a:t>▶</a:t>
            </a:r>
            <a:r>
              <a:rPr kumimoji="1" lang="en-US" altLang="ja-JP" b="1" kern="0" dirty="0">
                <a:solidFill>
                  <a:srgbClr val="323232"/>
                </a:solidFill>
                <a:latin typeface="+mn-ea"/>
              </a:rPr>
              <a:t>GDP</a:t>
            </a:r>
            <a:r>
              <a:rPr kumimoji="1" lang="ja-JP" altLang="en-US" b="1" kern="0" dirty="0">
                <a:solidFill>
                  <a:srgbClr val="323232"/>
                </a:solidFill>
                <a:latin typeface="+mn-ea"/>
              </a:rPr>
              <a:t>に占める地方政府支出</a:t>
            </a:r>
            <a:r>
              <a:rPr lang="ja-JP" altLang="ja-JP" b="1" kern="0" dirty="0">
                <a:solidFill>
                  <a:srgbClr val="323232"/>
                </a:solidFill>
                <a:effectLst/>
                <a:latin typeface="+mn-ea"/>
                <a:cs typeface="ＭＳ Ｐゴシック" panose="020B0600070205080204" pitchFamily="34" charset="-128"/>
              </a:rPr>
              <a:t>：</a:t>
            </a:r>
            <a:endParaRPr lang="en-US" altLang="ja-JP" b="1" kern="0" dirty="0">
              <a:solidFill>
                <a:srgbClr val="323232"/>
              </a:solidFill>
              <a:effectLst/>
              <a:latin typeface="+mn-ea"/>
              <a:cs typeface="ＭＳ Ｐゴシック" panose="020B0600070205080204" pitchFamily="34" charset="-128"/>
            </a:endParaRPr>
          </a:p>
          <a:p>
            <a:pPr lvl="1">
              <a:buFont typeface="Wingdings" panose="05000000000000000000" pitchFamily="2" charset="2"/>
              <a:buChar char="Ø"/>
            </a:pPr>
            <a:r>
              <a:rPr lang="ja-JP" altLang="en-US" b="1" kern="0" dirty="0">
                <a:solidFill>
                  <a:srgbClr val="323232"/>
                </a:solidFill>
                <a:latin typeface="+mn-ea"/>
                <a:cs typeface="ＭＳ Ｐゴシック" panose="020B0600070205080204" pitchFamily="34" charset="-128"/>
              </a:rPr>
              <a:t>政府最終消費支出</a:t>
            </a:r>
            <a:r>
              <a:rPr lang="ja-JP" altLang="ja-JP" b="1" kern="0" dirty="0">
                <a:solidFill>
                  <a:srgbClr val="323232"/>
                </a:solidFill>
                <a:effectLst/>
                <a:latin typeface="+mn-ea"/>
                <a:cs typeface="ＭＳ Ｐゴシック" panose="020B0600070205080204" pitchFamily="34" charset="-128"/>
              </a:rPr>
              <a:t>：</a:t>
            </a:r>
            <a:endParaRPr lang="en-US" altLang="ja-JP" b="1" kern="0" dirty="0">
              <a:solidFill>
                <a:srgbClr val="323232"/>
              </a:solidFill>
              <a:effectLst/>
              <a:latin typeface="+mn-ea"/>
              <a:cs typeface="ＭＳ Ｐゴシック" panose="020B0600070205080204" pitchFamily="34" charset="-128"/>
            </a:endParaRPr>
          </a:p>
          <a:p>
            <a:pPr lvl="1">
              <a:buFont typeface="Wingdings" panose="05000000000000000000" pitchFamily="2" charset="2"/>
              <a:buChar char="Ø"/>
            </a:pPr>
            <a:r>
              <a:rPr lang="ja-JP" altLang="en-US" b="1" kern="0" dirty="0">
                <a:solidFill>
                  <a:srgbClr val="323232"/>
                </a:solidFill>
                <a:latin typeface="+mn-ea"/>
                <a:cs typeface="Times New Roman" panose="02020603050405020304" pitchFamily="18" charset="0"/>
              </a:rPr>
              <a:t>公的総資本形成：</a:t>
            </a:r>
            <a:endParaRPr lang="ja-JP" altLang="ja-JP" b="1" kern="100" dirty="0">
              <a:effectLst/>
              <a:latin typeface="+mn-ea"/>
              <a:cs typeface="Times New Roman" panose="02020603050405020304" pitchFamily="18" charset="0"/>
            </a:endParaRPr>
          </a:p>
          <a:p>
            <a:pPr marL="0" indent="0">
              <a:buNone/>
            </a:pPr>
            <a:endParaRPr kumimoji="1" lang="ja-JP" altLang="en-US" b="1" dirty="0">
              <a:latin typeface="+mn-ea"/>
            </a:endParaRPr>
          </a:p>
        </p:txBody>
      </p:sp>
      <p:sp>
        <p:nvSpPr>
          <p:cNvPr id="4" name="スライド番号プレースホルダー 3">
            <a:extLst>
              <a:ext uri="{FF2B5EF4-FFF2-40B4-BE49-F238E27FC236}">
                <a16:creationId xmlns:a16="http://schemas.microsoft.com/office/drawing/2014/main" id="{70223A09-4A4F-094A-181A-45633595EF9C}"/>
              </a:ext>
            </a:extLst>
          </p:cNvPr>
          <p:cNvSpPr>
            <a:spLocks noGrp="1"/>
          </p:cNvSpPr>
          <p:nvPr>
            <p:ph type="sldNum" sz="quarter" idx="12"/>
          </p:nvPr>
        </p:nvSpPr>
        <p:spPr/>
        <p:txBody>
          <a:bodyPr/>
          <a:lstStyle/>
          <a:p>
            <a:fld id="{5EE856B6-8416-3044-BA17-373F0DD1379C}" type="slidenum">
              <a:rPr kumimoji="1" lang="ja-JP" altLang="en-US" smtClean="0"/>
              <a:t>3</a:t>
            </a:fld>
            <a:endParaRPr kumimoji="1" lang="ja-JP" altLang="en-US"/>
          </a:p>
        </p:txBody>
      </p:sp>
      <p:sp>
        <p:nvSpPr>
          <p:cNvPr id="5" name="テキスト ボックス 4">
            <a:extLst>
              <a:ext uri="{FF2B5EF4-FFF2-40B4-BE49-F238E27FC236}">
                <a16:creationId xmlns:a16="http://schemas.microsoft.com/office/drawing/2014/main" id="{FB56A87B-17A9-D822-8317-31BB8D6D3305}"/>
              </a:ext>
            </a:extLst>
          </p:cNvPr>
          <p:cNvSpPr txBox="1"/>
          <p:nvPr/>
        </p:nvSpPr>
        <p:spPr>
          <a:xfrm>
            <a:off x="838200" y="646043"/>
            <a:ext cx="3416320" cy="523220"/>
          </a:xfrm>
          <a:prstGeom prst="rect">
            <a:avLst/>
          </a:prstGeom>
          <a:noFill/>
        </p:spPr>
        <p:txBody>
          <a:bodyPr wrap="none" rtlCol="0">
            <a:spAutoFit/>
          </a:bodyPr>
          <a:lstStyle/>
          <a:p>
            <a:r>
              <a:rPr lang="ja-JP" altLang="en-US" sz="2800" b="1" dirty="0">
                <a:latin typeface="+mn-ea"/>
              </a:rPr>
              <a:t>国民経済と地方財政</a:t>
            </a:r>
            <a:endParaRPr kumimoji="1" lang="ja-JP" altLang="en-US" sz="2800" b="1" dirty="0">
              <a:latin typeface="+mn-ea"/>
            </a:endParaRPr>
          </a:p>
        </p:txBody>
      </p:sp>
      <p:pic>
        <p:nvPicPr>
          <p:cNvPr id="7" name="図 6" descr="グラフィカル ユーザー インターフェイス が含まれている画像">
            <a:extLst>
              <a:ext uri="{FF2B5EF4-FFF2-40B4-BE49-F238E27FC236}">
                <a16:creationId xmlns:a16="http://schemas.microsoft.com/office/drawing/2014/main" id="{36127B93-CA41-B174-BBF6-FF97C2C6A210}"/>
              </a:ext>
            </a:extLst>
          </p:cNvPr>
          <p:cNvPicPr>
            <a:picLocks noChangeAspect="1"/>
          </p:cNvPicPr>
          <p:nvPr/>
        </p:nvPicPr>
        <p:blipFill rotWithShape="1">
          <a:blip r:embed="rId2"/>
          <a:srcRect l="4626" t="5912" r="4685" b="25031"/>
          <a:stretch/>
        </p:blipFill>
        <p:spPr>
          <a:xfrm>
            <a:off x="6415176" y="25878"/>
            <a:ext cx="5759571" cy="6261392"/>
          </a:xfrm>
          <a:prstGeom prst="rect">
            <a:avLst/>
          </a:prstGeom>
        </p:spPr>
      </p:pic>
    </p:spTree>
    <p:extLst>
      <p:ext uri="{BB962C8B-B14F-4D97-AF65-F5344CB8AC3E}">
        <p14:creationId xmlns:p14="http://schemas.microsoft.com/office/powerpoint/2010/main" val="14138204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9A44F562-360A-5114-1A66-A3D083F34BBD}"/>
              </a:ext>
            </a:extLst>
          </p:cNvPr>
          <p:cNvSpPr>
            <a:spLocks noGrp="1"/>
          </p:cNvSpPr>
          <p:nvPr>
            <p:ph idx="1"/>
          </p:nvPr>
        </p:nvSpPr>
        <p:spPr/>
        <p:txBody>
          <a:bodyPr>
            <a:normAutofit lnSpcReduction="10000"/>
          </a:bodyPr>
          <a:lstStyle/>
          <a:p>
            <a:pPr marL="0" indent="0">
              <a:buNone/>
            </a:pPr>
            <a:r>
              <a:rPr kumimoji="1" lang="ja-JP" altLang="en-US" dirty="0"/>
              <a:t>▶︎</a:t>
            </a:r>
            <a:r>
              <a:rPr kumimoji="1" lang="ja-JP" altLang="en-US" b="1" dirty="0"/>
              <a:t>合計</a:t>
            </a:r>
            <a:r>
              <a:rPr lang="ja-JP" altLang="en-US" b="1" dirty="0"/>
              <a:t>：</a:t>
            </a:r>
            <a:endParaRPr lang="en-US" altLang="ja-JP" b="1" dirty="0"/>
          </a:p>
          <a:p>
            <a:pPr marL="0" indent="0">
              <a:buNone/>
            </a:pPr>
            <a:r>
              <a:rPr lang="ja-JP" altLang="en-US" b="1" dirty="0"/>
              <a:t>　</a:t>
            </a:r>
            <a:r>
              <a:rPr lang="en-US" altLang="ja-JP" b="1" dirty="0"/>
              <a:t>43</a:t>
            </a:r>
            <a:r>
              <a:rPr lang="ja-JP" altLang="en-US" b="1" dirty="0"/>
              <a:t>（国）：</a:t>
            </a:r>
            <a:r>
              <a:rPr lang="en-US" altLang="ja-JP" b="1" dirty="0"/>
              <a:t>57</a:t>
            </a:r>
            <a:r>
              <a:rPr lang="ja-JP" altLang="en-US" b="1" dirty="0"/>
              <a:t>（地方）</a:t>
            </a:r>
            <a:endParaRPr lang="en-US" altLang="ja-JP" b="1" dirty="0"/>
          </a:p>
          <a:p>
            <a:pPr marL="0" indent="0">
              <a:buNone/>
            </a:pPr>
            <a:endParaRPr lang="en-US" altLang="ja-JP" b="1" kern="0" dirty="0">
              <a:solidFill>
                <a:srgbClr val="323232"/>
              </a:solidFill>
              <a:effectLst/>
              <a:latin typeface="+mn-ea"/>
              <a:cs typeface="ＭＳ Ｐゴシック" panose="020B0600070205080204" pitchFamily="34" charset="-128"/>
            </a:endParaRPr>
          </a:p>
          <a:p>
            <a:pPr marL="0" indent="0">
              <a:buNone/>
            </a:pPr>
            <a:r>
              <a:rPr lang="ja-JP" altLang="en-US" b="1" kern="0" dirty="0">
                <a:solidFill>
                  <a:srgbClr val="323232"/>
                </a:solidFill>
                <a:effectLst/>
                <a:latin typeface="+mn-ea"/>
                <a:cs typeface="ＭＳ Ｐゴシック" panose="020B0600070205080204" pitchFamily="34" charset="-128"/>
              </a:rPr>
              <a:t>▶</a:t>
            </a:r>
            <a:r>
              <a:rPr lang="ja-JP" altLang="en-US" b="1" kern="0" dirty="0">
                <a:solidFill>
                  <a:srgbClr val="323232"/>
                </a:solidFill>
                <a:latin typeface="+mn-ea"/>
                <a:cs typeface="ＭＳ Ｐゴシック" panose="020B0600070205080204" pitchFamily="34" charset="-128"/>
              </a:rPr>
              <a:t>特に割合の高い分野</a:t>
            </a:r>
            <a:r>
              <a:rPr lang="ja-JP" altLang="en-US" b="1" kern="0" dirty="0">
                <a:solidFill>
                  <a:srgbClr val="323232"/>
                </a:solidFill>
                <a:effectLst/>
                <a:latin typeface="+mn-ea"/>
                <a:cs typeface="ＭＳ Ｐゴシック" panose="020B0600070205080204" pitchFamily="34" charset="-128"/>
              </a:rPr>
              <a:t>：</a:t>
            </a:r>
            <a:endParaRPr lang="en-US" altLang="ja-JP" b="1" kern="0" dirty="0">
              <a:solidFill>
                <a:srgbClr val="323232"/>
              </a:solidFill>
              <a:effectLst/>
              <a:latin typeface="+mn-ea"/>
              <a:cs typeface="ＭＳ Ｐゴシック" panose="020B0600070205080204" pitchFamily="34" charset="-128"/>
            </a:endParaRPr>
          </a:p>
          <a:p>
            <a:pPr lvl="1">
              <a:buFont typeface="Wingdings" panose="05000000000000000000" pitchFamily="2" charset="2"/>
              <a:buChar char="Ø"/>
            </a:pPr>
            <a:r>
              <a:rPr lang="ja-JP" altLang="en-US" b="1" kern="0" dirty="0">
                <a:solidFill>
                  <a:srgbClr val="323232"/>
                </a:solidFill>
                <a:latin typeface="+mn-ea"/>
                <a:cs typeface="ＭＳ Ｐゴシック" panose="020B0600070205080204" pitchFamily="34" charset="-128"/>
              </a:rPr>
              <a:t>一般行政経費、</a:t>
            </a:r>
            <a:endParaRPr lang="en-US" altLang="ja-JP" b="1" kern="0" dirty="0">
              <a:solidFill>
                <a:srgbClr val="323232"/>
              </a:solidFill>
              <a:latin typeface="+mn-ea"/>
              <a:cs typeface="ＭＳ Ｐゴシック" panose="020B0600070205080204" pitchFamily="34" charset="-128"/>
            </a:endParaRPr>
          </a:p>
          <a:p>
            <a:pPr marL="457200" lvl="1" indent="0">
              <a:buNone/>
            </a:pPr>
            <a:r>
              <a:rPr lang="ja-JP" altLang="en-US" b="1" kern="0" dirty="0">
                <a:solidFill>
                  <a:srgbClr val="323232"/>
                </a:solidFill>
                <a:latin typeface="+mn-ea"/>
                <a:cs typeface="ＭＳ Ｐゴシック" panose="020B0600070205080204" pitchFamily="34" charset="-128"/>
              </a:rPr>
              <a:t>　司法警察消防費</a:t>
            </a:r>
            <a:endParaRPr lang="en-US" altLang="ja-JP" b="1" kern="0" dirty="0">
              <a:solidFill>
                <a:srgbClr val="323232"/>
              </a:solidFill>
              <a:latin typeface="+mn-ea"/>
              <a:cs typeface="ＭＳ Ｐゴシック" panose="020B0600070205080204" pitchFamily="34" charset="-128"/>
            </a:endParaRPr>
          </a:p>
          <a:p>
            <a:pPr lvl="1">
              <a:buFont typeface="Wingdings" panose="05000000000000000000" pitchFamily="2" charset="2"/>
              <a:buChar char="Ø"/>
            </a:pPr>
            <a:r>
              <a:rPr lang="ja-JP" altLang="en-US" b="1" kern="0" dirty="0">
                <a:solidFill>
                  <a:srgbClr val="323232"/>
                </a:solidFill>
                <a:effectLst/>
                <a:latin typeface="+mn-ea"/>
                <a:cs typeface="ＭＳ Ｐゴシック" panose="020B0600070205080204" pitchFamily="34" charset="-128"/>
              </a:rPr>
              <a:t>国土開発費</a:t>
            </a:r>
            <a:endParaRPr lang="en-US" altLang="ja-JP" b="1" kern="0" dirty="0">
              <a:solidFill>
                <a:srgbClr val="323232"/>
              </a:solidFill>
              <a:effectLst/>
              <a:latin typeface="+mn-ea"/>
              <a:cs typeface="ＭＳ Ｐゴシック" panose="020B0600070205080204" pitchFamily="34" charset="-128"/>
            </a:endParaRPr>
          </a:p>
          <a:p>
            <a:pPr lvl="1">
              <a:buFont typeface="Wingdings" panose="05000000000000000000" pitchFamily="2" charset="2"/>
              <a:buChar char="Ø"/>
            </a:pPr>
            <a:r>
              <a:rPr lang="ja-JP" altLang="en-US" b="1" kern="0" dirty="0">
                <a:solidFill>
                  <a:srgbClr val="323232"/>
                </a:solidFill>
                <a:latin typeface="+mn-ea"/>
                <a:cs typeface="ＭＳ Ｐゴシック" panose="020B0600070205080204" pitchFamily="34" charset="-128"/>
              </a:rPr>
              <a:t>学校教育・社会教育</a:t>
            </a:r>
            <a:endParaRPr lang="en-US" altLang="ja-JP" b="1" kern="0" dirty="0">
              <a:solidFill>
                <a:srgbClr val="323232"/>
              </a:solidFill>
              <a:latin typeface="+mn-ea"/>
              <a:cs typeface="ＭＳ Ｐゴシック" panose="020B0600070205080204" pitchFamily="34" charset="-128"/>
            </a:endParaRPr>
          </a:p>
          <a:p>
            <a:pPr lvl="1">
              <a:buFont typeface="Wingdings" panose="05000000000000000000" pitchFamily="2" charset="2"/>
              <a:buChar char="Ø"/>
            </a:pPr>
            <a:r>
              <a:rPr lang="ja-JP" altLang="en-US" b="1" kern="0" dirty="0">
                <a:solidFill>
                  <a:srgbClr val="323232"/>
                </a:solidFill>
                <a:effectLst/>
                <a:latin typeface="+mn-ea"/>
                <a:cs typeface="ＭＳ Ｐゴシック" panose="020B0600070205080204" pitchFamily="34" charset="-128"/>
              </a:rPr>
              <a:t>民生費</a:t>
            </a:r>
            <a:endParaRPr lang="en-US" altLang="ja-JP" b="1" kern="0" dirty="0">
              <a:solidFill>
                <a:srgbClr val="323232"/>
              </a:solidFill>
              <a:effectLst/>
              <a:latin typeface="+mn-ea"/>
              <a:cs typeface="ＭＳ Ｐゴシック" panose="020B0600070205080204" pitchFamily="34" charset="-128"/>
            </a:endParaRPr>
          </a:p>
          <a:p>
            <a:pPr lvl="1">
              <a:buFont typeface="Wingdings" panose="05000000000000000000" pitchFamily="2" charset="2"/>
              <a:buChar char="Ø"/>
            </a:pPr>
            <a:r>
              <a:rPr lang="ja-JP" altLang="en-US" b="1" kern="0" dirty="0">
                <a:solidFill>
                  <a:srgbClr val="323232"/>
                </a:solidFill>
                <a:latin typeface="+mn-ea"/>
                <a:cs typeface="ＭＳ Ｐゴシック" panose="020B0600070205080204" pitchFamily="34" charset="-128"/>
              </a:rPr>
              <a:t>衛生費</a:t>
            </a:r>
            <a:endParaRPr kumimoji="1" lang="en-US" altLang="ja-JP" dirty="0"/>
          </a:p>
          <a:p>
            <a:pPr marL="0" indent="0">
              <a:buNone/>
            </a:pPr>
            <a:endParaRPr lang="en-US" altLang="ja-JP" dirty="0"/>
          </a:p>
          <a:p>
            <a:pPr marL="0" indent="0">
              <a:buNone/>
            </a:pPr>
            <a:endParaRPr kumimoji="1" lang="ja-JP" altLang="en-US" b="1" dirty="0">
              <a:latin typeface="+mn-ea"/>
            </a:endParaRPr>
          </a:p>
        </p:txBody>
      </p:sp>
      <p:sp>
        <p:nvSpPr>
          <p:cNvPr id="4" name="スライド番号プレースホルダー 3">
            <a:extLst>
              <a:ext uri="{FF2B5EF4-FFF2-40B4-BE49-F238E27FC236}">
                <a16:creationId xmlns:a16="http://schemas.microsoft.com/office/drawing/2014/main" id="{70223A09-4A4F-094A-181A-45633595EF9C}"/>
              </a:ext>
            </a:extLst>
          </p:cNvPr>
          <p:cNvSpPr>
            <a:spLocks noGrp="1"/>
          </p:cNvSpPr>
          <p:nvPr>
            <p:ph type="sldNum" sz="quarter" idx="12"/>
          </p:nvPr>
        </p:nvSpPr>
        <p:spPr/>
        <p:txBody>
          <a:bodyPr/>
          <a:lstStyle/>
          <a:p>
            <a:fld id="{5EE856B6-8416-3044-BA17-373F0DD1379C}" type="slidenum">
              <a:rPr kumimoji="1" lang="ja-JP" altLang="en-US" smtClean="0"/>
              <a:t>4</a:t>
            </a:fld>
            <a:endParaRPr kumimoji="1" lang="ja-JP" altLang="en-US"/>
          </a:p>
        </p:txBody>
      </p:sp>
      <p:sp>
        <p:nvSpPr>
          <p:cNvPr id="5" name="テキスト ボックス 4">
            <a:extLst>
              <a:ext uri="{FF2B5EF4-FFF2-40B4-BE49-F238E27FC236}">
                <a16:creationId xmlns:a16="http://schemas.microsoft.com/office/drawing/2014/main" id="{FB56A87B-17A9-D822-8317-31BB8D6D3305}"/>
              </a:ext>
            </a:extLst>
          </p:cNvPr>
          <p:cNvSpPr txBox="1"/>
          <p:nvPr/>
        </p:nvSpPr>
        <p:spPr>
          <a:xfrm>
            <a:off x="838200" y="646043"/>
            <a:ext cx="3775393" cy="523220"/>
          </a:xfrm>
          <a:prstGeom prst="rect">
            <a:avLst/>
          </a:prstGeom>
          <a:noFill/>
        </p:spPr>
        <p:txBody>
          <a:bodyPr wrap="none" rtlCol="0">
            <a:spAutoFit/>
          </a:bodyPr>
          <a:lstStyle/>
          <a:p>
            <a:r>
              <a:rPr kumimoji="1" lang="ja-JP" altLang="en-US" sz="2800" b="1" dirty="0">
                <a:latin typeface="+mn-ea"/>
              </a:rPr>
              <a:t>分野別にみる地方財政</a:t>
            </a:r>
          </a:p>
        </p:txBody>
      </p:sp>
      <p:pic>
        <p:nvPicPr>
          <p:cNvPr id="6" name="図 5" descr="グラフ&#10;&#10;自動的に生成された説明">
            <a:extLst>
              <a:ext uri="{FF2B5EF4-FFF2-40B4-BE49-F238E27FC236}">
                <a16:creationId xmlns:a16="http://schemas.microsoft.com/office/drawing/2014/main" id="{F0C249E9-236A-4EE3-8D05-0943FE02F0D6}"/>
              </a:ext>
            </a:extLst>
          </p:cNvPr>
          <p:cNvPicPr>
            <a:picLocks noChangeAspect="1"/>
          </p:cNvPicPr>
          <p:nvPr/>
        </p:nvPicPr>
        <p:blipFill rotWithShape="1">
          <a:blip r:embed="rId2"/>
          <a:srcRect l="8287" t="6415" r="4876" b="50000"/>
          <a:stretch/>
        </p:blipFill>
        <p:spPr>
          <a:xfrm>
            <a:off x="5032873" y="776377"/>
            <a:ext cx="7159128" cy="5128788"/>
          </a:xfrm>
          <a:prstGeom prst="rect">
            <a:avLst/>
          </a:prstGeom>
        </p:spPr>
      </p:pic>
    </p:spTree>
    <p:extLst>
      <p:ext uri="{BB962C8B-B14F-4D97-AF65-F5344CB8AC3E}">
        <p14:creationId xmlns:p14="http://schemas.microsoft.com/office/powerpoint/2010/main" val="40630344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9A44F562-360A-5114-1A66-A3D083F34BBD}"/>
              </a:ext>
            </a:extLst>
          </p:cNvPr>
          <p:cNvSpPr>
            <a:spLocks noGrp="1"/>
          </p:cNvSpPr>
          <p:nvPr>
            <p:ph idx="1"/>
          </p:nvPr>
        </p:nvSpPr>
        <p:spPr/>
        <p:txBody>
          <a:bodyPr>
            <a:normAutofit/>
          </a:bodyPr>
          <a:lstStyle/>
          <a:p>
            <a:pPr marL="0" indent="0">
              <a:buNone/>
            </a:pPr>
            <a:r>
              <a:rPr kumimoji="1" lang="ja-JP" altLang="en-US" dirty="0"/>
              <a:t>▶︎</a:t>
            </a:r>
            <a:r>
              <a:rPr lang="ja-JP" altLang="en-US" b="1" dirty="0"/>
              <a:t>財政移転：</a:t>
            </a:r>
            <a:endParaRPr lang="en-US" altLang="ja-JP" b="1" dirty="0"/>
          </a:p>
          <a:p>
            <a:pPr lvl="1">
              <a:buFont typeface="Wingdings" panose="05000000000000000000" pitchFamily="2" charset="2"/>
              <a:buChar char="Ø"/>
            </a:pPr>
            <a:r>
              <a:rPr lang="ja-JP" altLang="en-US" b="1" dirty="0"/>
              <a:t>地方交付税と国庫支出金</a:t>
            </a:r>
            <a:endParaRPr lang="en-US" altLang="ja-JP" b="1" dirty="0"/>
          </a:p>
          <a:p>
            <a:pPr marL="0" indent="0">
              <a:buNone/>
            </a:pPr>
            <a:endParaRPr lang="en-US" altLang="ja-JP" b="1" kern="0" dirty="0">
              <a:solidFill>
                <a:srgbClr val="323232"/>
              </a:solidFill>
              <a:effectLst/>
              <a:latin typeface="+mn-ea"/>
              <a:cs typeface="ＭＳ Ｐゴシック" panose="020B0600070205080204" pitchFamily="34" charset="-128"/>
            </a:endParaRPr>
          </a:p>
          <a:p>
            <a:pPr marL="0" indent="0">
              <a:buNone/>
            </a:pPr>
            <a:r>
              <a:rPr lang="ja-JP" altLang="en-US" b="1" kern="0" dirty="0">
                <a:solidFill>
                  <a:srgbClr val="323232"/>
                </a:solidFill>
                <a:effectLst/>
                <a:latin typeface="+mn-ea"/>
                <a:cs typeface="ＭＳ Ｐゴシック" panose="020B0600070205080204" pitchFamily="34" charset="-128"/>
              </a:rPr>
              <a:t>▶一般財源と特定財源</a:t>
            </a:r>
            <a:endParaRPr lang="en-US" altLang="ja-JP" b="1" kern="0" dirty="0">
              <a:solidFill>
                <a:srgbClr val="323232"/>
              </a:solidFill>
              <a:effectLst/>
              <a:latin typeface="+mn-ea"/>
              <a:cs typeface="ＭＳ Ｐゴシック" panose="020B0600070205080204" pitchFamily="34" charset="-128"/>
            </a:endParaRPr>
          </a:p>
          <a:p>
            <a:pPr marL="0" indent="0">
              <a:buNone/>
            </a:pPr>
            <a:endParaRPr lang="en-US" altLang="ja-JP" b="1" kern="0" dirty="0">
              <a:solidFill>
                <a:srgbClr val="323232"/>
              </a:solidFill>
              <a:latin typeface="+mn-ea"/>
              <a:cs typeface="ＭＳ Ｐゴシック" panose="020B0600070205080204" pitchFamily="34" charset="-128"/>
            </a:endParaRPr>
          </a:p>
          <a:p>
            <a:pPr marL="0" indent="0">
              <a:buNone/>
            </a:pPr>
            <a:r>
              <a:rPr lang="ja-JP" altLang="en-US" b="1" kern="0" dirty="0">
                <a:solidFill>
                  <a:srgbClr val="323232"/>
                </a:solidFill>
                <a:effectLst/>
                <a:latin typeface="+mn-ea"/>
                <a:cs typeface="ＭＳ Ｐゴシック" panose="020B0600070205080204" pitchFamily="34" charset="-128"/>
              </a:rPr>
              <a:t>▶自主財源と依存財源</a:t>
            </a:r>
            <a:endParaRPr lang="en-US" altLang="ja-JP" b="1" kern="0" dirty="0">
              <a:solidFill>
                <a:srgbClr val="323232"/>
              </a:solidFill>
              <a:effectLst/>
              <a:latin typeface="+mn-ea"/>
              <a:cs typeface="ＭＳ Ｐゴシック" panose="020B0600070205080204" pitchFamily="34" charset="-128"/>
            </a:endParaRPr>
          </a:p>
          <a:p>
            <a:pPr marL="0" indent="0">
              <a:buNone/>
            </a:pPr>
            <a:endParaRPr lang="en-US" altLang="ja-JP" b="1" kern="0" dirty="0">
              <a:solidFill>
                <a:srgbClr val="323232"/>
              </a:solidFill>
              <a:latin typeface="+mn-ea"/>
              <a:cs typeface="ＭＳ Ｐゴシック" panose="020B0600070205080204" pitchFamily="34" charset="-128"/>
            </a:endParaRPr>
          </a:p>
          <a:p>
            <a:pPr marL="0" indent="0">
              <a:buNone/>
            </a:pPr>
            <a:r>
              <a:rPr lang="ja-JP" altLang="en-US" b="1" kern="0" dirty="0">
                <a:solidFill>
                  <a:srgbClr val="323232"/>
                </a:solidFill>
                <a:effectLst/>
                <a:latin typeface="+mn-ea"/>
                <a:cs typeface="ＭＳ Ｐゴシック" panose="020B0600070205080204" pitchFamily="34" charset="-128"/>
              </a:rPr>
              <a:t>▶</a:t>
            </a:r>
            <a:r>
              <a:rPr lang="en-US" altLang="ja-JP" b="1" kern="0" dirty="0">
                <a:solidFill>
                  <a:srgbClr val="323232"/>
                </a:solidFill>
                <a:effectLst/>
                <a:latin typeface="+mn-ea"/>
                <a:cs typeface="ＭＳ Ｐゴシック" panose="020B0600070205080204" pitchFamily="34" charset="-128"/>
              </a:rPr>
              <a:t>3</a:t>
            </a:r>
            <a:r>
              <a:rPr lang="ja-JP" altLang="en-US" b="1" kern="0" dirty="0">
                <a:solidFill>
                  <a:srgbClr val="323232"/>
                </a:solidFill>
                <a:effectLst/>
                <a:latin typeface="+mn-ea"/>
                <a:cs typeface="ＭＳ Ｐゴシック" panose="020B0600070205080204" pitchFamily="34" charset="-128"/>
              </a:rPr>
              <a:t>割自治</a:t>
            </a:r>
            <a:endParaRPr lang="en-US" altLang="ja-JP" b="1" kern="0" dirty="0">
              <a:solidFill>
                <a:srgbClr val="323232"/>
              </a:solidFill>
              <a:effectLst/>
              <a:latin typeface="+mn-ea"/>
              <a:cs typeface="ＭＳ Ｐゴシック" panose="020B0600070205080204" pitchFamily="34" charset="-128"/>
            </a:endParaRPr>
          </a:p>
          <a:p>
            <a:pPr marL="0" indent="0">
              <a:buNone/>
            </a:pPr>
            <a:endParaRPr kumimoji="1" lang="en-US" altLang="ja-JP" dirty="0"/>
          </a:p>
          <a:p>
            <a:pPr marL="0" indent="0">
              <a:buNone/>
            </a:pPr>
            <a:endParaRPr lang="en-US" altLang="ja-JP" dirty="0"/>
          </a:p>
          <a:p>
            <a:pPr marL="0" indent="0">
              <a:buNone/>
            </a:pPr>
            <a:endParaRPr kumimoji="1" lang="ja-JP" altLang="en-US" b="1" dirty="0">
              <a:latin typeface="+mn-ea"/>
            </a:endParaRPr>
          </a:p>
        </p:txBody>
      </p:sp>
      <p:sp>
        <p:nvSpPr>
          <p:cNvPr id="4" name="スライド番号プレースホルダー 3">
            <a:extLst>
              <a:ext uri="{FF2B5EF4-FFF2-40B4-BE49-F238E27FC236}">
                <a16:creationId xmlns:a16="http://schemas.microsoft.com/office/drawing/2014/main" id="{70223A09-4A4F-094A-181A-45633595EF9C}"/>
              </a:ext>
            </a:extLst>
          </p:cNvPr>
          <p:cNvSpPr>
            <a:spLocks noGrp="1"/>
          </p:cNvSpPr>
          <p:nvPr>
            <p:ph type="sldNum" sz="quarter" idx="12"/>
          </p:nvPr>
        </p:nvSpPr>
        <p:spPr/>
        <p:txBody>
          <a:bodyPr/>
          <a:lstStyle/>
          <a:p>
            <a:fld id="{5EE856B6-8416-3044-BA17-373F0DD1379C}" type="slidenum">
              <a:rPr kumimoji="1" lang="ja-JP" altLang="en-US" smtClean="0"/>
              <a:t>5</a:t>
            </a:fld>
            <a:endParaRPr kumimoji="1" lang="ja-JP" altLang="en-US"/>
          </a:p>
        </p:txBody>
      </p:sp>
      <p:sp>
        <p:nvSpPr>
          <p:cNvPr id="5" name="テキスト ボックス 4">
            <a:extLst>
              <a:ext uri="{FF2B5EF4-FFF2-40B4-BE49-F238E27FC236}">
                <a16:creationId xmlns:a16="http://schemas.microsoft.com/office/drawing/2014/main" id="{FB56A87B-17A9-D822-8317-31BB8D6D3305}"/>
              </a:ext>
            </a:extLst>
          </p:cNvPr>
          <p:cNvSpPr txBox="1"/>
          <p:nvPr/>
        </p:nvSpPr>
        <p:spPr>
          <a:xfrm>
            <a:off x="838200" y="646043"/>
            <a:ext cx="2339102" cy="523220"/>
          </a:xfrm>
          <a:prstGeom prst="rect">
            <a:avLst/>
          </a:prstGeom>
          <a:noFill/>
        </p:spPr>
        <p:txBody>
          <a:bodyPr wrap="none" rtlCol="0">
            <a:spAutoFit/>
          </a:bodyPr>
          <a:lstStyle/>
          <a:p>
            <a:r>
              <a:rPr kumimoji="1" lang="ja-JP" altLang="en-US" sz="2800" b="1" dirty="0">
                <a:latin typeface="+mn-ea"/>
              </a:rPr>
              <a:t>地方財政財源</a:t>
            </a:r>
          </a:p>
        </p:txBody>
      </p:sp>
      <p:pic>
        <p:nvPicPr>
          <p:cNvPr id="7" name="図 6" descr="ダイアグラム&#10;&#10;低い精度で自動的に生成された説明">
            <a:extLst>
              <a:ext uri="{FF2B5EF4-FFF2-40B4-BE49-F238E27FC236}">
                <a16:creationId xmlns:a16="http://schemas.microsoft.com/office/drawing/2014/main" id="{B50719EA-0D79-2E83-FB45-0740FF7B69F6}"/>
              </a:ext>
            </a:extLst>
          </p:cNvPr>
          <p:cNvPicPr>
            <a:picLocks noChangeAspect="1"/>
          </p:cNvPicPr>
          <p:nvPr/>
        </p:nvPicPr>
        <p:blipFill rotWithShape="1">
          <a:blip r:embed="rId2"/>
          <a:srcRect l="8586" t="6164" r="7568" b="55597"/>
          <a:stretch/>
        </p:blipFill>
        <p:spPr>
          <a:xfrm>
            <a:off x="7111121" y="431318"/>
            <a:ext cx="5080879" cy="3307469"/>
          </a:xfrm>
          <a:prstGeom prst="rect">
            <a:avLst/>
          </a:prstGeom>
        </p:spPr>
      </p:pic>
      <p:pic>
        <p:nvPicPr>
          <p:cNvPr id="10" name="図 9" descr="ダイアグラム&#10;&#10;中程度の精度で自動的に生成された説明">
            <a:extLst>
              <a:ext uri="{FF2B5EF4-FFF2-40B4-BE49-F238E27FC236}">
                <a16:creationId xmlns:a16="http://schemas.microsoft.com/office/drawing/2014/main" id="{AEDFA25A-DE89-3A4B-926B-00FD65979D67}"/>
              </a:ext>
            </a:extLst>
          </p:cNvPr>
          <p:cNvPicPr>
            <a:picLocks noChangeAspect="1"/>
          </p:cNvPicPr>
          <p:nvPr/>
        </p:nvPicPr>
        <p:blipFill rotWithShape="1">
          <a:blip r:embed="rId3"/>
          <a:srcRect l="9124" t="6289" r="8287" b="69434"/>
          <a:stretch/>
        </p:blipFill>
        <p:spPr>
          <a:xfrm>
            <a:off x="7136999" y="4206140"/>
            <a:ext cx="5045755" cy="2117023"/>
          </a:xfrm>
          <a:prstGeom prst="rect">
            <a:avLst/>
          </a:prstGeom>
        </p:spPr>
      </p:pic>
    </p:spTree>
    <p:extLst>
      <p:ext uri="{BB962C8B-B14F-4D97-AF65-F5344CB8AC3E}">
        <p14:creationId xmlns:p14="http://schemas.microsoft.com/office/powerpoint/2010/main" val="31789993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A47EEAE3-3A6F-5CF6-E4A3-7F928E78D614}"/>
              </a:ext>
            </a:extLst>
          </p:cNvPr>
          <p:cNvSpPr>
            <a:spLocks noGrp="1"/>
          </p:cNvSpPr>
          <p:nvPr>
            <p:ph idx="1"/>
          </p:nvPr>
        </p:nvSpPr>
        <p:spPr>
          <a:xfrm>
            <a:off x="838200" y="1368425"/>
            <a:ext cx="10515600" cy="4351338"/>
          </a:xfrm>
        </p:spPr>
        <p:txBody>
          <a:bodyPr>
            <a:normAutofit/>
          </a:bodyPr>
          <a:lstStyle/>
          <a:p>
            <a:pPr marL="0" indent="0">
              <a:buNone/>
            </a:pPr>
            <a:r>
              <a:rPr kumimoji="1" lang="ja-JP" altLang="en-US" b="1" dirty="0">
                <a:latin typeface="+mn-ea"/>
              </a:rPr>
              <a:t>▶︎支出面：国（中央）＜地方</a:t>
            </a:r>
            <a:endParaRPr kumimoji="1" lang="en-US" altLang="ja-JP" b="1" dirty="0">
              <a:latin typeface="+mn-ea"/>
            </a:endParaRPr>
          </a:p>
          <a:p>
            <a:pPr marL="0" indent="0">
              <a:buNone/>
            </a:pPr>
            <a:endParaRPr lang="en-US" altLang="ja-JP" b="1" kern="0" dirty="0">
              <a:solidFill>
                <a:srgbClr val="323232"/>
              </a:solidFill>
              <a:effectLst/>
              <a:latin typeface="+mn-ea"/>
              <a:cs typeface="ＭＳ Ｐゴシック" panose="020B0600070205080204" pitchFamily="34" charset="-128"/>
            </a:endParaRPr>
          </a:p>
          <a:p>
            <a:pPr marL="0" indent="0">
              <a:buNone/>
            </a:pPr>
            <a:r>
              <a:rPr kumimoji="1" lang="ja-JP" altLang="en-US" b="1" dirty="0">
                <a:latin typeface="+mn-ea"/>
              </a:rPr>
              <a:t>▶︎</a:t>
            </a:r>
            <a:r>
              <a:rPr lang="ja-JP" altLang="en-US" b="1" dirty="0">
                <a:latin typeface="+mn-ea"/>
              </a:rPr>
              <a:t>税収</a:t>
            </a:r>
            <a:r>
              <a:rPr kumimoji="1" lang="ja-JP" altLang="en-US" b="1" dirty="0">
                <a:latin typeface="+mn-ea"/>
              </a:rPr>
              <a:t>面：</a:t>
            </a:r>
            <a:r>
              <a:rPr kumimoji="1" lang="zh-CN" altLang="en-US" b="1" dirty="0">
                <a:latin typeface="+mn-ea"/>
              </a:rPr>
              <a:t>国（中央）＞地方</a:t>
            </a:r>
            <a:endParaRPr kumimoji="1" lang="en-US" altLang="zh-CN" b="1" dirty="0">
              <a:latin typeface="+mn-ea"/>
            </a:endParaRPr>
          </a:p>
          <a:p>
            <a:pPr marL="0" indent="0">
              <a:buNone/>
            </a:pPr>
            <a:endParaRPr lang="en-US" altLang="ja-JP" b="1" kern="0" dirty="0">
              <a:solidFill>
                <a:srgbClr val="323232"/>
              </a:solidFill>
              <a:effectLst/>
              <a:latin typeface="+mn-ea"/>
              <a:cs typeface="ＭＳ Ｐゴシック" panose="020B0600070205080204" pitchFamily="34" charset="-128"/>
            </a:endParaRPr>
          </a:p>
          <a:p>
            <a:pPr marL="0" indent="0">
              <a:buNone/>
            </a:pPr>
            <a:r>
              <a:rPr lang="ja-JP" altLang="en-US" b="1" kern="0" dirty="0">
                <a:solidFill>
                  <a:srgbClr val="323232"/>
                </a:solidFill>
                <a:latin typeface="+mn-ea"/>
                <a:cs typeface="ＭＳ Ｐゴシック" panose="020B0600070205080204" pitchFamily="34" charset="-128"/>
              </a:rPr>
              <a:t>▶調整のための財政移転</a:t>
            </a:r>
            <a:endParaRPr lang="en-US" altLang="ja-JP" b="1" kern="0" dirty="0">
              <a:solidFill>
                <a:srgbClr val="323232"/>
              </a:solidFill>
              <a:latin typeface="+mn-ea"/>
              <a:cs typeface="ＭＳ Ｐゴシック" panose="020B0600070205080204" pitchFamily="34" charset="-128"/>
            </a:endParaRPr>
          </a:p>
          <a:p>
            <a:pPr lvl="1">
              <a:buFont typeface="Wingdings" panose="05000000000000000000" pitchFamily="2" charset="2"/>
              <a:buChar char="Ø"/>
            </a:pPr>
            <a:r>
              <a:rPr lang="ja-JP" altLang="en-US" b="1" kern="0" dirty="0">
                <a:solidFill>
                  <a:srgbClr val="323232"/>
                </a:solidFill>
                <a:effectLst/>
                <a:latin typeface="+mn-ea"/>
                <a:cs typeface="ＭＳ Ｐゴシック" panose="020B0600070205080204" pitchFamily="34" charset="-128"/>
              </a:rPr>
              <a:t>地方交付税、国庫支出金</a:t>
            </a:r>
            <a:endParaRPr lang="en-US" altLang="ja-JP" b="1" kern="0" dirty="0">
              <a:solidFill>
                <a:srgbClr val="323232"/>
              </a:solidFill>
              <a:effectLst/>
              <a:latin typeface="+mn-ea"/>
              <a:cs typeface="ＭＳ Ｐゴシック" panose="020B0600070205080204" pitchFamily="34" charset="-128"/>
            </a:endParaRPr>
          </a:p>
          <a:p>
            <a:pPr marL="0" indent="0">
              <a:buNone/>
            </a:pPr>
            <a:r>
              <a:rPr lang="ja-JP" altLang="en-US" b="1" kern="0" dirty="0">
                <a:solidFill>
                  <a:srgbClr val="323232"/>
                </a:solidFill>
                <a:effectLst/>
                <a:latin typeface="+mn-ea"/>
                <a:cs typeface="ＭＳ Ｐゴシック" panose="020B0600070205080204" pitchFamily="34" charset="-128"/>
              </a:rPr>
              <a:t>▶地方財源の分類</a:t>
            </a:r>
            <a:endParaRPr lang="en-US" altLang="ja-JP" b="1" kern="0" dirty="0">
              <a:solidFill>
                <a:srgbClr val="323232"/>
              </a:solidFill>
              <a:effectLst/>
              <a:latin typeface="+mn-ea"/>
              <a:cs typeface="ＭＳ Ｐゴシック" panose="020B0600070205080204" pitchFamily="34" charset="-128"/>
            </a:endParaRPr>
          </a:p>
          <a:p>
            <a:pPr lvl="1">
              <a:buFont typeface="Wingdings" panose="05000000000000000000" pitchFamily="2" charset="2"/>
              <a:buChar char="Ø"/>
            </a:pPr>
            <a:r>
              <a:rPr lang="ja-JP" altLang="en-US" b="1" kern="0" dirty="0">
                <a:solidFill>
                  <a:srgbClr val="323232"/>
                </a:solidFill>
                <a:latin typeface="+mn-ea"/>
                <a:cs typeface="ＭＳ Ｐゴシック" panose="020B0600070205080204" pitchFamily="34" charset="-128"/>
              </a:rPr>
              <a:t>一般財源と特定財源</a:t>
            </a:r>
            <a:endParaRPr lang="en-US" altLang="ja-JP" b="1" kern="0" dirty="0">
              <a:solidFill>
                <a:srgbClr val="323232"/>
              </a:solidFill>
              <a:latin typeface="+mn-ea"/>
              <a:cs typeface="ＭＳ Ｐゴシック" panose="020B0600070205080204" pitchFamily="34" charset="-128"/>
            </a:endParaRPr>
          </a:p>
          <a:p>
            <a:pPr lvl="1">
              <a:buFont typeface="Wingdings" panose="05000000000000000000" pitchFamily="2" charset="2"/>
              <a:buChar char="Ø"/>
            </a:pPr>
            <a:r>
              <a:rPr lang="ja-JP" altLang="en-US" b="1" kern="0" dirty="0">
                <a:solidFill>
                  <a:srgbClr val="323232"/>
                </a:solidFill>
                <a:effectLst/>
                <a:latin typeface="+mn-ea"/>
                <a:cs typeface="ＭＳ Ｐゴシック" panose="020B0600070205080204" pitchFamily="34" charset="-128"/>
              </a:rPr>
              <a:t>自主財源と依存財源</a:t>
            </a:r>
            <a:endParaRPr lang="en-US" altLang="ja-JP" b="1" kern="0" dirty="0">
              <a:solidFill>
                <a:srgbClr val="323232"/>
              </a:solidFill>
              <a:effectLst/>
              <a:latin typeface="+mn-ea"/>
              <a:cs typeface="ＭＳ Ｐゴシック" panose="020B0600070205080204" pitchFamily="34" charset="-128"/>
            </a:endParaRPr>
          </a:p>
          <a:p>
            <a:pPr marL="0" indent="0">
              <a:buNone/>
            </a:pPr>
            <a:endParaRPr lang="en-US" altLang="ja-JP" b="1" kern="0" dirty="0">
              <a:solidFill>
                <a:srgbClr val="323232"/>
              </a:solidFill>
              <a:latin typeface="+mn-ea"/>
            </a:endParaRPr>
          </a:p>
        </p:txBody>
      </p:sp>
      <p:sp>
        <p:nvSpPr>
          <p:cNvPr id="4" name="スライド番号プレースホルダー 3">
            <a:extLst>
              <a:ext uri="{FF2B5EF4-FFF2-40B4-BE49-F238E27FC236}">
                <a16:creationId xmlns:a16="http://schemas.microsoft.com/office/drawing/2014/main" id="{E7D9F110-335B-0E63-A1DB-CBE06D3E0EB6}"/>
              </a:ext>
            </a:extLst>
          </p:cNvPr>
          <p:cNvSpPr>
            <a:spLocks noGrp="1"/>
          </p:cNvSpPr>
          <p:nvPr>
            <p:ph type="sldNum" sz="quarter" idx="12"/>
          </p:nvPr>
        </p:nvSpPr>
        <p:spPr/>
        <p:txBody>
          <a:bodyPr/>
          <a:lstStyle/>
          <a:p>
            <a:fld id="{5EE856B6-8416-3044-BA17-373F0DD1379C}" type="slidenum">
              <a:rPr kumimoji="1" lang="ja-JP" altLang="en-US" smtClean="0"/>
              <a:t>6</a:t>
            </a:fld>
            <a:endParaRPr kumimoji="1" lang="ja-JP" altLang="en-US"/>
          </a:p>
        </p:txBody>
      </p:sp>
      <p:sp>
        <p:nvSpPr>
          <p:cNvPr id="5" name="テキスト ボックス 4">
            <a:extLst>
              <a:ext uri="{FF2B5EF4-FFF2-40B4-BE49-F238E27FC236}">
                <a16:creationId xmlns:a16="http://schemas.microsoft.com/office/drawing/2014/main" id="{EF858994-BB1A-6774-022D-8570FDFDE3E7}"/>
              </a:ext>
            </a:extLst>
          </p:cNvPr>
          <p:cNvSpPr txBox="1"/>
          <p:nvPr/>
        </p:nvSpPr>
        <p:spPr>
          <a:xfrm>
            <a:off x="838200" y="586409"/>
            <a:ext cx="8084264" cy="523220"/>
          </a:xfrm>
          <a:prstGeom prst="rect">
            <a:avLst/>
          </a:prstGeom>
          <a:noFill/>
        </p:spPr>
        <p:txBody>
          <a:bodyPr wrap="none" rtlCol="0">
            <a:spAutoFit/>
          </a:bodyPr>
          <a:lstStyle/>
          <a:p>
            <a:r>
              <a:rPr kumimoji="1" lang="ja-JP" altLang="en-US" sz="2800" b="1" dirty="0"/>
              <a:t>第１節まとめ：支出と収入の面から見る地方財政</a:t>
            </a:r>
          </a:p>
        </p:txBody>
      </p:sp>
    </p:spTree>
    <p:extLst>
      <p:ext uri="{BB962C8B-B14F-4D97-AF65-F5344CB8AC3E}">
        <p14:creationId xmlns:p14="http://schemas.microsoft.com/office/powerpoint/2010/main" val="21983634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F146D96D-86F3-092D-8203-19573E6E1A98}"/>
              </a:ext>
            </a:extLst>
          </p:cNvPr>
          <p:cNvSpPr>
            <a:spLocks noGrp="1"/>
          </p:cNvSpPr>
          <p:nvPr>
            <p:ph type="sldNum" sz="quarter" idx="12"/>
          </p:nvPr>
        </p:nvSpPr>
        <p:spPr/>
        <p:txBody>
          <a:bodyPr/>
          <a:lstStyle/>
          <a:p>
            <a:fld id="{5EE856B6-8416-3044-BA17-373F0DD1379C}" type="slidenum">
              <a:rPr kumimoji="1" lang="ja-JP" altLang="en-US" smtClean="0"/>
              <a:t>7</a:t>
            </a:fld>
            <a:endParaRPr kumimoji="1" lang="ja-JP" altLang="en-US"/>
          </a:p>
        </p:txBody>
      </p:sp>
      <p:sp>
        <p:nvSpPr>
          <p:cNvPr id="5" name="タイトル 1">
            <a:extLst>
              <a:ext uri="{FF2B5EF4-FFF2-40B4-BE49-F238E27FC236}">
                <a16:creationId xmlns:a16="http://schemas.microsoft.com/office/drawing/2014/main" id="{5B5CC08A-4456-8036-BB27-0E2FE55D6E7D}"/>
              </a:ext>
            </a:extLst>
          </p:cNvPr>
          <p:cNvSpPr>
            <a:spLocks noGrp="1"/>
          </p:cNvSpPr>
          <p:nvPr>
            <p:ph type="title"/>
          </p:nvPr>
        </p:nvSpPr>
        <p:spPr>
          <a:xfrm>
            <a:off x="1734376" y="316445"/>
            <a:ext cx="7886700" cy="2852737"/>
          </a:xfrm>
        </p:spPr>
        <p:txBody>
          <a:bodyPr>
            <a:normAutofit/>
          </a:bodyPr>
          <a:lstStyle/>
          <a:p>
            <a:pPr algn="ctr"/>
            <a:r>
              <a:rPr kumimoji="1" lang="ja-JP" altLang="en-US" sz="3600" b="1" dirty="0">
                <a:latin typeface="+mn-ea"/>
                <a:ea typeface="+mn-ea"/>
              </a:rPr>
              <a:t>第</a:t>
            </a:r>
            <a:r>
              <a:rPr lang="en-US" altLang="ja-JP" sz="3600" b="1" dirty="0">
                <a:latin typeface="+mn-ea"/>
                <a:ea typeface="+mn-ea"/>
              </a:rPr>
              <a:t>2</a:t>
            </a:r>
            <a:r>
              <a:rPr kumimoji="1" lang="ja-JP" altLang="en-US" sz="3600" b="1" dirty="0">
                <a:latin typeface="+mn-ea"/>
                <a:ea typeface="+mn-ea"/>
              </a:rPr>
              <a:t>節：地方財政の役割と構造</a:t>
            </a:r>
          </a:p>
        </p:txBody>
      </p:sp>
      <p:sp>
        <p:nvSpPr>
          <p:cNvPr id="6" name="テキスト ボックス 5">
            <a:extLst>
              <a:ext uri="{FF2B5EF4-FFF2-40B4-BE49-F238E27FC236}">
                <a16:creationId xmlns:a16="http://schemas.microsoft.com/office/drawing/2014/main" id="{3594312E-9822-124C-4AE6-F6CB4B334AB3}"/>
              </a:ext>
            </a:extLst>
          </p:cNvPr>
          <p:cNvSpPr txBox="1"/>
          <p:nvPr/>
        </p:nvSpPr>
        <p:spPr>
          <a:xfrm>
            <a:off x="1292087" y="2315942"/>
            <a:ext cx="9165537" cy="1938992"/>
          </a:xfrm>
          <a:prstGeom prst="rect">
            <a:avLst/>
          </a:prstGeom>
          <a:noFill/>
        </p:spPr>
        <p:txBody>
          <a:bodyPr wrap="square" rtlCol="0">
            <a:spAutoFit/>
          </a:bodyPr>
          <a:lstStyle/>
          <a:p>
            <a:r>
              <a:rPr lang="ja-JP" altLang="en-US" sz="2400" b="1" kern="100" dirty="0">
                <a:effectLst/>
                <a:latin typeface="+mn-ea"/>
                <a:cs typeface="Times New Roman" panose="02020603050405020304" pitchFamily="18" charset="0"/>
              </a:rPr>
              <a:t>　第</a:t>
            </a:r>
            <a:r>
              <a:rPr lang="en-US" altLang="ja-JP" sz="2400" b="1" kern="100" dirty="0">
                <a:effectLst/>
                <a:latin typeface="+mn-ea"/>
                <a:cs typeface="Times New Roman" panose="02020603050405020304" pitchFamily="18" charset="0"/>
              </a:rPr>
              <a:t>2 </a:t>
            </a:r>
            <a:r>
              <a:rPr lang="ja-JP" altLang="en-US" sz="2400" b="1" kern="100" dirty="0">
                <a:effectLst/>
                <a:latin typeface="+mn-ea"/>
                <a:cs typeface="Times New Roman" panose="02020603050405020304" pitchFamily="18" charset="0"/>
              </a:rPr>
              <a:t>節では，国と地方の役割分担を，補完性の原則に基づいて整理します。市町村を基礎的地方公共団体として，どのような考え方で国と地方に事務・事業が割り振られているのかを学びます。また，地方の役割を遂行するための地方公共団体の種類について紹介します。</a:t>
            </a:r>
            <a:endParaRPr kumimoji="1" lang="ja-JP" altLang="en-US" sz="2400" b="1" dirty="0">
              <a:latin typeface="+mn-ea"/>
            </a:endParaRPr>
          </a:p>
        </p:txBody>
      </p:sp>
      <p:sp>
        <p:nvSpPr>
          <p:cNvPr id="7" name="タイトル 1">
            <a:extLst>
              <a:ext uri="{FF2B5EF4-FFF2-40B4-BE49-F238E27FC236}">
                <a16:creationId xmlns:a16="http://schemas.microsoft.com/office/drawing/2014/main" id="{64DFAB79-CF5A-3474-318E-1603C4E8C37B}"/>
              </a:ext>
            </a:extLst>
          </p:cNvPr>
          <p:cNvSpPr txBox="1">
            <a:spLocks/>
          </p:cNvSpPr>
          <p:nvPr/>
        </p:nvSpPr>
        <p:spPr>
          <a:xfrm>
            <a:off x="1056033" y="4484678"/>
            <a:ext cx="7886700" cy="684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200" b="1">
                <a:latin typeface="+mn-ea"/>
                <a:ea typeface="+mn-ea"/>
              </a:rPr>
              <a:t>キーワード：</a:t>
            </a:r>
            <a:endParaRPr lang="ja-JP" altLang="en-US" b="1" dirty="0">
              <a:latin typeface="+mn-ea"/>
              <a:ea typeface="+mn-ea"/>
            </a:endParaRPr>
          </a:p>
        </p:txBody>
      </p:sp>
      <p:sp>
        <p:nvSpPr>
          <p:cNvPr id="9" name="テキスト ボックス 8">
            <a:extLst>
              <a:ext uri="{FF2B5EF4-FFF2-40B4-BE49-F238E27FC236}">
                <a16:creationId xmlns:a16="http://schemas.microsoft.com/office/drawing/2014/main" id="{6A8BA078-2727-6927-E3C4-4AA68ED76758}"/>
              </a:ext>
            </a:extLst>
          </p:cNvPr>
          <p:cNvSpPr txBox="1"/>
          <p:nvPr/>
        </p:nvSpPr>
        <p:spPr>
          <a:xfrm>
            <a:off x="3702827" y="4464526"/>
            <a:ext cx="6097656" cy="1815882"/>
          </a:xfrm>
          <a:prstGeom prst="rect">
            <a:avLst/>
          </a:prstGeom>
          <a:noFill/>
        </p:spPr>
        <p:txBody>
          <a:bodyPr wrap="square">
            <a:spAutoFit/>
          </a:bodyPr>
          <a:lstStyle/>
          <a:p>
            <a:pPr>
              <a:buFont typeface="Wingdings" panose="05000000000000000000" pitchFamily="2" charset="2"/>
              <a:buChar char="ü"/>
            </a:pPr>
            <a:r>
              <a:rPr lang="ja-JP" altLang="en-US" sz="2800" b="1" dirty="0">
                <a:latin typeface="+mn-ea"/>
              </a:rPr>
              <a:t>基礎的地方公共団体</a:t>
            </a:r>
            <a:endParaRPr lang="en-US" altLang="ja-JP" sz="2800" b="1" dirty="0">
              <a:latin typeface="+mn-ea"/>
            </a:endParaRPr>
          </a:p>
          <a:p>
            <a:pPr>
              <a:buFont typeface="Wingdings" panose="05000000000000000000" pitchFamily="2" charset="2"/>
              <a:buChar char="ü"/>
            </a:pPr>
            <a:r>
              <a:rPr lang="ja-JP" altLang="en-US" sz="2800" b="1" dirty="0">
                <a:latin typeface="+mn-ea"/>
              </a:rPr>
              <a:t>補完性の原則</a:t>
            </a:r>
            <a:endParaRPr lang="en-US" altLang="ja-JP" sz="2800" b="1" dirty="0">
              <a:latin typeface="+mn-ea"/>
            </a:endParaRPr>
          </a:p>
          <a:p>
            <a:pPr>
              <a:buFont typeface="Wingdings" panose="05000000000000000000" pitchFamily="2" charset="2"/>
              <a:buChar char="ü"/>
            </a:pPr>
            <a:r>
              <a:rPr lang="ja-JP" altLang="en-US" sz="2800" b="1" dirty="0">
                <a:latin typeface="+mn-ea"/>
              </a:rPr>
              <a:t>普通地方公共団体</a:t>
            </a:r>
            <a:endParaRPr lang="en-US" altLang="ja-JP" sz="2800" b="1" dirty="0">
              <a:latin typeface="+mn-ea"/>
            </a:endParaRPr>
          </a:p>
          <a:p>
            <a:pPr>
              <a:buFont typeface="Wingdings" panose="05000000000000000000" pitchFamily="2" charset="2"/>
              <a:buChar char="ü"/>
            </a:pPr>
            <a:r>
              <a:rPr lang="ja-JP" altLang="en-US" sz="2800" b="1" dirty="0">
                <a:latin typeface="+mn-ea"/>
              </a:rPr>
              <a:t>特別地方公共団体</a:t>
            </a:r>
            <a:endParaRPr lang="en-US" altLang="ja-JP" sz="2800" b="1" dirty="0">
              <a:latin typeface="+mn-ea"/>
            </a:endParaRPr>
          </a:p>
        </p:txBody>
      </p:sp>
    </p:spTree>
    <p:extLst>
      <p:ext uri="{BB962C8B-B14F-4D97-AF65-F5344CB8AC3E}">
        <p14:creationId xmlns:p14="http://schemas.microsoft.com/office/powerpoint/2010/main" val="19160405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DD254069-15B8-C4B6-5C51-A0D5D7FB016C}"/>
              </a:ext>
            </a:extLst>
          </p:cNvPr>
          <p:cNvSpPr>
            <a:spLocks noGrp="1"/>
          </p:cNvSpPr>
          <p:nvPr>
            <p:ph idx="1"/>
          </p:nvPr>
        </p:nvSpPr>
        <p:spPr>
          <a:xfrm>
            <a:off x="838200" y="1262270"/>
            <a:ext cx="10515600" cy="4914693"/>
          </a:xfrm>
        </p:spPr>
        <p:txBody>
          <a:bodyPr>
            <a:normAutofit/>
          </a:bodyPr>
          <a:lstStyle/>
          <a:p>
            <a:pPr marL="0" indent="0">
              <a:buNone/>
            </a:pPr>
            <a:r>
              <a:rPr kumimoji="1" lang="ja-JP" altLang="en-US" b="1" dirty="0">
                <a:latin typeface="+mn-ea"/>
              </a:rPr>
              <a:t>▶︎</a:t>
            </a:r>
            <a:r>
              <a:rPr lang="ja-JP" altLang="en-US" b="1" dirty="0">
                <a:latin typeface="+mn-ea"/>
              </a:rPr>
              <a:t>市町村（基礎的地方公共団体）</a:t>
            </a:r>
            <a:endParaRPr kumimoji="1" lang="en-US" altLang="ja-JP" b="1" dirty="0"/>
          </a:p>
          <a:p>
            <a:pPr lvl="1">
              <a:buFont typeface="Wingdings" panose="05000000000000000000" pitchFamily="2" charset="2"/>
              <a:buChar char="ü"/>
            </a:pPr>
            <a:r>
              <a:rPr lang="ja-JP" altLang="en-US" sz="1800" b="1" kern="0" dirty="0">
                <a:solidFill>
                  <a:srgbClr val="000000"/>
                </a:solidFill>
                <a:effectLst/>
                <a:latin typeface="+mn-ea"/>
                <a:cs typeface="ＭＳ Ｐゴシック" panose="020B0600070205080204" pitchFamily="34" charset="-128"/>
              </a:rPr>
              <a:t>住民の福祉の増進を図ることを基本として，地域における行政を自主的かつ総合的に実施する役割を広く担う</a:t>
            </a:r>
            <a:endParaRPr lang="en-US" altLang="ja-JP" sz="1800" b="1" kern="0" dirty="0">
              <a:solidFill>
                <a:srgbClr val="000000"/>
              </a:solidFill>
              <a:effectLst/>
              <a:latin typeface="+mn-ea"/>
              <a:cs typeface="ＭＳ Ｐゴシック" panose="020B0600070205080204" pitchFamily="34" charset="-128"/>
            </a:endParaRPr>
          </a:p>
          <a:p>
            <a:pPr marL="0" indent="0" algn="l">
              <a:spcBef>
                <a:spcPts val="2400"/>
              </a:spcBef>
              <a:buNone/>
            </a:pPr>
            <a:r>
              <a:rPr kumimoji="1" lang="ja-JP" altLang="en-US" b="1" dirty="0">
                <a:latin typeface="+mn-ea"/>
              </a:rPr>
              <a:t>▶︎都道府県の役割</a:t>
            </a:r>
            <a:endParaRPr kumimoji="1" lang="en-US" altLang="ja-JP" b="1" dirty="0">
              <a:latin typeface="+mn-ea"/>
            </a:endParaRPr>
          </a:p>
          <a:p>
            <a:pPr lvl="1">
              <a:buFont typeface="Wingdings" panose="05000000000000000000" pitchFamily="2" charset="2"/>
              <a:buChar char="ü"/>
            </a:pPr>
            <a:r>
              <a:rPr kumimoji="1" lang="ja-JP" altLang="en-US" sz="1800" b="1" dirty="0"/>
              <a:t>市町村の区域を越える事務・事業</a:t>
            </a:r>
            <a:endParaRPr kumimoji="1" lang="en-US" altLang="ja-JP" sz="1800" b="1" dirty="0"/>
          </a:p>
          <a:p>
            <a:pPr lvl="1">
              <a:buFont typeface="Wingdings" panose="05000000000000000000" pitchFamily="2" charset="2"/>
              <a:buChar char="ü"/>
            </a:pPr>
            <a:r>
              <a:rPr kumimoji="1" lang="ja-JP" altLang="en-US" sz="1800" b="1" dirty="0"/>
              <a:t>規模または性質において一般の市町村が処理することが適当でない事務・事業</a:t>
            </a:r>
            <a:endParaRPr kumimoji="1" lang="en-US" altLang="ja-JP" sz="1800" b="1" dirty="0"/>
          </a:p>
          <a:p>
            <a:pPr lvl="1">
              <a:buFont typeface="Wingdings" panose="05000000000000000000" pitchFamily="2" charset="2"/>
              <a:buChar char="ü"/>
            </a:pPr>
            <a:r>
              <a:rPr kumimoji="1" lang="ja-JP" altLang="en-US" sz="1800" b="1" dirty="0"/>
              <a:t>市町村間や国と市町村間の連絡調整</a:t>
            </a:r>
            <a:endParaRPr kumimoji="1" lang="en-US" altLang="ja-JP" sz="1800" b="1" dirty="0"/>
          </a:p>
          <a:p>
            <a:pPr marL="0" indent="0">
              <a:spcBef>
                <a:spcPts val="2400"/>
              </a:spcBef>
              <a:buNone/>
            </a:pPr>
            <a:r>
              <a:rPr kumimoji="1" lang="ja-JP" altLang="en-US" b="1" dirty="0"/>
              <a:t>▶国の役割</a:t>
            </a:r>
            <a:endParaRPr kumimoji="1" lang="en-US" altLang="ja-JP" b="1" dirty="0"/>
          </a:p>
          <a:p>
            <a:pPr lvl="1">
              <a:buFont typeface="Wingdings" panose="05000000000000000000" pitchFamily="2" charset="2"/>
              <a:buChar char="ü"/>
            </a:pPr>
            <a:r>
              <a:rPr kumimoji="1" lang="ja-JP" altLang="en-US" sz="1800" b="1" dirty="0"/>
              <a:t>国家としての存立に関わる事務・事業</a:t>
            </a:r>
          </a:p>
          <a:p>
            <a:pPr lvl="1">
              <a:buFont typeface="Wingdings" panose="05000000000000000000" pitchFamily="2" charset="2"/>
              <a:buChar char="ü"/>
            </a:pPr>
            <a:r>
              <a:rPr kumimoji="1" lang="ja-JP" altLang="en-US" sz="1800" b="1" dirty="0"/>
              <a:t>全国的に統一的に扱うのが望ましい事務・事業</a:t>
            </a:r>
          </a:p>
          <a:p>
            <a:pPr lvl="1">
              <a:buFont typeface="Wingdings" panose="05000000000000000000" pitchFamily="2" charset="2"/>
              <a:buChar char="ü"/>
            </a:pPr>
            <a:r>
              <a:rPr kumimoji="1" lang="ja-JP" altLang="en-US" sz="1800" b="1" dirty="0"/>
              <a:t>全国的視点に立って行うべき事務・事業</a:t>
            </a:r>
          </a:p>
        </p:txBody>
      </p:sp>
      <p:sp>
        <p:nvSpPr>
          <p:cNvPr id="4" name="スライド番号プレースホルダー 3">
            <a:extLst>
              <a:ext uri="{FF2B5EF4-FFF2-40B4-BE49-F238E27FC236}">
                <a16:creationId xmlns:a16="http://schemas.microsoft.com/office/drawing/2014/main" id="{83ED06FC-CE79-5AC2-0BE1-72920D7A7A9B}"/>
              </a:ext>
            </a:extLst>
          </p:cNvPr>
          <p:cNvSpPr>
            <a:spLocks noGrp="1"/>
          </p:cNvSpPr>
          <p:nvPr>
            <p:ph type="sldNum" sz="quarter" idx="12"/>
          </p:nvPr>
        </p:nvSpPr>
        <p:spPr/>
        <p:txBody>
          <a:bodyPr/>
          <a:lstStyle/>
          <a:p>
            <a:fld id="{5EE856B6-8416-3044-BA17-373F0DD1379C}" type="slidenum">
              <a:rPr kumimoji="1" lang="ja-JP" altLang="en-US" smtClean="0"/>
              <a:t>8</a:t>
            </a:fld>
            <a:endParaRPr kumimoji="1" lang="ja-JP" altLang="en-US"/>
          </a:p>
        </p:txBody>
      </p:sp>
      <p:sp>
        <p:nvSpPr>
          <p:cNvPr id="5" name="テキスト ボックス 4">
            <a:extLst>
              <a:ext uri="{FF2B5EF4-FFF2-40B4-BE49-F238E27FC236}">
                <a16:creationId xmlns:a16="http://schemas.microsoft.com/office/drawing/2014/main" id="{CAFC3155-E167-93D9-14EF-B4D6DED0E014}"/>
              </a:ext>
            </a:extLst>
          </p:cNvPr>
          <p:cNvSpPr txBox="1"/>
          <p:nvPr/>
        </p:nvSpPr>
        <p:spPr>
          <a:xfrm>
            <a:off x="735496" y="487017"/>
            <a:ext cx="5360504" cy="523220"/>
          </a:xfrm>
          <a:prstGeom prst="rect">
            <a:avLst/>
          </a:prstGeom>
          <a:noFill/>
        </p:spPr>
        <p:txBody>
          <a:bodyPr wrap="square" rtlCol="0">
            <a:spAutoFit/>
          </a:bodyPr>
          <a:lstStyle/>
          <a:p>
            <a:r>
              <a:rPr kumimoji="1" lang="ja-JP" altLang="en-US" sz="2800" b="1" dirty="0"/>
              <a:t>地方の役割と補完性の原則</a:t>
            </a:r>
          </a:p>
        </p:txBody>
      </p:sp>
      <p:sp>
        <p:nvSpPr>
          <p:cNvPr id="2" name="矢印: 下 1">
            <a:extLst>
              <a:ext uri="{FF2B5EF4-FFF2-40B4-BE49-F238E27FC236}">
                <a16:creationId xmlns:a16="http://schemas.microsoft.com/office/drawing/2014/main" id="{BD62330B-A540-DA8F-C010-3DD4090DB10A}"/>
              </a:ext>
            </a:extLst>
          </p:cNvPr>
          <p:cNvSpPr/>
          <p:nvPr/>
        </p:nvSpPr>
        <p:spPr>
          <a:xfrm>
            <a:off x="5503653" y="2216989"/>
            <a:ext cx="681487" cy="439947"/>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006354BC-EA33-893D-C198-CDFEC2EF045F}"/>
              </a:ext>
            </a:extLst>
          </p:cNvPr>
          <p:cNvSpPr txBox="1"/>
          <p:nvPr/>
        </p:nvSpPr>
        <p:spPr>
          <a:xfrm>
            <a:off x="6185140" y="2216989"/>
            <a:ext cx="3114135" cy="369332"/>
          </a:xfrm>
          <a:prstGeom prst="rect">
            <a:avLst/>
          </a:prstGeom>
          <a:noFill/>
        </p:spPr>
        <p:txBody>
          <a:bodyPr wrap="square">
            <a:spAutoFit/>
          </a:bodyPr>
          <a:lstStyle/>
          <a:p>
            <a:r>
              <a:rPr lang="ja-JP" altLang="en-US" b="1" kern="0" dirty="0">
                <a:solidFill>
                  <a:srgbClr val="000000"/>
                </a:solidFill>
                <a:latin typeface="+mn-ea"/>
              </a:rPr>
              <a:t>市町村ではできないこと</a:t>
            </a:r>
            <a:endParaRPr lang="ja-JP" altLang="en-US" dirty="0"/>
          </a:p>
        </p:txBody>
      </p:sp>
      <p:sp>
        <p:nvSpPr>
          <p:cNvPr id="8" name="矢印: 下 7">
            <a:extLst>
              <a:ext uri="{FF2B5EF4-FFF2-40B4-BE49-F238E27FC236}">
                <a16:creationId xmlns:a16="http://schemas.microsoft.com/office/drawing/2014/main" id="{1FB9CD3D-D18C-385B-11A3-1AA25B364D1A}"/>
              </a:ext>
            </a:extLst>
          </p:cNvPr>
          <p:cNvSpPr/>
          <p:nvPr/>
        </p:nvSpPr>
        <p:spPr>
          <a:xfrm>
            <a:off x="5503652" y="4012310"/>
            <a:ext cx="681487" cy="439947"/>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E2121B8D-47E2-1747-222C-42F3308BA44D}"/>
              </a:ext>
            </a:extLst>
          </p:cNvPr>
          <p:cNvSpPr txBox="1"/>
          <p:nvPr/>
        </p:nvSpPr>
        <p:spPr>
          <a:xfrm>
            <a:off x="6185140" y="4012310"/>
            <a:ext cx="3114135" cy="369332"/>
          </a:xfrm>
          <a:prstGeom prst="rect">
            <a:avLst/>
          </a:prstGeom>
          <a:noFill/>
        </p:spPr>
        <p:txBody>
          <a:bodyPr wrap="square">
            <a:spAutoFit/>
          </a:bodyPr>
          <a:lstStyle/>
          <a:p>
            <a:r>
              <a:rPr lang="ja-JP" altLang="en-US" b="1" kern="0" dirty="0">
                <a:solidFill>
                  <a:srgbClr val="000000"/>
                </a:solidFill>
                <a:latin typeface="+mn-ea"/>
              </a:rPr>
              <a:t>都道府県ではできないこと</a:t>
            </a:r>
            <a:endParaRPr lang="ja-JP" altLang="en-US" dirty="0"/>
          </a:p>
        </p:txBody>
      </p:sp>
    </p:spTree>
    <p:extLst>
      <p:ext uri="{BB962C8B-B14F-4D97-AF65-F5344CB8AC3E}">
        <p14:creationId xmlns:p14="http://schemas.microsoft.com/office/powerpoint/2010/main" val="238294075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997</TotalTime>
  <Words>1276</Words>
  <Application>Microsoft Office PowerPoint</Application>
  <PresentationFormat>ワイド画面</PresentationFormat>
  <Paragraphs>229</Paragraphs>
  <Slides>23</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23</vt:i4>
      </vt:variant>
    </vt:vector>
  </HeadingPairs>
  <TitlesOfParts>
    <vt:vector size="28" baseType="lpstr">
      <vt:lpstr>游ゴシック</vt:lpstr>
      <vt:lpstr>游ゴシック Light</vt:lpstr>
      <vt:lpstr>Arial</vt:lpstr>
      <vt:lpstr>Wingdings</vt:lpstr>
      <vt:lpstr>Office テーマ</vt:lpstr>
      <vt:lpstr>第１章　 地方財政のすがた</vt:lpstr>
      <vt:lpstr>イントロ</vt:lpstr>
      <vt:lpstr>第1節：地方財政の規模</vt:lpstr>
      <vt:lpstr>PowerPoint プレゼンテーション</vt:lpstr>
      <vt:lpstr>PowerPoint プレゼンテーション</vt:lpstr>
      <vt:lpstr>PowerPoint プレゼンテーション</vt:lpstr>
      <vt:lpstr>PowerPoint プレゼンテーション</vt:lpstr>
      <vt:lpstr>第2節：地方財政の役割と構造</vt:lpstr>
      <vt:lpstr>PowerPoint プレゼンテーション</vt:lpstr>
      <vt:lpstr>PowerPoint プレゼンテーション</vt:lpstr>
      <vt:lpstr>PowerPoint プレゼンテーション</vt:lpstr>
      <vt:lpstr>PowerPoint プレゼンテーション</vt:lpstr>
      <vt:lpstr>第3節：地方財政計画と国の関与</vt:lpstr>
      <vt:lpstr>PowerPoint プレゼンテーション</vt:lpstr>
      <vt:lpstr>PowerPoint プレゼンテーション</vt:lpstr>
      <vt:lpstr>PowerPoint プレゼンテーション</vt:lpstr>
      <vt:lpstr>PowerPoint プレゼンテーション</vt:lpstr>
      <vt:lpstr>第4節：地方財政改革の流れ</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第２章　 財政の機能と地方財政が果たすべき役割</dc:title>
  <dc:creator>松本 睦</dc:creator>
  <cp:lastModifiedBy>SUGAHARA KOTA</cp:lastModifiedBy>
  <cp:revision>105</cp:revision>
  <dcterms:created xsi:type="dcterms:W3CDTF">2023-04-01T02:29:38Z</dcterms:created>
  <dcterms:modified xsi:type="dcterms:W3CDTF">2024-01-16T01:52:31Z</dcterms:modified>
</cp:coreProperties>
</file>