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1" r:id="rId1"/>
  </p:sldMasterIdLst>
  <p:notesMasterIdLst>
    <p:notesMasterId r:id="rId12"/>
  </p:notesMasterIdLst>
  <p:handoutMasterIdLst>
    <p:handoutMasterId r:id="rId13"/>
  </p:handoutMasterIdLst>
  <p:sldIdLst>
    <p:sldId id="256" r:id="rId2"/>
    <p:sldId id="477" r:id="rId3"/>
    <p:sldId id="556" r:id="rId4"/>
    <p:sldId id="540" r:id="rId5"/>
    <p:sldId id="577" r:id="rId6"/>
    <p:sldId id="580" r:id="rId7"/>
    <p:sldId id="581" r:id="rId8"/>
    <p:sldId id="594" r:id="rId9"/>
    <p:sldId id="595" r:id="rId10"/>
    <p:sldId id="599" r:id="rId11"/>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9900"/>
    <a:srgbClr val="CCECFF"/>
    <a:srgbClr val="CCFFFF"/>
    <a:srgbClr val="FFFFCC"/>
    <a:srgbClr val="CC0000"/>
    <a:srgbClr val="FF6600"/>
    <a:srgbClr val="FF3300"/>
    <a:srgbClr val="FF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30"/>
  </p:normalViewPr>
  <p:slideViewPr>
    <p:cSldViewPr>
      <p:cViewPr varScale="1">
        <p:scale>
          <a:sx n="108" d="100"/>
          <a:sy n="108" d="100"/>
        </p:scale>
        <p:origin x="1728" y="108"/>
      </p:cViewPr>
      <p:guideLst>
        <p:guide orient="horz" pos="2160"/>
        <p:guide pos="2880"/>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4CDA17-210A-445E-8C36-2D2694FFF116}"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kumimoji="1" lang="ja-JP" altLang="en-US"/>
        </a:p>
      </dgm:t>
    </dgm:pt>
    <dgm:pt modelId="{B66B2C44-16C0-481D-8E3C-894F884746E5}">
      <dgm:prSet phldrT="[テキスト]" custT="1"/>
      <dgm:spPr/>
      <dgm:t>
        <a:bodyPr/>
        <a:lstStyle/>
        <a:p>
          <a:r>
            <a:rPr kumimoji="1" lang="en-US" altLang="ja-JP" sz="7200" dirty="0"/>
            <a:t>2</a:t>
          </a:r>
          <a:endParaRPr kumimoji="1" lang="ja-JP" altLang="en-US" sz="7200" dirty="0"/>
        </a:p>
      </dgm:t>
    </dgm:pt>
    <dgm:pt modelId="{10C1E059-CFEA-4C4C-A5BE-978475A02DF1}" type="parTrans" cxnId="{E8F228E1-A268-45BA-8E72-7EE974756B00}">
      <dgm:prSet/>
      <dgm:spPr/>
      <dgm:t>
        <a:bodyPr/>
        <a:lstStyle/>
        <a:p>
          <a:endParaRPr kumimoji="1" lang="ja-JP" altLang="en-US" sz="2400"/>
        </a:p>
      </dgm:t>
    </dgm:pt>
    <dgm:pt modelId="{7EA8F51E-CBA9-4EF8-846D-662CF20FDB7C}" type="sibTrans" cxnId="{E8F228E1-A268-45BA-8E72-7EE974756B00}">
      <dgm:prSet/>
      <dgm:spPr/>
      <dgm:t>
        <a:bodyPr/>
        <a:lstStyle/>
        <a:p>
          <a:endParaRPr kumimoji="1" lang="ja-JP" altLang="en-US" sz="2400"/>
        </a:p>
      </dgm:t>
    </dgm:pt>
    <dgm:pt modelId="{E4A81B9C-70F2-431B-8FC3-61115740FC71}">
      <dgm:prSet phldrT="[テキスト]" custT="1"/>
      <dgm:spPr/>
      <dgm:t>
        <a:bodyPr/>
        <a:lstStyle/>
        <a:p>
          <a:r>
            <a:rPr kumimoji="1" lang="ja-JP" altLang="en-US" sz="2000" dirty="0"/>
            <a:t>マクロ経済のパフォーマンスは国内総生産で測る。</a:t>
          </a:r>
        </a:p>
      </dgm:t>
    </dgm:pt>
    <dgm:pt modelId="{DA7FBC61-B841-4234-81DA-9850C82922AC}" type="parTrans" cxnId="{C0598043-46CF-4C2E-8AEA-25DA39D14FE9}">
      <dgm:prSet/>
      <dgm:spPr/>
      <dgm:t>
        <a:bodyPr/>
        <a:lstStyle/>
        <a:p>
          <a:endParaRPr kumimoji="1" lang="ja-JP" altLang="en-US" sz="2400"/>
        </a:p>
      </dgm:t>
    </dgm:pt>
    <dgm:pt modelId="{9D265C84-422B-4F2F-877C-A64E5C8D31AB}" type="sibTrans" cxnId="{C0598043-46CF-4C2E-8AEA-25DA39D14FE9}">
      <dgm:prSet/>
      <dgm:spPr/>
      <dgm:t>
        <a:bodyPr/>
        <a:lstStyle/>
        <a:p>
          <a:endParaRPr kumimoji="1" lang="ja-JP" altLang="en-US" sz="2400"/>
        </a:p>
      </dgm:t>
    </dgm:pt>
    <dgm:pt modelId="{31FD6688-CA93-4967-8FC7-F5E5FF05C255}">
      <dgm:prSet phldrT="[テキスト]" custT="1"/>
      <dgm:spPr/>
      <dgm:t>
        <a:bodyPr/>
        <a:lstStyle/>
        <a:p>
          <a:r>
            <a:rPr kumimoji="1" lang="en-US" altLang="ja-JP" sz="7200" dirty="0"/>
            <a:t>3</a:t>
          </a:r>
          <a:endParaRPr kumimoji="1" lang="ja-JP" altLang="en-US" sz="7200" dirty="0"/>
        </a:p>
      </dgm:t>
    </dgm:pt>
    <dgm:pt modelId="{88A70264-77D4-4994-85B7-407F02D00BFE}" type="parTrans" cxnId="{7DF1152D-34BB-4EB7-96B2-DA1A670A930E}">
      <dgm:prSet/>
      <dgm:spPr/>
      <dgm:t>
        <a:bodyPr/>
        <a:lstStyle/>
        <a:p>
          <a:endParaRPr kumimoji="1" lang="ja-JP" altLang="en-US" sz="2400"/>
        </a:p>
      </dgm:t>
    </dgm:pt>
    <dgm:pt modelId="{5605E4DF-4A15-451E-BE0C-7E0BC0F90ADD}" type="sibTrans" cxnId="{7DF1152D-34BB-4EB7-96B2-DA1A670A930E}">
      <dgm:prSet/>
      <dgm:spPr/>
      <dgm:t>
        <a:bodyPr/>
        <a:lstStyle/>
        <a:p>
          <a:endParaRPr kumimoji="1" lang="ja-JP" altLang="en-US" sz="2400"/>
        </a:p>
      </dgm:t>
    </dgm:pt>
    <dgm:pt modelId="{A9D11CD2-5FD8-45B3-BD6E-5010C5DFA714}">
      <dgm:prSet phldrT="[テキスト]" custT="1"/>
      <dgm:spPr/>
      <dgm:t>
        <a:bodyPr/>
        <a:lstStyle/>
        <a:p>
          <a:r>
            <a:rPr kumimoji="1" lang="ja-JP" altLang="en-US" sz="2000" dirty="0"/>
            <a:t>ある基準年に固定した価格を用いて各年の生産量の価値を評価したものを固定基準年方式の実質</a:t>
          </a:r>
          <a:r>
            <a:rPr kumimoji="1" lang="en-US" altLang="en-US" sz="2000" dirty="0"/>
            <a:t>GDP</a:t>
          </a:r>
          <a:r>
            <a:rPr kumimoji="1" lang="ja-JP" altLang="en-US" sz="2000" dirty="0"/>
            <a:t>という。</a:t>
          </a:r>
        </a:p>
      </dgm:t>
    </dgm:pt>
    <dgm:pt modelId="{A5F6A72C-A614-4CE0-9DD7-3922D6F2482D}" type="parTrans" cxnId="{8F6EC859-68B5-4A30-B827-35CB5A3C2874}">
      <dgm:prSet/>
      <dgm:spPr/>
      <dgm:t>
        <a:bodyPr/>
        <a:lstStyle/>
        <a:p>
          <a:endParaRPr kumimoji="1" lang="ja-JP" altLang="en-US" sz="2400"/>
        </a:p>
      </dgm:t>
    </dgm:pt>
    <dgm:pt modelId="{E51C375C-97F6-4980-9A1A-A1802FED6ED7}" type="sibTrans" cxnId="{8F6EC859-68B5-4A30-B827-35CB5A3C2874}">
      <dgm:prSet/>
      <dgm:spPr/>
      <dgm:t>
        <a:bodyPr/>
        <a:lstStyle/>
        <a:p>
          <a:endParaRPr kumimoji="1" lang="ja-JP" altLang="en-US" sz="2400"/>
        </a:p>
      </dgm:t>
    </dgm:pt>
    <dgm:pt modelId="{54320249-B406-405E-BCFE-DFE07A0D2087}">
      <dgm:prSet phldrT="[テキスト]" custT="1"/>
      <dgm:spPr/>
      <dgm:t>
        <a:bodyPr/>
        <a:lstStyle/>
        <a:p>
          <a:r>
            <a:rPr kumimoji="1" lang="en-US" altLang="ja-JP" sz="7200" dirty="0"/>
            <a:t>4</a:t>
          </a:r>
          <a:endParaRPr kumimoji="1" lang="ja-JP" altLang="en-US" sz="7200" dirty="0"/>
        </a:p>
      </dgm:t>
    </dgm:pt>
    <dgm:pt modelId="{50D63E05-4944-4485-AF36-6A195BD2CEE1}" type="parTrans" cxnId="{E51F27DE-4BED-4454-99E9-8029A4EC75DD}">
      <dgm:prSet/>
      <dgm:spPr/>
      <dgm:t>
        <a:bodyPr/>
        <a:lstStyle/>
        <a:p>
          <a:endParaRPr kumimoji="1" lang="ja-JP" altLang="en-US" sz="2400"/>
        </a:p>
      </dgm:t>
    </dgm:pt>
    <dgm:pt modelId="{827B0F38-DF16-40E7-9DEF-D48C7450F47B}" type="sibTrans" cxnId="{E51F27DE-4BED-4454-99E9-8029A4EC75DD}">
      <dgm:prSet/>
      <dgm:spPr/>
      <dgm:t>
        <a:bodyPr/>
        <a:lstStyle/>
        <a:p>
          <a:endParaRPr kumimoji="1" lang="ja-JP" altLang="en-US" sz="2400"/>
        </a:p>
      </dgm:t>
    </dgm:pt>
    <dgm:pt modelId="{526D1317-4934-483B-9A0D-2214326EE3E8}">
      <dgm:prSet phldrT="[テキスト]" custT="1"/>
      <dgm:spPr/>
      <dgm:t>
        <a:bodyPr/>
        <a:lstStyle/>
        <a:p>
          <a:r>
            <a:rPr kumimoji="1" lang="ja-JP" altLang="en-US" sz="2000" dirty="0"/>
            <a:t>物価を示す指標である</a:t>
          </a:r>
          <a:r>
            <a:rPr kumimoji="1" lang="en-US" altLang="en-US" sz="2000" dirty="0"/>
            <a:t>GDP</a:t>
          </a:r>
          <a:r>
            <a:rPr kumimoji="1" lang="ja-JP" altLang="en-US" sz="2000" dirty="0"/>
            <a:t>デフレーターは名目</a:t>
          </a:r>
          <a:r>
            <a:rPr kumimoji="1" lang="en-US" altLang="en-US" sz="2000" dirty="0"/>
            <a:t>GDP</a:t>
          </a:r>
          <a:r>
            <a:rPr kumimoji="1" lang="ja-JP" altLang="en-US" sz="2000" dirty="0"/>
            <a:t>を実質</a:t>
          </a:r>
          <a:r>
            <a:rPr kumimoji="1" lang="en-US" altLang="en-US" sz="2000" dirty="0"/>
            <a:t>GDP</a:t>
          </a:r>
          <a:r>
            <a:rPr kumimoji="1" lang="ja-JP" altLang="en-US" sz="2000" dirty="0"/>
            <a:t>で割ったものとして求められる。</a:t>
          </a:r>
        </a:p>
      </dgm:t>
    </dgm:pt>
    <dgm:pt modelId="{19DC1B69-71A9-49C9-A558-47A95F86E5D2}" type="parTrans" cxnId="{AFAD5ADD-59F6-46F3-8732-5CCCE0E402AC}">
      <dgm:prSet/>
      <dgm:spPr/>
      <dgm:t>
        <a:bodyPr/>
        <a:lstStyle/>
        <a:p>
          <a:endParaRPr kumimoji="1" lang="ja-JP" altLang="en-US" sz="2400"/>
        </a:p>
      </dgm:t>
    </dgm:pt>
    <dgm:pt modelId="{EE1CE864-E7F2-41B2-84E0-399C4C7C90D8}" type="sibTrans" cxnId="{AFAD5ADD-59F6-46F3-8732-5CCCE0E402AC}">
      <dgm:prSet/>
      <dgm:spPr/>
      <dgm:t>
        <a:bodyPr/>
        <a:lstStyle/>
        <a:p>
          <a:endParaRPr kumimoji="1" lang="ja-JP" altLang="en-US" sz="2400"/>
        </a:p>
      </dgm:t>
    </dgm:pt>
    <dgm:pt modelId="{59DE7180-59F8-441B-8A0F-20DF9DC337CE}">
      <dgm:prSet custT="1"/>
      <dgm:spPr/>
      <dgm:t>
        <a:bodyPr/>
        <a:lstStyle/>
        <a:p>
          <a:r>
            <a:rPr kumimoji="1" lang="en-US" altLang="ja-JP" sz="7200" dirty="0"/>
            <a:t>1</a:t>
          </a:r>
          <a:endParaRPr kumimoji="1" lang="ja-JP" altLang="en-US" sz="7200" dirty="0"/>
        </a:p>
      </dgm:t>
    </dgm:pt>
    <dgm:pt modelId="{382C2C31-5418-427F-863F-6EF2E362A9C2}" type="parTrans" cxnId="{C74561A0-4C35-4A20-ACC6-A24A18E32606}">
      <dgm:prSet/>
      <dgm:spPr/>
      <dgm:t>
        <a:bodyPr/>
        <a:lstStyle/>
        <a:p>
          <a:endParaRPr kumimoji="1" lang="ja-JP" altLang="en-US" sz="2400"/>
        </a:p>
      </dgm:t>
    </dgm:pt>
    <dgm:pt modelId="{FFBB4F7C-444C-4A50-9FD6-12E8749C2BA4}" type="sibTrans" cxnId="{C74561A0-4C35-4A20-ACC6-A24A18E32606}">
      <dgm:prSet/>
      <dgm:spPr/>
      <dgm:t>
        <a:bodyPr/>
        <a:lstStyle/>
        <a:p>
          <a:endParaRPr kumimoji="1" lang="ja-JP" altLang="en-US" sz="2400"/>
        </a:p>
      </dgm:t>
    </dgm:pt>
    <dgm:pt modelId="{776430A7-4343-4E7C-AB16-1440BFE306BB}">
      <dgm:prSet custT="1"/>
      <dgm:spPr/>
      <dgm:t>
        <a:bodyPr/>
        <a:lstStyle/>
        <a:p>
          <a:r>
            <a:rPr kumimoji="1" lang="ja-JP" altLang="en-US" sz="2000" dirty="0"/>
            <a:t>経済全体では総所得・総生産・総支出の</a:t>
          </a:r>
          <a:r>
            <a:rPr kumimoji="1" lang="en-US" altLang="en-US" sz="2000" dirty="0"/>
            <a:t>3</a:t>
          </a:r>
          <a:r>
            <a:rPr kumimoji="1" lang="ja-JP" altLang="en-US" sz="2000" dirty="0"/>
            <a:t>つは等しい。</a:t>
          </a:r>
        </a:p>
      </dgm:t>
    </dgm:pt>
    <dgm:pt modelId="{93C88221-068E-4C71-8FC4-29200D7CBAF8}" type="parTrans" cxnId="{401D2B87-3F4D-42D2-B6C0-D2B048060E38}">
      <dgm:prSet/>
      <dgm:spPr/>
      <dgm:t>
        <a:bodyPr/>
        <a:lstStyle/>
        <a:p>
          <a:endParaRPr kumimoji="1" lang="ja-JP" altLang="en-US" sz="2400"/>
        </a:p>
      </dgm:t>
    </dgm:pt>
    <dgm:pt modelId="{0D39AB66-C056-42D0-AB69-917B43EF0822}" type="sibTrans" cxnId="{401D2B87-3F4D-42D2-B6C0-D2B048060E38}">
      <dgm:prSet/>
      <dgm:spPr/>
      <dgm:t>
        <a:bodyPr/>
        <a:lstStyle/>
        <a:p>
          <a:endParaRPr kumimoji="1" lang="ja-JP" altLang="en-US" sz="2400"/>
        </a:p>
      </dgm:t>
    </dgm:pt>
    <dgm:pt modelId="{49FE9F0E-2129-4A29-96E6-C3A90235B3BE}">
      <dgm:prSet phldrT="[テキスト]" custT="1"/>
      <dgm:spPr/>
      <dgm:t>
        <a:bodyPr/>
        <a:lstStyle/>
        <a:p>
          <a:r>
            <a:rPr kumimoji="1" lang="ja-JP" altLang="en-US" sz="2000" dirty="0"/>
            <a:t>国内総生産</a:t>
          </a:r>
          <a:r>
            <a:rPr kumimoji="1" lang="en-US" altLang="ja-JP" sz="2000" dirty="0"/>
            <a:t>(GDP)</a:t>
          </a:r>
          <a:r>
            <a:rPr kumimoji="1" lang="ja-JP" altLang="en-US" sz="2000" dirty="0"/>
            <a:t>：一定期間に国内で新しく生産された最終的な財・サービスの市場価格での取引総額。</a:t>
          </a:r>
        </a:p>
      </dgm:t>
    </dgm:pt>
    <dgm:pt modelId="{1B88CEB7-C4CE-4137-ACD7-5EAA8455EFA1}" type="parTrans" cxnId="{3327C2EC-C161-4FB5-A2FC-12A21E5F2939}">
      <dgm:prSet/>
      <dgm:spPr/>
      <dgm:t>
        <a:bodyPr/>
        <a:lstStyle/>
        <a:p>
          <a:endParaRPr kumimoji="1" lang="ja-JP" altLang="en-US"/>
        </a:p>
      </dgm:t>
    </dgm:pt>
    <dgm:pt modelId="{1F9E1486-40DF-4717-AA56-156A2FDAA22F}" type="sibTrans" cxnId="{3327C2EC-C161-4FB5-A2FC-12A21E5F2939}">
      <dgm:prSet/>
      <dgm:spPr/>
      <dgm:t>
        <a:bodyPr/>
        <a:lstStyle/>
        <a:p>
          <a:endParaRPr kumimoji="1" lang="ja-JP" altLang="en-US"/>
        </a:p>
      </dgm:t>
    </dgm:pt>
    <dgm:pt modelId="{75C5A3BA-2351-458C-8ED0-E1CBB41307B2}" type="pres">
      <dgm:prSet presAssocID="{A14CDA17-210A-445E-8C36-2D2694FFF116}" presName="Name0" presStyleCnt="0">
        <dgm:presLayoutVars>
          <dgm:dir/>
          <dgm:animLvl val="lvl"/>
          <dgm:resizeHandles val="exact"/>
        </dgm:presLayoutVars>
      </dgm:prSet>
      <dgm:spPr/>
    </dgm:pt>
    <dgm:pt modelId="{8B3C9E2C-F345-4D62-B154-CB262048A245}" type="pres">
      <dgm:prSet presAssocID="{59DE7180-59F8-441B-8A0F-20DF9DC337CE}" presName="linNode" presStyleCnt="0"/>
      <dgm:spPr/>
    </dgm:pt>
    <dgm:pt modelId="{FB9ADD8F-81AA-4C37-9F60-54AD11F5B6C8}" type="pres">
      <dgm:prSet presAssocID="{59DE7180-59F8-441B-8A0F-20DF9DC337CE}" presName="parentText" presStyleLbl="node1" presStyleIdx="0" presStyleCnt="4" custScaleX="36808">
        <dgm:presLayoutVars>
          <dgm:chMax val="1"/>
          <dgm:bulletEnabled val="1"/>
        </dgm:presLayoutVars>
      </dgm:prSet>
      <dgm:spPr/>
    </dgm:pt>
    <dgm:pt modelId="{AD910029-6278-4516-A3BA-A2A4A4F9D953}" type="pres">
      <dgm:prSet presAssocID="{59DE7180-59F8-441B-8A0F-20DF9DC337CE}" presName="descendantText" presStyleLbl="alignAccFollowNode1" presStyleIdx="0" presStyleCnt="4" custScaleX="126949">
        <dgm:presLayoutVars>
          <dgm:bulletEnabled val="1"/>
        </dgm:presLayoutVars>
      </dgm:prSet>
      <dgm:spPr/>
    </dgm:pt>
    <dgm:pt modelId="{1B106404-AD86-46C9-A64C-35FC8454B91B}" type="pres">
      <dgm:prSet presAssocID="{FFBB4F7C-444C-4A50-9FD6-12E8749C2BA4}" presName="sp" presStyleCnt="0"/>
      <dgm:spPr/>
    </dgm:pt>
    <dgm:pt modelId="{3DFAA700-B34B-40A2-BD23-56E368B45F80}" type="pres">
      <dgm:prSet presAssocID="{B66B2C44-16C0-481D-8E3C-894F884746E5}" presName="linNode" presStyleCnt="0"/>
      <dgm:spPr/>
    </dgm:pt>
    <dgm:pt modelId="{C65CE834-89A5-4A07-9DF8-658B76BE12F7}" type="pres">
      <dgm:prSet presAssocID="{B66B2C44-16C0-481D-8E3C-894F884746E5}" presName="parentText" presStyleLbl="node1" presStyleIdx="1" presStyleCnt="4" custScaleX="36808">
        <dgm:presLayoutVars>
          <dgm:chMax val="1"/>
          <dgm:bulletEnabled val="1"/>
        </dgm:presLayoutVars>
      </dgm:prSet>
      <dgm:spPr/>
    </dgm:pt>
    <dgm:pt modelId="{14372092-A5BB-4906-A253-28CB8A79675A}" type="pres">
      <dgm:prSet presAssocID="{B66B2C44-16C0-481D-8E3C-894F884746E5}" presName="descendantText" presStyleLbl="alignAccFollowNode1" presStyleIdx="1" presStyleCnt="4" custScaleX="126949">
        <dgm:presLayoutVars>
          <dgm:bulletEnabled val="1"/>
        </dgm:presLayoutVars>
      </dgm:prSet>
      <dgm:spPr/>
    </dgm:pt>
    <dgm:pt modelId="{688C5677-3A1E-4F25-AA38-0C0FC8AC31A9}" type="pres">
      <dgm:prSet presAssocID="{7EA8F51E-CBA9-4EF8-846D-662CF20FDB7C}" presName="sp" presStyleCnt="0"/>
      <dgm:spPr/>
    </dgm:pt>
    <dgm:pt modelId="{6AE9D150-DEB0-4702-9015-86C37AFA5FAC}" type="pres">
      <dgm:prSet presAssocID="{31FD6688-CA93-4967-8FC7-F5E5FF05C255}" presName="linNode" presStyleCnt="0"/>
      <dgm:spPr/>
    </dgm:pt>
    <dgm:pt modelId="{13E3B0A7-148A-4D61-A3E0-59BDBBCFDE61}" type="pres">
      <dgm:prSet presAssocID="{31FD6688-CA93-4967-8FC7-F5E5FF05C255}" presName="parentText" presStyleLbl="node1" presStyleIdx="2" presStyleCnt="4" custScaleX="36806">
        <dgm:presLayoutVars>
          <dgm:chMax val="1"/>
          <dgm:bulletEnabled val="1"/>
        </dgm:presLayoutVars>
      </dgm:prSet>
      <dgm:spPr/>
    </dgm:pt>
    <dgm:pt modelId="{3C3551D5-6207-4487-8F49-05AA56D1D990}" type="pres">
      <dgm:prSet presAssocID="{31FD6688-CA93-4967-8FC7-F5E5FF05C255}" presName="descendantText" presStyleLbl="alignAccFollowNode1" presStyleIdx="2" presStyleCnt="4" custScaleX="126558">
        <dgm:presLayoutVars>
          <dgm:bulletEnabled val="1"/>
        </dgm:presLayoutVars>
      </dgm:prSet>
      <dgm:spPr/>
    </dgm:pt>
    <dgm:pt modelId="{D5EA9106-AD5E-4184-90C4-0EFC1284C514}" type="pres">
      <dgm:prSet presAssocID="{5605E4DF-4A15-451E-BE0C-7E0BC0F90ADD}" presName="sp" presStyleCnt="0"/>
      <dgm:spPr/>
    </dgm:pt>
    <dgm:pt modelId="{7C4AB859-D72D-483E-AB43-6116EB154AD7}" type="pres">
      <dgm:prSet presAssocID="{54320249-B406-405E-BCFE-DFE07A0D2087}" presName="linNode" presStyleCnt="0"/>
      <dgm:spPr/>
    </dgm:pt>
    <dgm:pt modelId="{92A0CA75-B6F2-4DE2-BD41-565846D5210E}" type="pres">
      <dgm:prSet presAssocID="{54320249-B406-405E-BCFE-DFE07A0D2087}" presName="parentText" presStyleLbl="node1" presStyleIdx="3" presStyleCnt="4" custScaleX="36808">
        <dgm:presLayoutVars>
          <dgm:chMax val="1"/>
          <dgm:bulletEnabled val="1"/>
        </dgm:presLayoutVars>
      </dgm:prSet>
      <dgm:spPr/>
    </dgm:pt>
    <dgm:pt modelId="{FB306143-6D9F-4284-9EBD-07841EB2C5F7}" type="pres">
      <dgm:prSet presAssocID="{54320249-B406-405E-BCFE-DFE07A0D2087}" presName="descendantText" presStyleLbl="alignAccFollowNode1" presStyleIdx="3" presStyleCnt="4" custScaleX="126949">
        <dgm:presLayoutVars>
          <dgm:bulletEnabled val="1"/>
        </dgm:presLayoutVars>
      </dgm:prSet>
      <dgm:spPr/>
    </dgm:pt>
  </dgm:ptLst>
  <dgm:cxnLst>
    <dgm:cxn modelId="{3BF29417-5564-4B2E-9706-3BC4FBBCF1A4}" type="presOf" srcId="{A9D11CD2-5FD8-45B3-BD6E-5010C5DFA714}" destId="{3C3551D5-6207-4487-8F49-05AA56D1D990}" srcOrd="0" destOrd="0" presId="urn:microsoft.com/office/officeart/2005/8/layout/vList5"/>
    <dgm:cxn modelId="{D36BFB21-D1BE-42A3-AD35-24FE43EDFCB0}" type="presOf" srcId="{49FE9F0E-2129-4A29-96E6-C3A90235B3BE}" destId="{14372092-A5BB-4906-A253-28CB8A79675A}" srcOrd="0" destOrd="1" presId="urn:microsoft.com/office/officeart/2005/8/layout/vList5"/>
    <dgm:cxn modelId="{7DF1152D-34BB-4EB7-96B2-DA1A670A930E}" srcId="{A14CDA17-210A-445E-8C36-2D2694FFF116}" destId="{31FD6688-CA93-4967-8FC7-F5E5FF05C255}" srcOrd="2" destOrd="0" parTransId="{88A70264-77D4-4994-85B7-407F02D00BFE}" sibTransId="{5605E4DF-4A15-451E-BE0C-7E0BC0F90ADD}"/>
    <dgm:cxn modelId="{6486363F-A76B-42BA-B1BB-5EA1CD59C156}" type="presOf" srcId="{59DE7180-59F8-441B-8A0F-20DF9DC337CE}" destId="{FB9ADD8F-81AA-4C37-9F60-54AD11F5B6C8}" srcOrd="0" destOrd="0" presId="urn:microsoft.com/office/officeart/2005/8/layout/vList5"/>
    <dgm:cxn modelId="{C0598043-46CF-4C2E-8AEA-25DA39D14FE9}" srcId="{B66B2C44-16C0-481D-8E3C-894F884746E5}" destId="{E4A81B9C-70F2-431B-8FC3-61115740FC71}" srcOrd="0" destOrd="0" parTransId="{DA7FBC61-B841-4234-81DA-9850C82922AC}" sibTransId="{9D265C84-422B-4F2F-877C-A64E5C8D31AB}"/>
    <dgm:cxn modelId="{A97FFC43-47AA-4986-B553-D93DD13D2C6D}" type="presOf" srcId="{E4A81B9C-70F2-431B-8FC3-61115740FC71}" destId="{14372092-A5BB-4906-A253-28CB8A79675A}" srcOrd="0" destOrd="0" presId="urn:microsoft.com/office/officeart/2005/8/layout/vList5"/>
    <dgm:cxn modelId="{8F6EC859-68B5-4A30-B827-35CB5A3C2874}" srcId="{31FD6688-CA93-4967-8FC7-F5E5FF05C255}" destId="{A9D11CD2-5FD8-45B3-BD6E-5010C5DFA714}" srcOrd="0" destOrd="0" parTransId="{A5F6A72C-A614-4CE0-9DD7-3922D6F2482D}" sibTransId="{E51C375C-97F6-4980-9A1A-A1802FED6ED7}"/>
    <dgm:cxn modelId="{EA7A277A-A279-4C6A-8593-9F021F44BAF5}" type="presOf" srcId="{54320249-B406-405E-BCFE-DFE07A0D2087}" destId="{92A0CA75-B6F2-4DE2-BD41-565846D5210E}" srcOrd="0" destOrd="0" presId="urn:microsoft.com/office/officeart/2005/8/layout/vList5"/>
    <dgm:cxn modelId="{401D2B87-3F4D-42D2-B6C0-D2B048060E38}" srcId="{59DE7180-59F8-441B-8A0F-20DF9DC337CE}" destId="{776430A7-4343-4E7C-AB16-1440BFE306BB}" srcOrd="0" destOrd="0" parTransId="{93C88221-068E-4C71-8FC4-29200D7CBAF8}" sibTransId="{0D39AB66-C056-42D0-AB69-917B43EF0822}"/>
    <dgm:cxn modelId="{3C92AF9B-4EC0-4FF1-8DC5-7808FC02C99B}" type="presOf" srcId="{B66B2C44-16C0-481D-8E3C-894F884746E5}" destId="{C65CE834-89A5-4A07-9DF8-658B76BE12F7}" srcOrd="0" destOrd="0" presId="urn:microsoft.com/office/officeart/2005/8/layout/vList5"/>
    <dgm:cxn modelId="{C74561A0-4C35-4A20-ACC6-A24A18E32606}" srcId="{A14CDA17-210A-445E-8C36-2D2694FFF116}" destId="{59DE7180-59F8-441B-8A0F-20DF9DC337CE}" srcOrd="0" destOrd="0" parTransId="{382C2C31-5418-427F-863F-6EF2E362A9C2}" sibTransId="{FFBB4F7C-444C-4A50-9FD6-12E8749C2BA4}"/>
    <dgm:cxn modelId="{94811BA5-E286-4215-AEE8-F95E8B5CC71B}" type="presOf" srcId="{A14CDA17-210A-445E-8C36-2D2694FFF116}" destId="{75C5A3BA-2351-458C-8ED0-E1CBB41307B2}" srcOrd="0" destOrd="0" presId="urn:microsoft.com/office/officeart/2005/8/layout/vList5"/>
    <dgm:cxn modelId="{CC995BBC-C78B-480C-B895-9F27AFD59BF9}" type="presOf" srcId="{31FD6688-CA93-4967-8FC7-F5E5FF05C255}" destId="{13E3B0A7-148A-4D61-A3E0-59BDBBCFDE61}" srcOrd="0" destOrd="0" presId="urn:microsoft.com/office/officeart/2005/8/layout/vList5"/>
    <dgm:cxn modelId="{05A5A1BF-6131-49AB-9EE2-4C5369D3CBFF}" type="presOf" srcId="{526D1317-4934-483B-9A0D-2214326EE3E8}" destId="{FB306143-6D9F-4284-9EBD-07841EB2C5F7}" srcOrd="0" destOrd="0" presId="urn:microsoft.com/office/officeart/2005/8/layout/vList5"/>
    <dgm:cxn modelId="{EED487DB-1D15-4EE8-964C-B97CF2DBDD9D}" type="presOf" srcId="{776430A7-4343-4E7C-AB16-1440BFE306BB}" destId="{AD910029-6278-4516-A3BA-A2A4A4F9D953}" srcOrd="0" destOrd="0" presId="urn:microsoft.com/office/officeart/2005/8/layout/vList5"/>
    <dgm:cxn modelId="{AFAD5ADD-59F6-46F3-8732-5CCCE0E402AC}" srcId="{54320249-B406-405E-BCFE-DFE07A0D2087}" destId="{526D1317-4934-483B-9A0D-2214326EE3E8}" srcOrd="0" destOrd="0" parTransId="{19DC1B69-71A9-49C9-A558-47A95F86E5D2}" sibTransId="{EE1CE864-E7F2-41B2-84E0-399C4C7C90D8}"/>
    <dgm:cxn modelId="{E51F27DE-4BED-4454-99E9-8029A4EC75DD}" srcId="{A14CDA17-210A-445E-8C36-2D2694FFF116}" destId="{54320249-B406-405E-BCFE-DFE07A0D2087}" srcOrd="3" destOrd="0" parTransId="{50D63E05-4944-4485-AF36-6A195BD2CEE1}" sibTransId="{827B0F38-DF16-40E7-9DEF-D48C7450F47B}"/>
    <dgm:cxn modelId="{E8F228E1-A268-45BA-8E72-7EE974756B00}" srcId="{A14CDA17-210A-445E-8C36-2D2694FFF116}" destId="{B66B2C44-16C0-481D-8E3C-894F884746E5}" srcOrd="1" destOrd="0" parTransId="{10C1E059-CFEA-4C4C-A5BE-978475A02DF1}" sibTransId="{7EA8F51E-CBA9-4EF8-846D-662CF20FDB7C}"/>
    <dgm:cxn modelId="{3327C2EC-C161-4FB5-A2FC-12A21E5F2939}" srcId="{B66B2C44-16C0-481D-8E3C-894F884746E5}" destId="{49FE9F0E-2129-4A29-96E6-C3A90235B3BE}" srcOrd="1" destOrd="0" parTransId="{1B88CEB7-C4CE-4137-ACD7-5EAA8455EFA1}" sibTransId="{1F9E1486-40DF-4717-AA56-156A2FDAA22F}"/>
    <dgm:cxn modelId="{8E1E6CB6-BCE0-474A-BC0E-D7674AD488C7}" type="presParOf" srcId="{75C5A3BA-2351-458C-8ED0-E1CBB41307B2}" destId="{8B3C9E2C-F345-4D62-B154-CB262048A245}" srcOrd="0" destOrd="0" presId="urn:microsoft.com/office/officeart/2005/8/layout/vList5"/>
    <dgm:cxn modelId="{A5379164-98B3-470F-81CC-46A73F4B9864}" type="presParOf" srcId="{8B3C9E2C-F345-4D62-B154-CB262048A245}" destId="{FB9ADD8F-81AA-4C37-9F60-54AD11F5B6C8}" srcOrd="0" destOrd="0" presId="urn:microsoft.com/office/officeart/2005/8/layout/vList5"/>
    <dgm:cxn modelId="{2C2AF514-6D53-486E-84C9-0D716D49B5FF}" type="presParOf" srcId="{8B3C9E2C-F345-4D62-B154-CB262048A245}" destId="{AD910029-6278-4516-A3BA-A2A4A4F9D953}" srcOrd="1" destOrd="0" presId="urn:microsoft.com/office/officeart/2005/8/layout/vList5"/>
    <dgm:cxn modelId="{3436542A-7DA9-4BFF-8845-CADE8D43CA91}" type="presParOf" srcId="{75C5A3BA-2351-458C-8ED0-E1CBB41307B2}" destId="{1B106404-AD86-46C9-A64C-35FC8454B91B}" srcOrd="1" destOrd="0" presId="urn:microsoft.com/office/officeart/2005/8/layout/vList5"/>
    <dgm:cxn modelId="{B9DBF207-B6D8-4C15-AD3A-8D2793EEA8DA}" type="presParOf" srcId="{75C5A3BA-2351-458C-8ED0-E1CBB41307B2}" destId="{3DFAA700-B34B-40A2-BD23-56E368B45F80}" srcOrd="2" destOrd="0" presId="urn:microsoft.com/office/officeart/2005/8/layout/vList5"/>
    <dgm:cxn modelId="{702B4496-FB95-4925-99CC-5ABA8F394EB6}" type="presParOf" srcId="{3DFAA700-B34B-40A2-BD23-56E368B45F80}" destId="{C65CE834-89A5-4A07-9DF8-658B76BE12F7}" srcOrd="0" destOrd="0" presId="urn:microsoft.com/office/officeart/2005/8/layout/vList5"/>
    <dgm:cxn modelId="{C838E0EA-1418-4DB9-A40B-F57A71196AD0}" type="presParOf" srcId="{3DFAA700-B34B-40A2-BD23-56E368B45F80}" destId="{14372092-A5BB-4906-A253-28CB8A79675A}" srcOrd="1" destOrd="0" presId="urn:microsoft.com/office/officeart/2005/8/layout/vList5"/>
    <dgm:cxn modelId="{5785CE2D-B674-4E0A-912D-60DFD609F8DA}" type="presParOf" srcId="{75C5A3BA-2351-458C-8ED0-E1CBB41307B2}" destId="{688C5677-3A1E-4F25-AA38-0C0FC8AC31A9}" srcOrd="3" destOrd="0" presId="urn:microsoft.com/office/officeart/2005/8/layout/vList5"/>
    <dgm:cxn modelId="{B9F02AE0-E854-45E8-B098-A76AE83B61A4}" type="presParOf" srcId="{75C5A3BA-2351-458C-8ED0-E1CBB41307B2}" destId="{6AE9D150-DEB0-4702-9015-86C37AFA5FAC}" srcOrd="4" destOrd="0" presId="urn:microsoft.com/office/officeart/2005/8/layout/vList5"/>
    <dgm:cxn modelId="{ECA1189E-4873-4C0E-935D-161D5E2A5FF0}" type="presParOf" srcId="{6AE9D150-DEB0-4702-9015-86C37AFA5FAC}" destId="{13E3B0A7-148A-4D61-A3E0-59BDBBCFDE61}" srcOrd="0" destOrd="0" presId="urn:microsoft.com/office/officeart/2005/8/layout/vList5"/>
    <dgm:cxn modelId="{A453EA9F-A335-46E9-A98B-FBC7D62DD3B9}" type="presParOf" srcId="{6AE9D150-DEB0-4702-9015-86C37AFA5FAC}" destId="{3C3551D5-6207-4487-8F49-05AA56D1D990}" srcOrd="1" destOrd="0" presId="urn:microsoft.com/office/officeart/2005/8/layout/vList5"/>
    <dgm:cxn modelId="{C40AF5FB-3690-4067-999A-1A7DAB39C403}" type="presParOf" srcId="{75C5A3BA-2351-458C-8ED0-E1CBB41307B2}" destId="{D5EA9106-AD5E-4184-90C4-0EFC1284C514}" srcOrd="5" destOrd="0" presId="urn:microsoft.com/office/officeart/2005/8/layout/vList5"/>
    <dgm:cxn modelId="{6224D39E-96D7-4A75-B6E6-58F7E726E153}" type="presParOf" srcId="{75C5A3BA-2351-458C-8ED0-E1CBB41307B2}" destId="{7C4AB859-D72D-483E-AB43-6116EB154AD7}" srcOrd="6" destOrd="0" presId="urn:microsoft.com/office/officeart/2005/8/layout/vList5"/>
    <dgm:cxn modelId="{DDC4D86F-9F75-4C3B-A20D-E2AFA76EAD13}" type="presParOf" srcId="{7C4AB859-D72D-483E-AB43-6116EB154AD7}" destId="{92A0CA75-B6F2-4DE2-BD41-565846D5210E}" srcOrd="0" destOrd="0" presId="urn:microsoft.com/office/officeart/2005/8/layout/vList5"/>
    <dgm:cxn modelId="{8D4C6417-BC8C-40FF-8CF0-180A5093E43B}" type="presParOf" srcId="{7C4AB859-D72D-483E-AB43-6116EB154AD7}" destId="{FB306143-6D9F-4284-9EBD-07841EB2C5F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10029-6278-4516-A3BA-A2A4A4F9D953}">
      <dsp:nvSpPr>
        <dsp:cNvPr id="0" name=""/>
        <dsp:cNvSpPr/>
      </dsp:nvSpPr>
      <dsp:spPr>
        <a:xfrm rot="5400000">
          <a:off x="4442800" y="-2931651"/>
          <a:ext cx="950782" cy="7056723"/>
        </a:xfrm>
        <a:prstGeom prst="round2Same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a:t>経済全体では総所得・総生産・総支出の</a:t>
          </a:r>
          <a:r>
            <a:rPr kumimoji="1" lang="en-US" altLang="en-US" sz="2000" kern="1200" dirty="0"/>
            <a:t>3</a:t>
          </a:r>
          <a:r>
            <a:rPr kumimoji="1" lang="ja-JP" altLang="en-US" sz="2000" kern="1200" dirty="0"/>
            <a:t>つは等しい。</a:t>
          </a:r>
        </a:p>
      </dsp:txBody>
      <dsp:txXfrm rot="-5400000">
        <a:off x="1389830" y="167732"/>
        <a:ext cx="7010310" cy="857956"/>
      </dsp:txXfrm>
    </dsp:sp>
    <dsp:sp modelId="{FB9ADD8F-81AA-4C37-9F60-54AD11F5B6C8}">
      <dsp:nvSpPr>
        <dsp:cNvPr id="0" name=""/>
        <dsp:cNvSpPr/>
      </dsp:nvSpPr>
      <dsp:spPr>
        <a:xfrm>
          <a:off x="238927" y="2470"/>
          <a:ext cx="1150902" cy="118847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137160" rIns="274320" bIns="137160" numCol="1" spcCol="1270" anchor="ctr" anchorCtr="0">
          <a:noAutofit/>
        </a:bodyPr>
        <a:lstStyle/>
        <a:p>
          <a:pPr marL="0" lvl="0" indent="0" algn="ctr" defTabSz="3200400">
            <a:lnSpc>
              <a:spcPct val="90000"/>
            </a:lnSpc>
            <a:spcBef>
              <a:spcPct val="0"/>
            </a:spcBef>
            <a:spcAft>
              <a:spcPct val="35000"/>
            </a:spcAft>
            <a:buNone/>
          </a:pPr>
          <a:r>
            <a:rPr kumimoji="1" lang="en-US" altLang="ja-JP" sz="7200" kern="1200" dirty="0"/>
            <a:t>1</a:t>
          </a:r>
          <a:endParaRPr kumimoji="1" lang="ja-JP" altLang="en-US" sz="7200" kern="1200" dirty="0"/>
        </a:p>
      </dsp:txBody>
      <dsp:txXfrm>
        <a:off x="295109" y="58652"/>
        <a:ext cx="1038538" cy="1076113"/>
      </dsp:txXfrm>
    </dsp:sp>
    <dsp:sp modelId="{14372092-A5BB-4906-A253-28CB8A79675A}">
      <dsp:nvSpPr>
        <dsp:cNvPr id="0" name=""/>
        <dsp:cNvSpPr/>
      </dsp:nvSpPr>
      <dsp:spPr>
        <a:xfrm rot="5400000">
          <a:off x="4442800" y="-1683749"/>
          <a:ext cx="950782" cy="7056723"/>
        </a:xfrm>
        <a:prstGeom prst="round2Same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a:t>マクロ経済のパフォーマンスは国内総生産で測る。</a:t>
          </a:r>
        </a:p>
        <a:p>
          <a:pPr marL="228600" lvl="1" indent="-228600" algn="l" defTabSz="889000">
            <a:lnSpc>
              <a:spcPct val="90000"/>
            </a:lnSpc>
            <a:spcBef>
              <a:spcPct val="0"/>
            </a:spcBef>
            <a:spcAft>
              <a:spcPct val="15000"/>
            </a:spcAft>
            <a:buChar char="•"/>
          </a:pPr>
          <a:r>
            <a:rPr kumimoji="1" lang="ja-JP" altLang="en-US" sz="2000" kern="1200" dirty="0"/>
            <a:t>国内総生産</a:t>
          </a:r>
          <a:r>
            <a:rPr kumimoji="1" lang="en-US" altLang="ja-JP" sz="2000" kern="1200" dirty="0"/>
            <a:t>(GDP)</a:t>
          </a:r>
          <a:r>
            <a:rPr kumimoji="1" lang="ja-JP" altLang="en-US" sz="2000" kern="1200" dirty="0"/>
            <a:t>：一定期間に国内で新しく生産された最終的な財・サービスの市場価格での取引総額。</a:t>
          </a:r>
        </a:p>
      </dsp:txBody>
      <dsp:txXfrm rot="-5400000">
        <a:off x="1389830" y="1415634"/>
        <a:ext cx="7010310" cy="857956"/>
      </dsp:txXfrm>
    </dsp:sp>
    <dsp:sp modelId="{C65CE834-89A5-4A07-9DF8-658B76BE12F7}">
      <dsp:nvSpPr>
        <dsp:cNvPr id="0" name=""/>
        <dsp:cNvSpPr/>
      </dsp:nvSpPr>
      <dsp:spPr>
        <a:xfrm>
          <a:off x="238927" y="1250372"/>
          <a:ext cx="1150902" cy="1188477"/>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137160" rIns="274320" bIns="137160" numCol="1" spcCol="1270" anchor="ctr" anchorCtr="0">
          <a:noAutofit/>
        </a:bodyPr>
        <a:lstStyle/>
        <a:p>
          <a:pPr marL="0" lvl="0" indent="0" algn="ctr" defTabSz="3200400">
            <a:lnSpc>
              <a:spcPct val="90000"/>
            </a:lnSpc>
            <a:spcBef>
              <a:spcPct val="0"/>
            </a:spcBef>
            <a:spcAft>
              <a:spcPct val="35000"/>
            </a:spcAft>
            <a:buNone/>
          </a:pPr>
          <a:r>
            <a:rPr kumimoji="1" lang="en-US" altLang="ja-JP" sz="7200" kern="1200" dirty="0"/>
            <a:t>2</a:t>
          </a:r>
          <a:endParaRPr kumimoji="1" lang="ja-JP" altLang="en-US" sz="7200" kern="1200" dirty="0"/>
        </a:p>
      </dsp:txBody>
      <dsp:txXfrm>
        <a:off x="295109" y="1306554"/>
        <a:ext cx="1038538" cy="1076113"/>
      </dsp:txXfrm>
    </dsp:sp>
    <dsp:sp modelId="{3C3551D5-6207-4487-8F49-05AA56D1D990}">
      <dsp:nvSpPr>
        <dsp:cNvPr id="0" name=""/>
        <dsp:cNvSpPr/>
      </dsp:nvSpPr>
      <dsp:spPr>
        <a:xfrm rot="5400000">
          <a:off x="4431870" y="-424980"/>
          <a:ext cx="950782" cy="7034988"/>
        </a:xfrm>
        <a:prstGeom prst="round2Same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a:t>ある基準年に固定した価格を用いて各年の生産量の価値を評価したものを固定基準年方式の実質</a:t>
          </a:r>
          <a:r>
            <a:rPr kumimoji="1" lang="en-US" altLang="en-US" sz="2000" kern="1200" dirty="0"/>
            <a:t>GDP</a:t>
          </a:r>
          <a:r>
            <a:rPr kumimoji="1" lang="ja-JP" altLang="en-US" sz="2000" kern="1200" dirty="0"/>
            <a:t>という。</a:t>
          </a:r>
        </a:p>
      </dsp:txBody>
      <dsp:txXfrm rot="-5400000">
        <a:off x="1389768" y="2663535"/>
        <a:ext cx="6988575" cy="857956"/>
      </dsp:txXfrm>
    </dsp:sp>
    <dsp:sp modelId="{13E3B0A7-148A-4D61-A3E0-59BDBBCFDE61}">
      <dsp:nvSpPr>
        <dsp:cNvPr id="0" name=""/>
        <dsp:cNvSpPr/>
      </dsp:nvSpPr>
      <dsp:spPr>
        <a:xfrm>
          <a:off x="238927" y="2498274"/>
          <a:ext cx="1150839" cy="1188477"/>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137160" rIns="274320" bIns="137160" numCol="1" spcCol="1270" anchor="ctr" anchorCtr="0">
          <a:noAutofit/>
        </a:bodyPr>
        <a:lstStyle/>
        <a:p>
          <a:pPr marL="0" lvl="0" indent="0" algn="ctr" defTabSz="3200400">
            <a:lnSpc>
              <a:spcPct val="90000"/>
            </a:lnSpc>
            <a:spcBef>
              <a:spcPct val="0"/>
            </a:spcBef>
            <a:spcAft>
              <a:spcPct val="35000"/>
            </a:spcAft>
            <a:buNone/>
          </a:pPr>
          <a:r>
            <a:rPr kumimoji="1" lang="en-US" altLang="ja-JP" sz="7200" kern="1200" dirty="0"/>
            <a:t>3</a:t>
          </a:r>
          <a:endParaRPr kumimoji="1" lang="ja-JP" altLang="en-US" sz="7200" kern="1200" dirty="0"/>
        </a:p>
      </dsp:txBody>
      <dsp:txXfrm>
        <a:off x="295106" y="2554453"/>
        <a:ext cx="1038481" cy="1076119"/>
      </dsp:txXfrm>
    </dsp:sp>
    <dsp:sp modelId="{FB306143-6D9F-4284-9EBD-07841EB2C5F7}">
      <dsp:nvSpPr>
        <dsp:cNvPr id="0" name=""/>
        <dsp:cNvSpPr/>
      </dsp:nvSpPr>
      <dsp:spPr>
        <a:xfrm rot="5400000">
          <a:off x="4442800" y="812053"/>
          <a:ext cx="950782" cy="7056723"/>
        </a:xfrm>
        <a:prstGeom prst="round2Same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a:t>物価を示す指標である</a:t>
          </a:r>
          <a:r>
            <a:rPr kumimoji="1" lang="en-US" altLang="en-US" sz="2000" kern="1200" dirty="0"/>
            <a:t>GDP</a:t>
          </a:r>
          <a:r>
            <a:rPr kumimoji="1" lang="ja-JP" altLang="en-US" sz="2000" kern="1200" dirty="0"/>
            <a:t>デフレーターは名目</a:t>
          </a:r>
          <a:r>
            <a:rPr kumimoji="1" lang="en-US" altLang="en-US" sz="2000" kern="1200" dirty="0"/>
            <a:t>GDP</a:t>
          </a:r>
          <a:r>
            <a:rPr kumimoji="1" lang="ja-JP" altLang="en-US" sz="2000" kern="1200" dirty="0"/>
            <a:t>を実質</a:t>
          </a:r>
          <a:r>
            <a:rPr kumimoji="1" lang="en-US" altLang="en-US" sz="2000" kern="1200" dirty="0"/>
            <a:t>GDP</a:t>
          </a:r>
          <a:r>
            <a:rPr kumimoji="1" lang="ja-JP" altLang="en-US" sz="2000" kern="1200" dirty="0"/>
            <a:t>で割ったものとして求められる。</a:t>
          </a:r>
        </a:p>
      </dsp:txBody>
      <dsp:txXfrm rot="-5400000">
        <a:off x="1389830" y="3911437"/>
        <a:ext cx="7010310" cy="857956"/>
      </dsp:txXfrm>
    </dsp:sp>
    <dsp:sp modelId="{92A0CA75-B6F2-4DE2-BD41-565846D5210E}">
      <dsp:nvSpPr>
        <dsp:cNvPr id="0" name=""/>
        <dsp:cNvSpPr/>
      </dsp:nvSpPr>
      <dsp:spPr>
        <a:xfrm>
          <a:off x="238927" y="3746176"/>
          <a:ext cx="1150902" cy="1188477"/>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20" tIns="137160" rIns="274320" bIns="137160" numCol="1" spcCol="1270" anchor="ctr" anchorCtr="0">
          <a:noAutofit/>
        </a:bodyPr>
        <a:lstStyle/>
        <a:p>
          <a:pPr marL="0" lvl="0" indent="0" algn="ctr" defTabSz="3200400">
            <a:lnSpc>
              <a:spcPct val="90000"/>
            </a:lnSpc>
            <a:spcBef>
              <a:spcPct val="0"/>
            </a:spcBef>
            <a:spcAft>
              <a:spcPct val="35000"/>
            </a:spcAft>
            <a:buNone/>
          </a:pPr>
          <a:r>
            <a:rPr kumimoji="1" lang="en-US" altLang="ja-JP" sz="7200" kern="1200" dirty="0"/>
            <a:t>4</a:t>
          </a:r>
          <a:endParaRPr kumimoji="1" lang="ja-JP" altLang="en-US" sz="7200" kern="1200" dirty="0"/>
        </a:p>
      </dsp:txBody>
      <dsp:txXfrm>
        <a:off x="295109" y="3802358"/>
        <a:ext cx="1038538" cy="107611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CE2AA4-2AA1-4302-85AD-F3DBAAF7CEF7}" type="datetimeFigureOut">
              <a:rPr kumimoji="1" lang="ja-JP" altLang="en-US" smtClean="0"/>
              <a:pPr/>
              <a:t>2023/3/30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100747-F5BC-4CC5-A64E-4189E8C3A1E2}" type="slidenum">
              <a:rPr kumimoji="1" lang="ja-JP" altLang="en-US" smtClean="0"/>
              <a:pPr/>
              <a:t>‹#›</a:t>
            </a:fld>
            <a:endParaRPr kumimoji="1" lang="ja-JP" altLang="en-US"/>
          </a:p>
        </p:txBody>
      </p:sp>
    </p:spTree>
    <p:extLst>
      <p:ext uri="{BB962C8B-B14F-4D97-AF65-F5344CB8AC3E}">
        <p14:creationId xmlns:p14="http://schemas.microsoft.com/office/powerpoint/2010/main" val="12246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BBF21F-F608-4305-97E8-672BB468A6F9}" type="datetimeFigureOut">
              <a:rPr kumimoji="1" lang="ja-JP" altLang="en-US" smtClean="0"/>
              <a:pPr/>
              <a:t>2023/3/30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D725C-3FCB-41FD-AD3D-49B0DE6DA825}" type="slidenum">
              <a:rPr kumimoji="1" lang="ja-JP" altLang="en-US" smtClean="0"/>
              <a:pPr/>
              <a:t>‹#›</a:t>
            </a:fld>
            <a:endParaRPr kumimoji="1" lang="ja-JP" altLang="en-US"/>
          </a:p>
        </p:txBody>
      </p:sp>
    </p:spTree>
    <p:extLst>
      <p:ext uri="{BB962C8B-B14F-4D97-AF65-F5344CB8AC3E}">
        <p14:creationId xmlns:p14="http://schemas.microsoft.com/office/powerpoint/2010/main" val="20119315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96D725C-3FCB-41FD-AD3D-49B0DE6DA825}" type="slidenum">
              <a:rPr kumimoji="1" lang="ja-JP" altLang="en-US" smtClean="0"/>
              <a:pPr/>
              <a:t>1</a:t>
            </a:fld>
            <a:endParaRPr kumimoji="1" lang="ja-JP" altLang="en-US"/>
          </a:p>
        </p:txBody>
      </p:sp>
    </p:spTree>
    <p:extLst>
      <p:ext uri="{BB962C8B-B14F-4D97-AF65-F5344CB8AC3E}">
        <p14:creationId xmlns:p14="http://schemas.microsoft.com/office/powerpoint/2010/main" val="1993906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612648" y="6374674"/>
            <a:ext cx="2286000" cy="365760"/>
          </a:xfrm>
        </p:spPr>
        <p:txBody>
          <a:bodyPr/>
          <a:lstStyle>
            <a:lvl1pPr>
              <a:defRPr sz="1400"/>
            </a:lvl1pPr>
          </a:lstStyle>
          <a:p>
            <a:pPr>
              <a:defRPr/>
            </a:pPr>
            <a:fld id="{E25A159E-699B-7247-A27C-C38698ACADDA}" type="datetime1">
              <a:rPr lang="ja-JP" altLang="en-US" smtClean="0"/>
              <a:t>2023/3/30</a:t>
            </a:fld>
            <a:endParaRPr lang="en-US"/>
          </a:p>
        </p:txBody>
      </p:sp>
      <p:sp>
        <p:nvSpPr>
          <p:cNvPr id="17" name="フッター プレースホルダー 16"/>
          <p:cNvSpPr>
            <a:spLocks noGrp="1"/>
          </p:cNvSpPr>
          <p:nvPr>
            <p:ph type="ftr" sz="quarter" idx="11"/>
          </p:nvPr>
        </p:nvSpPr>
        <p:spPr>
          <a:xfrm>
            <a:off x="2898648" y="6355080"/>
            <a:ext cx="3474720" cy="365760"/>
          </a:xfrm>
        </p:spPr>
        <p:txBody>
          <a:bodyPr/>
          <a:lstStyle/>
          <a:p>
            <a:pPr>
              <a:defRPr/>
            </a:pPr>
            <a:endParaRPr lang="en-US"/>
          </a:p>
        </p:txBody>
      </p:sp>
      <p:sp>
        <p:nvSpPr>
          <p:cNvPr id="29" name="スライド番号プレースホルダー 28"/>
          <p:cNvSpPr>
            <a:spLocks noGrp="1"/>
          </p:cNvSpPr>
          <p:nvPr>
            <p:ph type="sldNum" sz="quarter" idx="12"/>
          </p:nvPr>
        </p:nvSpPr>
        <p:spPr>
          <a:xfrm>
            <a:off x="8077201" y="6359706"/>
            <a:ext cx="752474" cy="365760"/>
          </a:xfrm>
        </p:spPr>
        <p:txBody>
          <a:bodyPr/>
          <a:lstStyle/>
          <a:p>
            <a:pPr>
              <a:defRPr/>
            </a:pPr>
            <a:fld id="{5CE6CC40-F594-4EC4-86C6-B4166ED6FD58}" type="slidenum">
              <a:rPr lang="en-US" smtClean="0"/>
              <a:pPr>
                <a:defRPr/>
              </a:pPr>
              <a:t>‹#›</a:t>
            </a:fld>
            <a:endParaRPr lang="en-US" dirty="0"/>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5"/>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5">
              <a:lumMod val="60000"/>
              <a:lumOff val="4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47D66511-908E-2643-9F62-C65E0F44BEDF}" type="datetime1">
              <a:rPr lang="ja-JP" altLang="en-US" smtClean="0"/>
              <a:t>2023/3/30</a:t>
            </a:fld>
            <a:endParaRPr lang="en-US">
              <a:solidFill>
                <a:schemeClr val="bg2">
                  <a:shade val="50000"/>
                </a:schemeClr>
              </a:solidFill>
            </a:endParaRPr>
          </a:p>
        </p:txBody>
      </p:sp>
      <p:sp>
        <p:nvSpPr>
          <p:cNvPr id="5" name="フッター プレースホルダー 4"/>
          <p:cNvSpPr>
            <a:spLocks noGrp="1"/>
          </p:cNvSpPr>
          <p:nvPr>
            <p:ph type="ftr" sz="quarter" idx="11"/>
          </p:nvPr>
        </p:nvSpPr>
        <p:spPr/>
        <p:txBody>
          <a:bodyPr/>
          <a:lstStyle/>
          <a:p>
            <a:pPr>
              <a:defRPr/>
            </a:pPr>
            <a:endParaRPr lang="en-US"/>
          </a:p>
        </p:txBody>
      </p:sp>
      <p:sp>
        <p:nvSpPr>
          <p:cNvPr id="6" name="スライド番号プレースホルダー 5"/>
          <p:cNvSpPr>
            <a:spLocks noGrp="1"/>
          </p:cNvSpPr>
          <p:nvPr>
            <p:ph type="sldNum" sz="quarter" idx="12"/>
          </p:nvPr>
        </p:nvSpPr>
        <p:spPr/>
        <p:txBody>
          <a:bodyPr/>
          <a:lstStyle/>
          <a:p>
            <a:pPr>
              <a:defRPr/>
            </a:pPr>
            <a:fld id="{0AA40A76-D99E-4144-8DB1-9ECF1379BBCA}" type="slidenum">
              <a:rPr lang="en-US" smtClean="0"/>
              <a:pPr>
                <a:defRPr/>
              </a:pPr>
              <a:t>‹#›</a:t>
            </a:fld>
            <a:endParaRPr lang="en-US">
              <a:solidFill>
                <a:schemeClr val="bg2">
                  <a:shade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DE972797-AAA1-EB41-97B0-5C2D745B4FAD}" type="datetime1">
              <a:rPr lang="ja-JP" altLang="en-US" smtClean="0"/>
              <a:t>2023/3/30</a:t>
            </a:fld>
            <a:endParaRPr lang="en-US">
              <a:solidFill>
                <a:schemeClr val="bg2">
                  <a:shade val="50000"/>
                </a:schemeClr>
              </a:solidFill>
            </a:endParaRPr>
          </a:p>
        </p:txBody>
      </p:sp>
      <p:sp>
        <p:nvSpPr>
          <p:cNvPr id="5" name="フッター プレースホルダー 4"/>
          <p:cNvSpPr>
            <a:spLocks noGrp="1"/>
          </p:cNvSpPr>
          <p:nvPr>
            <p:ph type="ftr" sz="quarter" idx="11"/>
          </p:nvPr>
        </p:nvSpPr>
        <p:spPr/>
        <p:txBody>
          <a:bodyPr/>
          <a:lstStyle/>
          <a:p>
            <a:pPr>
              <a:defRPr/>
            </a:pPr>
            <a:endParaRPr lang="en-US"/>
          </a:p>
        </p:txBody>
      </p:sp>
      <p:sp>
        <p:nvSpPr>
          <p:cNvPr id="6" name="スライド番号プレースホルダー 5"/>
          <p:cNvSpPr>
            <a:spLocks noGrp="1"/>
          </p:cNvSpPr>
          <p:nvPr>
            <p:ph type="sldNum" sz="quarter" idx="12"/>
          </p:nvPr>
        </p:nvSpPr>
        <p:spPr/>
        <p:txBody>
          <a:bodyPr/>
          <a:lstStyle/>
          <a:p>
            <a:pPr>
              <a:defRPr/>
            </a:pPr>
            <a:fld id="{0AA40A76-D99E-4144-8DB1-9ECF1379BBCA}" type="slidenum">
              <a:rPr lang="en-US" smtClean="0"/>
              <a:pPr>
                <a:defRPr/>
              </a:pPr>
              <a:t>‹#›</a:t>
            </a:fld>
            <a:endParaRPr lang="en-US">
              <a:solidFill>
                <a:schemeClr val="bg2">
                  <a:shade val="50000"/>
                </a:schemeClr>
              </a:solidFill>
            </a:endParaRPr>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accent5"/>
                </a:solidFill>
              </a:defRPr>
            </a:lvl1pPr>
          </a:lstStyle>
          <a:p>
            <a:r>
              <a:rPr kumimoji="0" lang="ja-JP" altLang="en-US" dirty="0"/>
              <a:t>マスター タイトルの書式設定</a:t>
            </a:r>
            <a:endParaRPr kumimoji="0" lang="en-US" dirty="0"/>
          </a:p>
        </p:txBody>
      </p:sp>
      <p:sp>
        <p:nvSpPr>
          <p:cNvPr id="4" name="日付プレースホルダー 3"/>
          <p:cNvSpPr>
            <a:spLocks noGrp="1"/>
          </p:cNvSpPr>
          <p:nvPr>
            <p:ph type="dt" sz="half" idx="10"/>
          </p:nvPr>
        </p:nvSpPr>
        <p:spPr/>
        <p:txBody>
          <a:bodyPr/>
          <a:lstStyle/>
          <a:p>
            <a:pPr>
              <a:defRPr/>
            </a:pPr>
            <a:fld id="{4AB55911-6060-5243-9EB1-7DBCF7F48E3E}" type="datetime1">
              <a:rPr lang="ja-JP" altLang="en-US" smtClean="0"/>
              <a:t>2023/3/30</a:t>
            </a:fld>
            <a:endParaRPr lang="en-US"/>
          </a:p>
        </p:txBody>
      </p:sp>
      <p:sp>
        <p:nvSpPr>
          <p:cNvPr id="5" name="フッター プレースホルダー 4"/>
          <p:cNvSpPr>
            <a:spLocks noGrp="1"/>
          </p:cNvSpPr>
          <p:nvPr>
            <p:ph type="ftr" sz="quarter" idx="11"/>
          </p:nvPr>
        </p:nvSpPr>
        <p:spPr/>
        <p:txBody>
          <a:bodyPr/>
          <a:lstStyle/>
          <a:p>
            <a:pPr>
              <a:defRPr/>
            </a:pPr>
            <a:endParaRPr lang="en-US"/>
          </a:p>
        </p:txBody>
      </p:sp>
      <p:sp>
        <p:nvSpPr>
          <p:cNvPr id="6" name="スライド番号プレースホルダー 5"/>
          <p:cNvSpPr>
            <a:spLocks noGrp="1"/>
          </p:cNvSpPr>
          <p:nvPr>
            <p:ph type="sldNum" sz="quarter" idx="12"/>
          </p:nvPr>
        </p:nvSpPr>
        <p:spPr/>
        <p:txBody>
          <a:bodyPr/>
          <a:lstStyle>
            <a:lvl1pPr>
              <a:defRPr>
                <a:solidFill>
                  <a:schemeClr val="bg1">
                    <a:lumMod val="50000"/>
                  </a:schemeClr>
                </a:solidFill>
              </a:defRPr>
            </a:lvl1pPr>
          </a:lstStyle>
          <a:p>
            <a:pPr>
              <a:defRPr/>
            </a:pPr>
            <a:fld id="{19E4E266-4028-466D-BBEC-DC22426F1F96}" type="slidenum">
              <a:rPr lang="en-US" smtClean="0"/>
              <a:pPr>
                <a:defRPr/>
              </a:pPr>
              <a:t>‹#›</a:t>
            </a:fld>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1pPr marL="274320" indent="-274320">
              <a:buFont typeface="Wingdings" panose="05000000000000000000" pitchFamily="2" charset="2"/>
              <a:buChar char="l"/>
              <a:defRPr sz="2800"/>
            </a:lvl1pPr>
            <a:lvl2pPr marL="548640" indent="-274320">
              <a:buFont typeface="Wingdings" panose="05000000000000000000" pitchFamily="2" charset="2"/>
              <a:buChar char="l"/>
              <a:defRPr sz="2400">
                <a:solidFill>
                  <a:schemeClr val="bg1">
                    <a:lumMod val="50000"/>
                  </a:schemeClr>
                </a:solidFill>
              </a:defRPr>
            </a:lvl2pPr>
            <a:lvl3pPr marL="822960" indent="-228600">
              <a:buFont typeface="Wingdings" panose="05000000000000000000" pitchFamily="2" charset="2"/>
              <a:buChar char="l"/>
              <a:defRPr/>
            </a:lvl3pPr>
          </a:lstStyle>
          <a:p>
            <a:pPr lvl="0" eaLnBrk="1" latinLnBrk="0" hangingPunct="1"/>
            <a:r>
              <a:rPr lang="ja-JP" altLang="en-US" dirty="0"/>
              <a:t>マスター テキストの書式設定</a:t>
            </a:r>
          </a:p>
          <a:p>
            <a:pPr lvl="1" eaLnBrk="1" latinLnBrk="0" hangingPunct="1"/>
            <a:r>
              <a:rPr lang="ja-JP" altLang="en-US" dirty="0"/>
              <a:t>第 </a:t>
            </a:r>
            <a:r>
              <a:rPr lang="en-US" altLang="ja-JP" dirty="0"/>
              <a:t>2 </a:t>
            </a:r>
            <a:r>
              <a:rPr lang="ja-JP" altLang="en-US" dirty="0"/>
              <a:t>レベル</a:t>
            </a:r>
          </a:p>
          <a:p>
            <a:pPr lvl="2" eaLnBrk="1" latinLnBrk="0" hangingPunct="1"/>
            <a:r>
              <a:rPr lang="ja-JP" altLang="en-US" dirty="0"/>
              <a:t>第 </a:t>
            </a:r>
            <a:r>
              <a:rPr lang="en-US" altLang="ja-JP" dirty="0"/>
              <a:t>3 </a:t>
            </a:r>
            <a:r>
              <a:rPr lang="ja-JP" altLang="en-US" dirty="0"/>
              <a:t>レベル</a:t>
            </a:r>
          </a:p>
          <a:p>
            <a:pPr lvl="3" eaLnBrk="1" latinLnBrk="0" hangingPunct="1"/>
            <a:r>
              <a:rPr lang="ja-JP" altLang="en-US" dirty="0"/>
              <a:t>第 </a:t>
            </a:r>
            <a:r>
              <a:rPr lang="en-US" altLang="ja-JP" dirty="0"/>
              <a:t>4 </a:t>
            </a:r>
            <a:r>
              <a:rPr lang="ja-JP" altLang="en-US" dirty="0"/>
              <a:t>レベル</a:t>
            </a:r>
          </a:p>
          <a:p>
            <a:pPr lvl="4" eaLnBrk="1" latinLnBrk="0" hangingPunct="1"/>
            <a:r>
              <a:rPr lang="ja-JP" altLang="en-US" dirty="0"/>
              <a:t>第 </a:t>
            </a:r>
            <a:r>
              <a:rPr lang="en-US" altLang="ja-JP" dirty="0"/>
              <a:t>5 </a:t>
            </a:r>
            <a:r>
              <a:rPr lang="ja-JP" altLang="en-US" dirty="0"/>
              <a:t>レベル</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noAutofit/>
          </a:bodyPr>
          <a:lstStyle>
            <a:lvl1pPr algn="r">
              <a:buNone/>
              <a:defRPr sz="3600" b="0" cap="none" baseline="0">
                <a:solidFill>
                  <a:schemeClr val="tx1"/>
                </a:solidFill>
              </a:defRPr>
            </a:lvl1pPr>
          </a:lstStyle>
          <a:p>
            <a:r>
              <a:rPr kumimoji="0" lang="ja-JP" altLang="en-US" dirty="0"/>
              <a:t>マスター タイトルの書式設定</a:t>
            </a:r>
            <a:endParaRPr kumimoji="0" lang="en-US" dirty="0"/>
          </a:p>
        </p:txBody>
      </p:sp>
      <p:sp>
        <p:nvSpPr>
          <p:cNvPr id="3" name="テキスト プレースホルダー 2"/>
          <p:cNvSpPr>
            <a:spLocks noGrp="1"/>
          </p:cNvSpPr>
          <p:nvPr>
            <p:ph type="body" idx="1"/>
          </p:nvPr>
        </p:nvSpPr>
        <p:spPr>
          <a:xfrm>
            <a:off x="1295400" y="4267200"/>
            <a:ext cx="6781800" cy="1143000"/>
          </a:xfrm>
        </p:spPr>
        <p:txBody>
          <a:bodyPr anchor="t" anchorCtr="0">
            <a:normAutofit/>
          </a:bodyPr>
          <a:lstStyle>
            <a:lvl1pPr marL="0" indent="0" algn="r">
              <a:buNone/>
              <a:defRPr sz="28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dirty="0"/>
              <a:t>マスター テキストの書式設定</a:t>
            </a:r>
          </a:p>
        </p:txBody>
      </p:sp>
      <p:sp>
        <p:nvSpPr>
          <p:cNvPr id="4" name="日付プレースホルダー 3"/>
          <p:cNvSpPr>
            <a:spLocks noGrp="1"/>
          </p:cNvSpPr>
          <p:nvPr>
            <p:ph type="dt" sz="half" idx="10"/>
          </p:nvPr>
        </p:nvSpPr>
        <p:spPr>
          <a:xfrm>
            <a:off x="611560" y="6375608"/>
            <a:ext cx="2286000" cy="365760"/>
          </a:xfrm>
        </p:spPr>
        <p:txBody>
          <a:bodyPr/>
          <a:lstStyle/>
          <a:p>
            <a:pPr>
              <a:defRPr/>
            </a:pPr>
            <a:fld id="{61C5EC95-C01D-7A4A-88E1-B652CF2255C9}" type="datetime1">
              <a:rPr lang="ja-JP" altLang="en-US" smtClean="0"/>
              <a:t>2023/3/30</a:t>
            </a:fld>
            <a:endParaRPr lang="en-US"/>
          </a:p>
        </p:txBody>
      </p:sp>
      <p:sp>
        <p:nvSpPr>
          <p:cNvPr id="5" name="フッター プレースホルダー 4"/>
          <p:cNvSpPr>
            <a:spLocks noGrp="1"/>
          </p:cNvSpPr>
          <p:nvPr>
            <p:ph type="ftr" sz="quarter" idx="11"/>
          </p:nvPr>
        </p:nvSpPr>
        <p:spPr>
          <a:xfrm>
            <a:off x="2898648" y="6355080"/>
            <a:ext cx="3474720" cy="365760"/>
          </a:xfrm>
        </p:spPr>
        <p:txBody>
          <a:bodyPr/>
          <a:lstStyle/>
          <a:p>
            <a:pPr>
              <a:defRPr/>
            </a:pPr>
            <a:endParaRPr lang="en-US"/>
          </a:p>
        </p:txBody>
      </p:sp>
      <p:sp>
        <p:nvSpPr>
          <p:cNvPr id="6" name="スライド番号プレースホルダー 5"/>
          <p:cNvSpPr>
            <a:spLocks noGrp="1"/>
          </p:cNvSpPr>
          <p:nvPr>
            <p:ph type="sldNum" sz="quarter" idx="12"/>
          </p:nvPr>
        </p:nvSpPr>
        <p:spPr>
          <a:xfrm>
            <a:off x="8077200" y="6355080"/>
            <a:ext cx="760476" cy="365760"/>
          </a:xfrm>
        </p:spPr>
        <p:txBody>
          <a:bodyPr/>
          <a:lstStyle/>
          <a:p>
            <a:pPr>
              <a:defRPr/>
            </a:pPr>
            <a:fld id="{F3C1218F-E1CC-4890-9B79-F6BD185D2974}" type="slidenum">
              <a:rPr lang="en-US" smtClean="0"/>
              <a:pPr>
                <a:defRPr/>
              </a:pPr>
              <a:t>‹#›</a:t>
            </a:fld>
            <a:endParaRPr 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pPr>
              <a:defRPr/>
            </a:pPr>
            <a:fld id="{112FE55F-C303-0A4E-9A7E-FC975CAAFAAB}" type="datetime1">
              <a:rPr lang="ja-JP" altLang="en-US" smtClean="0"/>
              <a:t>2023/3/30</a:t>
            </a:fld>
            <a:endParaRPr lang="en-US"/>
          </a:p>
        </p:txBody>
      </p:sp>
      <p:sp>
        <p:nvSpPr>
          <p:cNvPr id="6" name="フッター プレースホルダー 5"/>
          <p:cNvSpPr>
            <a:spLocks noGrp="1"/>
          </p:cNvSpPr>
          <p:nvPr>
            <p:ph type="ftr" sz="quarter" idx="11"/>
          </p:nvPr>
        </p:nvSpPr>
        <p:spPr/>
        <p:txBody>
          <a:bodyPr/>
          <a:lstStyle/>
          <a:p>
            <a:pPr>
              <a:defRPr/>
            </a:pPr>
            <a:endParaRPr lang="en-US"/>
          </a:p>
        </p:txBody>
      </p:sp>
      <p:sp>
        <p:nvSpPr>
          <p:cNvPr id="7" name="スライド番号プレースホルダー 6"/>
          <p:cNvSpPr>
            <a:spLocks noGrp="1"/>
          </p:cNvSpPr>
          <p:nvPr>
            <p:ph type="sldNum" sz="quarter" idx="12"/>
          </p:nvPr>
        </p:nvSpPr>
        <p:spPr/>
        <p:txBody>
          <a:bodyPr/>
          <a:lstStyle/>
          <a:p>
            <a:pPr>
              <a:defRPr/>
            </a:pPr>
            <a:fld id="{19298EC6-89F2-447D-A9E4-FC615F1E6BCD}" type="slidenum">
              <a:rPr lang="en-US" smtClean="0"/>
              <a:pPr>
                <a:defRPr/>
              </a:pPr>
              <a:t>‹#›</a:t>
            </a:fld>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pPr>
              <a:defRPr/>
            </a:pPr>
            <a:fld id="{A34ADC3F-0CD0-EE42-B7F5-77A1D90D2C6E}" type="datetime1">
              <a:rPr lang="ja-JP" altLang="en-US" smtClean="0"/>
              <a:t>2023/3/30</a:t>
            </a:fld>
            <a:endParaRPr lang="en-US"/>
          </a:p>
        </p:txBody>
      </p:sp>
      <p:sp>
        <p:nvSpPr>
          <p:cNvPr id="8" name="フッター プレースホルダー 7"/>
          <p:cNvSpPr>
            <a:spLocks noGrp="1"/>
          </p:cNvSpPr>
          <p:nvPr>
            <p:ph type="ftr" sz="quarter" idx="11"/>
          </p:nvPr>
        </p:nvSpPr>
        <p:spPr/>
        <p:txBody>
          <a:bodyPr/>
          <a:lstStyle/>
          <a:p>
            <a:pPr>
              <a:defRPr/>
            </a:pPr>
            <a:endParaRPr lang="en-US"/>
          </a:p>
        </p:txBody>
      </p:sp>
      <p:sp>
        <p:nvSpPr>
          <p:cNvPr id="9" name="スライド番号プレースホルダー 8"/>
          <p:cNvSpPr>
            <a:spLocks noGrp="1"/>
          </p:cNvSpPr>
          <p:nvPr>
            <p:ph type="sldNum" sz="quarter" idx="12"/>
          </p:nvPr>
        </p:nvSpPr>
        <p:spPr/>
        <p:txBody>
          <a:bodyPr/>
          <a:lstStyle/>
          <a:p>
            <a:pPr>
              <a:defRPr/>
            </a:pPr>
            <a:fld id="{9B26AEFF-D986-498D-8A1E-00E4AE5BF7C2}" type="slidenum">
              <a:rPr lang="en-US" smtClean="0"/>
              <a:pPr>
                <a:defRPr/>
              </a:pPr>
              <a:t>‹#›</a:t>
            </a:fld>
            <a:endParaRPr 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pPr>
              <a:defRPr/>
            </a:pPr>
            <a:fld id="{F5688961-8AA5-F94C-8504-82396A0A38C2}" type="datetime1">
              <a:rPr lang="ja-JP" altLang="en-US" smtClean="0"/>
              <a:t>2023/3/30</a:t>
            </a:fld>
            <a:endParaRPr lang="en-US"/>
          </a:p>
        </p:txBody>
      </p:sp>
      <p:sp>
        <p:nvSpPr>
          <p:cNvPr id="4" name="フッター プレースホルダー 3"/>
          <p:cNvSpPr>
            <a:spLocks noGrp="1"/>
          </p:cNvSpPr>
          <p:nvPr>
            <p:ph type="ftr" sz="quarter" idx="11"/>
          </p:nvPr>
        </p:nvSpPr>
        <p:spPr/>
        <p:txBody>
          <a:bodyPr/>
          <a:lstStyle/>
          <a:p>
            <a:pPr>
              <a:defRPr/>
            </a:pPr>
            <a:endParaRPr lang="en-US"/>
          </a:p>
        </p:txBody>
      </p:sp>
      <p:sp>
        <p:nvSpPr>
          <p:cNvPr id="5" name="スライド番号プレースホルダー 4"/>
          <p:cNvSpPr>
            <a:spLocks noGrp="1"/>
          </p:cNvSpPr>
          <p:nvPr>
            <p:ph type="sldNum" sz="quarter" idx="12"/>
          </p:nvPr>
        </p:nvSpPr>
        <p:spPr/>
        <p:txBody>
          <a:bodyPr/>
          <a:lstStyle/>
          <a:p>
            <a:pPr>
              <a:defRPr/>
            </a:pPr>
            <a:fld id="{4041FCE0-60A4-432E-A925-4CC118ABD617}" type="slidenum">
              <a:rPr lang="en-US" smtClean="0"/>
              <a:pPr>
                <a:defRPr/>
              </a:pPr>
              <a:t>‹#›</a:t>
            </a:fld>
            <a:endParaRPr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418FE70D-E8C0-FE4A-8C1D-CB91362220C3}" type="datetime1">
              <a:rPr lang="ja-JP" altLang="en-US" smtClean="0"/>
              <a:t>2023/3/30</a:t>
            </a:fld>
            <a:endParaRPr lang="en-US"/>
          </a:p>
        </p:txBody>
      </p:sp>
      <p:sp>
        <p:nvSpPr>
          <p:cNvPr id="3" name="フッター プレースホルダー 2"/>
          <p:cNvSpPr>
            <a:spLocks noGrp="1"/>
          </p:cNvSpPr>
          <p:nvPr>
            <p:ph type="ftr" sz="quarter" idx="11"/>
          </p:nvPr>
        </p:nvSpPr>
        <p:spPr/>
        <p:txBody>
          <a:bodyPr/>
          <a:lstStyle/>
          <a:p>
            <a:pPr>
              <a:defRPr/>
            </a:pPr>
            <a:endParaRPr lang="en-US"/>
          </a:p>
        </p:txBody>
      </p:sp>
      <p:sp>
        <p:nvSpPr>
          <p:cNvPr id="4" name="スライド番号プレースホルダー 3"/>
          <p:cNvSpPr>
            <a:spLocks noGrp="1"/>
          </p:cNvSpPr>
          <p:nvPr>
            <p:ph type="sldNum" sz="quarter" idx="12"/>
          </p:nvPr>
        </p:nvSpPr>
        <p:spPr/>
        <p:txBody>
          <a:bodyPr/>
          <a:lstStyle/>
          <a:p>
            <a:pPr>
              <a:defRPr/>
            </a:pPr>
            <a:fld id="{07E6D7B3-64B6-4E5B-BF80-74D2401D45F0}" type="slidenum">
              <a:rPr lang="en-US" smtClean="0"/>
              <a:pPr>
                <a:defRPr/>
              </a:pPr>
              <a:t>‹#›</a:t>
            </a:fld>
            <a:endParaRPr 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5370CE8-49BC-254D-AF3A-21D5AE1C9B5C}" type="datetime1">
              <a:rPr lang="ja-JP" altLang="en-US" smtClean="0"/>
              <a:t>2023/3/30</a:t>
            </a:fld>
            <a:endParaRPr lang="en-US">
              <a:solidFill>
                <a:schemeClr val="bg2">
                  <a:shade val="50000"/>
                </a:schemeClr>
              </a:solidFill>
            </a:endParaRPr>
          </a:p>
        </p:txBody>
      </p:sp>
      <p:sp>
        <p:nvSpPr>
          <p:cNvPr id="6" name="フッター プレースホルダー 5"/>
          <p:cNvSpPr>
            <a:spLocks noGrp="1"/>
          </p:cNvSpPr>
          <p:nvPr>
            <p:ph type="ftr" sz="quarter" idx="11"/>
          </p:nvPr>
        </p:nvSpPr>
        <p:spPr/>
        <p:txBody>
          <a:bodyPr/>
          <a:lstStyle/>
          <a:p>
            <a:pPr>
              <a:defRPr/>
            </a:pPr>
            <a:endParaRPr lang="en-US"/>
          </a:p>
        </p:txBody>
      </p:sp>
      <p:sp>
        <p:nvSpPr>
          <p:cNvPr id="7" name="スライド番号プレースホルダー 6"/>
          <p:cNvSpPr>
            <a:spLocks noGrp="1"/>
          </p:cNvSpPr>
          <p:nvPr>
            <p:ph type="sldNum" sz="quarter" idx="12"/>
          </p:nvPr>
        </p:nvSpPr>
        <p:spPr/>
        <p:txBody>
          <a:bodyPr/>
          <a:lstStyle/>
          <a:p>
            <a:pPr>
              <a:defRPr/>
            </a:pPr>
            <a:fld id="{0AA40A76-D99E-4144-8DB1-9ECF1379BBCA}" type="slidenum">
              <a:rPr lang="en-US" smtClean="0"/>
              <a:pPr>
                <a:defRPr/>
              </a:pPr>
              <a:t>‹#›</a:t>
            </a:fld>
            <a:endParaRPr lang="en-US">
              <a:solidFill>
                <a:schemeClr val="bg2">
                  <a:shade val="50000"/>
                </a:schemeClr>
              </a:solidFill>
            </a:endParaRPr>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bg1"/>
          </a:solidFill>
          <a:ln>
            <a:noFill/>
          </a:ln>
          <a:effectLst/>
        </p:spPr>
        <p:txBody>
          <a:bodyPr/>
          <a:lstStyle>
            <a:lvl1pPr marL="0" indent="0">
              <a:spcBef>
                <a:spcPts val="600"/>
              </a:spcBef>
              <a:buNone/>
              <a:defRPr sz="3200"/>
            </a:lvl1pPr>
          </a:lstStyle>
          <a:p>
            <a:r>
              <a:rPr kumimoji="0" lang="ja-JP" altLang="en-US" dirty="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270886D0-F29A-4845-8D73-036AB57A90E8}" type="datetime1">
              <a:rPr lang="ja-JP" altLang="en-US" smtClean="0"/>
              <a:t>2023/3/30</a:t>
            </a:fld>
            <a:endParaRPr lang="en-US"/>
          </a:p>
        </p:txBody>
      </p:sp>
      <p:sp>
        <p:nvSpPr>
          <p:cNvPr id="6" name="フッター プレースホルダー 5"/>
          <p:cNvSpPr>
            <a:spLocks noGrp="1"/>
          </p:cNvSpPr>
          <p:nvPr>
            <p:ph type="ftr" sz="quarter" idx="11"/>
          </p:nvPr>
        </p:nvSpPr>
        <p:spPr/>
        <p:txBody>
          <a:bodyPr/>
          <a:lstStyle/>
          <a:p>
            <a:pPr>
              <a:defRPr/>
            </a:pPr>
            <a:endParaRPr lang="en-US"/>
          </a:p>
        </p:txBody>
      </p:sp>
      <p:sp>
        <p:nvSpPr>
          <p:cNvPr id="7" name="スライド番号プレースホルダー 6"/>
          <p:cNvSpPr>
            <a:spLocks noGrp="1"/>
          </p:cNvSpPr>
          <p:nvPr>
            <p:ph type="sldNum" sz="quarter" idx="12"/>
          </p:nvPr>
        </p:nvSpPr>
        <p:spPr/>
        <p:txBody>
          <a:bodyPr/>
          <a:lstStyle/>
          <a:p>
            <a:pPr>
              <a:defRPr/>
            </a:pPr>
            <a:fld id="{53C1E787-08DF-4DEF-A0C8-66112326BB93}" type="slidenum">
              <a:rPr lang="en-US" smtClean="0"/>
              <a:pPr>
                <a:defRPr/>
              </a:pPr>
              <a:t>‹#›</a:t>
            </a:fld>
            <a:endParaRPr 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dirty="0"/>
              <a:t>マスター タイトルの書式設定</a:t>
            </a:r>
            <a:endParaRPr kumimoji="0" lang="en-US" dirty="0"/>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dirty="0"/>
              <a:t>マスター テキストの書式設定</a:t>
            </a:r>
          </a:p>
          <a:p>
            <a:pPr lvl="1" eaLnBrk="1" latinLnBrk="0" hangingPunct="1"/>
            <a:r>
              <a:rPr kumimoji="0" lang="ja-JP" altLang="en-US" dirty="0"/>
              <a:t>第 </a:t>
            </a:r>
            <a:r>
              <a:rPr kumimoji="0" lang="en-US" altLang="ja-JP" dirty="0"/>
              <a:t>2 </a:t>
            </a:r>
            <a:r>
              <a:rPr kumimoji="0" lang="ja-JP" altLang="en-US" dirty="0"/>
              <a:t>レベル</a:t>
            </a:r>
          </a:p>
          <a:p>
            <a:pPr lvl="2" eaLnBrk="1" latinLnBrk="0" hangingPunct="1"/>
            <a:r>
              <a:rPr kumimoji="0" lang="ja-JP" altLang="en-US" dirty="0"/>
              <a:t>第 </a:t>
            </a:r>
            <a:r>
              <a:rPr kumimoji="0" lang="en-US" altLang="ja-JP" dirty="0"/>
              <a:t>3 </a:t>
            </a:r>
            <a:r>
              <a:rPr kumimoji="0" lang="ja-JP" altLang="en-US" dirty="0"/>
              <a:t>レベル</a:t>
            </a:r>
          </a:p>
          <a:p>
            <a:pPr lvl="3" eaLnBrk="1" latinLnBrk="0" hangingPunct="1"/>
            <a:r>
              <a:rPr kumimoji="0" lang="ja-JP" altLang="en-US" dirty="0"/>
              <a:t>第 </a:t>
            </a:r>
            <a:r>
              <a:rPr kumimoji="0" lang="en-US" altLang="ja-JP" dirty="0"/>
              <a:t>4 </a:t>
            </a:r>
            <a:r>
              <a:rPr kumimoji="0" lang="ja-JP" altLang="en-US" dirty="0"/>
              <a:t>レベル</a:t>
            </a:r>
          </a:p>
          <a:p>
            <a:pPr lvl="4" eaLnBrk="1" latinLnBrk="0" hangingPunct="1"/>
            <a:r>
              <a:rPr kumimoji="0" lang="ja-JP" altLang="en-US" dirty="0"/>
              <a:t>第 </a:t>
            </a:r>
            <a:r>
              <a:rPr kumimoji="0" lang="en-US" altLang="ja-JP" dirty="0"/>
              <a:t>5 </a:t>
            </a:r>
            <a:r>
              <a:rPr kumimoji="0" lang="ja-JP" altLang="en-US" dirty="0"/>
              <a:t>レベル</a:t>
            </a:r>
            <a:endParaRPr kumimoji="0" lang="en-US" dirty="0"/>
          </a:p>
        </p:txBody>
      </p:sp>
      <p:sp>
        <p:nvSpPr>
          <p:cNvPr id="14" name="日付プレースホルダー 13"/>
          <p:cNvSpPr>
            <a:spLocks noGrp="1"/>
          </p:cNvSpPr>
          <p:nvPr>
            <p:ph type="dt" sz="half" idx="2"/>
          </p:nvPr>
        </p:nvSpPr>
        <p:spPr>
          <a:xfrm>
            <a:off x="438944" y="6341577"/>
            <a:ext cx="2289048" cy="365760"/>
          </a:xfrm>
          <a:prstGeom prst="rect">
            <a:avLst/>
          </a:prstGeom>
        </p:spPr>
        <p:txBody>
          <a:bodyPr vert="horz"/>
          <a:lstStyle>
            <a:lvl1pPr algn="l" eaLnBrk="1" latinLnBrk="0" hangingPunct="1">
              <a:defRPr kumimoji="0" sz="1400">
                <a:solidFill>
                  <a:schemeClr val="tx2"/>
                </a:solidFill>
              </a:defRPr>
            </a:lvl1pPr>
          </a:lstStyle>
          <a:p>
            <a:pPr>
              <a:defRPr/>
            </a:pPr>
            <a:fld id="{0C490FC4-0CAD-AF45-BA94-E52370200DCE}" type="datetime1">
              <a:rPr lang="ja-JP" altLang="en-US" smtClean="0"/>
              <a:t>2023/3/30</a:t>
            </a:fld>
            <a:endParaRPr lang="en-US" dirty="0">
              <a:solidFill>
                <a:schemeClr val="bg2">
                  <a:shade val="50000"/>
                </a:schemeClr>
              </a:solidFill>
            </a:endParaRPr>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スライド番号プレースホルダー 22"/>
          <p:cNvSpPr>
            <a:spLocks noGrp="1"/>
          </p:cNvSpPr>
          <p:nvPr>
            <p:ph type="sldNum" sz="quarter" idx="4"/>
          </p:nvPr>
        </p:nvSpPr>
        <p:spPr>
          <a:xfrm>
            <a:off x="8153400" y="6353175"/>
            <a:ext cx="533400" cy="365760"/>
          </a:xfrm>
          <a:prstGeom prst="rect">
            <a:avLst/>
          </a:prstGeom>
        </p:spPr>
        <p:txBody>
          <a:bodyPr vert="horz"/>
          <a:lstStyle>
            <a:lvl1pPr algn="l" eaLnBrk="1" latinLnBrk="0" hangingPunct="1">
              <a:defRPr kumimoji="0" sz="1800">
                <a:solidFill>
                  <a:schemeClr val="tx2"/>
                </a:solidFill>
              </a:defRPr>
            </a:lvl1pPr>
          </a:lstStyle>
          <a:p>
            <a:pPr>
              <a:defRPr/>
            </a:pPr>
            <a:fld id="{0AA40A76-D99E-4144-8DB1-9ECF1379BBCA}" type="slidenum">
              <a:rPr lang="en-US" smtClean="0"/>
              <a:pPr>
                <a:defRPr/>
              </a:pPr>
              <a:t>‹#›</a:t>
            </a:fld>
            <a:endParaRPr lang="en-US" dirty="0">
              <a:solidFill>
                <a:schemeClr val="bg2">
                  <a:shade val="50000"/>
                </a:schemeClr>
              </a:solidFill>
            </a:endParaRPr>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hdr="0" ftr="0" dt="0"/>
  <p:txStyles>
    <p:titleStyle>
      <a:lvl1pPr algn="l" rtl="0" eaLnBrk="1" latinLnBrk="0" hangingPunct="1">
        <a:spcBef>
          <a:spcPct val="0"/>
        </a:spcBef>
        <a:buNone/>
        <a:defRPr kumimoji="1" sz="3200" kern="1200">
          <a:solidFill>
            <a:schemeClr val="accent5"/>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panose="05000000000000000000" pitchFamily="2" charset="2"/>
        <a:buChar char="l"/>
        <a:defRPr kumimoji="1" sz="28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panose="05000000000000000000" pitchFamily="2" charset="2"/>
        <a:buChar char="l"/>
        <a:defRPr kumimoji="1" sz="2400" kern="1200">
          <a:solidFill>
            <a:schemeClr val="bg1">
              <a:lumMod val="50000"/>
            </a:schemeClr>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panose="05000000000000000000" pitchFamily="2" charset="2"/>
        <a:buChar char="l"/>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fontAlgn="auto">
              <a:spcAft>
                <a:spcPts val="0"/>
              </a:spcAft>
              <a:defRPr/>
            </a:pPr>
            <a:r>
              <a:rPr lang="ja-JP" altLang="en-US" sz="3600" dirty="0">
                <a:solidFill>
                  <a:schemeClr val="tx2">
                    <a:satMod val="130000"/>
                  </a:schemeClr>
                </a:solidFill>
              </a:rPr>
              <a:t>マクロ経済を観察する</a:t>
            </a:r>
            <a:r>
              <a:rPr lang="en-US" altLang="ja-JP" sz="3600" dirty="0">
                <a:solidFill>
                  <a:schemeClr val="tx2">
                    <a:satMod val="130000"/>
                  </a:schemeClr>
                </a:solidFill>
              </a:rPr>
              <a:t>I: GDP</a:t>
            </a:r>
            <a:endParaRPr lang="ja-JP" altLang="en-US" sz="3600" dirty="0">
              <a:solidFill>
                <a:schemeClr val="tx2">
                  <a:satMod val="130000"/>
                </a:schemeClr>
              </a:solidFill>
            </a:endParaRPr>
          </a:p>
        </p:txBody>
      </p:sp>
      <p:sp>
        <p:nvSpPr>
          <p:cNvPr id="3" name="サブタイトル 2"/>
          <p:cNvSpPr>
            <a:spLocks noGrp="1"/>
          </p:cNvSpPr>
          <p:nvPr>
            <p:ph type="subTitle" idx="1"/>
          </p:nvPr>
        </p:nvSpPr>
        <p:spPr/>
        <p:txBody>
          <a:bodyPr>
            <a:normAutofit/>
          </a:bodyPr>
          <a:lstStyle/>
          <a:p>
            <a:pPr fontAlgn="auto">
              <a:spcAft>
                <a:spcPts val="0"/>
              </a:spcAft>
              <a:buFont typeface="Wingdings 2"/>
              <a:buNone/>
              <a:defRPr/>
            </a:pPr>
            <a:r>
              <a:rPr lang="en-US" altLang="ja-JP" sz="2800" dirty="0">
                <a:solidFill>
                  <a:schemeClr val="bg1">
                    <a:lumMod val="50000"/>
                  </a:schemeClr>
                </a:solidFill>
              </a:rPr>
              <a:t>1</a:t>
            </a:r>
            <a:r>
              <a:rPr lang="ja-JP" altLang="en-US" sz="2800" dirty="0">
                <a:solidFill>
                  <a:schemeClr val="bg1">
                    <a:lumMod val="50000"/>
                  </a:schemeClr>
                </a:solidFill>
              </a:rPr>
              <a:t>章</a:t>
            </a:r>
          </a:p>
        </p:txBody>
      </p:sp>
      <p:sp>
        <p:nvSpPr>
          <p:cNvPr id="4" name="スライド番号プレースホルダー 3"/>
          <p:cNvSpPr>
            <a:spLocks noGrp="1"/>
          </p:cNvSpPr>
          <p:nvPr>
            <p:ph type="sldNum" sz="quarter" idx="12"/>
          </p:nvPr>
        </p:nvSpPr>
        <p:spPr/>
        <p:txBody>
          <a:bodyPr/>
          <a:lstStyle/>
          <a:p>
            <a:pPr>
              <a:defRPr/>
            </a:pPr>
            <a:fld id="{5CE6CC40-F594-4EC4-86C6-B4166ED6FD58}" type="slidenum">
              <a:rPr lang="en-US" smtClean="0"/>
              <a:pPr>
                <a:defRPr/>
              </a:pPr>
              <a:t>1</a:t>
            </a:fld>
            <a:endParaRPr lang="en-US"/>
          </a:p>
        </p:txBody>
      </p:sp>
      <p:sp>
        <p:nvSpPr>
          <p:cNvPr id="6" name="テキスト ボックス 5">
            <a:extLst>
              <a:ext uri="{FF2B5EF4-FFF2-40B4-BE49-F238E27FC236}">
                <a16:creationId xmlns:a16="http://schemas.microsoft.com/office/drawing/2014/main" id="{56F68FF4-CABF-4A80-82CA-998BB3E686D9}"/>
              </a:ext>
            </a:extLst>
          </p:cNvPr>
          <p:cNvSpPr txBox="1"/>
          <p:nvPr/>
        </p:nvSpPr>
        <p:spPr>
          <a:xfrm>
            <a:off x="395536" y="1548884"/>
            <a:ext cx="1358064" cy="369332"/>
          </a:xfrm>
          <a:prstGeom prst="rect">
            <a:avLst/>
          </a:prstGeom>
          <a:solidFill>
            <a:schemeClr val="bg2">
              <a:lumMod val="90000"/>
            </a:schemeClr>
          </a:solidFill>
        </p:spPr>
        <p:txBody>
          <a:bodyPr wrap="none" rtlCol="0">
            <a:spAutoFit/>
          </a:bodyPr>
          <a:lstStyle/>
          <a:p>
            <a:r>
              <a:rPr kumimoji="1" lang="ja-JP" altLang="en-US" dirty="0">
                <a:latin typeface="+mn-ea"/>
                <a:ea typeface="+mn-ea"/>
              </a:rPr>
              <a:t>本：</a:t>
            </a:r>
            <a:r>
              <a:rPr kumimoji="1" lang="ja-JP" altLang="en-US" dirty="0"/>
              <a:t> </a:t>
            </a:r>
            <a:r>
              <a:rPr kumimoji="1" lang="en-US" altLang="ja-JP" dirty="0"/>
              <a:t>p. 30~</a:t>
            </a:r>
            <a:endParaRPr kumimoji="1" lang="ja-JP" altLang="en-US" dirty="0"/>
          </a:p>
        </p:txBody>
      </p:sp>
      <p:sp>
        <p:nvSpPr>
          <p:cNvPr id="7" name="スクロール: 横 6">
            <a:extLst>
              <a:ext uri="{FF2B5EF4-FFF2-40B4-BE49-F238E27FC236}">
                <a16:creationId xmlns:a16="http://schemas.microsoft.com/office/drawing/2014/main" id="{CBFE662F-C7CC-2450-CDDE-A97A0FAFC8D5}"/>
              </a:ext>
            </a:extLst>
          </p:cNvPr>
          <p:cNvSpPr/>
          <p:nvPr/>
        </p:nvSpPr>
        <p:spPr>
          <a:xfrm>
            <a:off x="297000" y="330392"/>
            <a:ext cx="4860000" cy="1033272"/>
          </a:xfrm>
          <a:prstGeom prst="horizontalScroll">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000" dirty="0"/>
              <a:t>第１部　マクロ経済学の基礎知識　</a:t>
            </a:r>
          </a:p>
        </p:txBody>
      </p:sp>
      <p:sp>
        <p:nvSpPr>
          <p:cNvPr id="5" name="テキスト ボックス 4">
            <a:extLst>
              <a:ext uri="{FF2B5EF4-FFF2-40B4-BE49-F238E27FC236}">
                <a16:creationId xmlns:a16="http://schemas.microsoft.com/office/drawing/2014/main" id="{0C4350D7-88D8-1450-9056-0D3C9D000496}"/>
              </a:ext>
            </a:extLst>
          </p:cNvPr>
          <p:cNvSpPr txBox="1"/>
          <p:nvPr/>
        </p:nvSpPr>
        <p:spPr>
          <a:xfrm>
            <a:off x="4437000" y="1733550"/>
            <a:ext cx="3791439" cy="1077218"/>
          </a:xfrm>
          <a:prstGeom prst="rect">
            <a:avLst/>
          </a:prstGeom>
          <a:solidFill>
            <a:schemeClr val="accent4">
              <a:lumMod val="20000"/>
              <a:lumOff val="80000"/>
            </a:schemeClr>
          </a:solidFill>
        </p:spPr>
        <p:txBody>
          <a:bodyPr wrap="square" rtlCol="0">
            <a:spAutoFit/>
          </a:bodyPr>
          <a:lstStyle/>
          <a:p>
            <a:pPr marL="342900" indent="-342900">
              <a:buFont typeface="+mj-lt"/>
              <a:buAutoNum type="arabicPeriod"/>
            </a:pPr>
            <a:r>
              <a:rPr kumimoji="1" lang="ja-JP" altLang="en-US" sz="1600" dirty="0">
                <a:latin typeface="+mn-ea"/>
                <a:ea typeface="+mn-ea"/>
              </a:rPr>
              <a:t>マクロ経済のパフォーマンスを測る</a:t>
            </a:r>
            <a:endParaRPr kumimoji="1" lang="en-US" altLang="ja-JP" sz="1600" dirty="0">
              <a:latin typeface="+mn-ea"/>
              <a:ea typeface="+mn-ea"/>
            </a:endParaRPr>
          </a:p>
          <a:p>
            <a:pPr marL="342900" indent="-342900">
              <a:buFont typeface="+mj-lt"/>
              <a:buAutoNum type="arabicPeriod"/>
            </a:pPr>
            <a:r>
              <a:rPr kumimoji="1" lang="en-US" altLang="ja-JP" sz="1600" dirty="0">
                <a:latin typeface="+mn-ea"/>
                <a:ea typeface="+mn-ea"/>
              </a:rPr>
              <a:t>GDP</a:t>
            </a:r>
            <a:r>
              <a:rPr kumimoji="1" lang="ja-JP" altLang="en-US" sz="1600" dirty="0">
                <a:latin typeface="+mn-ea"/>
                <a:ea typeface="+mn-ea"/>
              </a:rPr>
              <a:t>の測り方</a:t>
            </a:r>
            <a:endParaRPr kumimoji="1" lang="en-US" altLang="ja-JP" sz="1600" dirty="0">
              <a:latin typeface="+mn-ea"/>
              <a:ea typeface="+mn-ea"/>
            </a:endParaRPr>
          </a:p>
          <a:p>
            <a:pPr marL="342900" indent="-342900">
              <a:buFont typeface="+mj-lt"/>
              <a:buAutoNum type="arabicPeriod"/>
            </a:pPr>
            <a:r>
              <a:rPr lang="en-US" altLang="ja-JP" sz="1600" dirty="0">
                <a:latin typeface="+mn-ea"/>
                <a:ea typeface="+mn-ea"/>
              </a:rPr>
              <a:t>GDP</a:t>
            </a:r>
            <a:r>
              <a:rPr lang="ja-JP" altLang="en-US" sz="1600" dirty="0">
                <a:latin typeface="+mn-ea"/>
                <a:ea typeface="+mn-ea"/>
              </a:rPr>
              <a:t>算出に関する様々な決まり</a:t>
            </a:r>
            <a:endParaRPr lang="en-US" altLang="ja-JP" sz="1600" dirty="0">
              <a:latin typeface="+mn-ea"/>
              <a:ea typeface="+mn-ea"/>
            </a:endParaRPr>
          </a:p>
          <a:p>
            <a:pPr marL="342900" indent="-342900">
              <a:buFont typeface="+mj-lt"/>
              <a:buAutoNum type="arabicPeriod"/>
            </a:pPr>
            <a:r>
              <a:rPr kumimoji="1" lang="ja-JP" altLang="en-US" sz="1600" dirty="0">
                <a:latin typeface="+mn-ea"/>
                <a:ea typeface="+mn-ea"/>
              </a:rPr>
              <a:t>名目</a:t>
            </a:r>
            <a:r>
              <a:rPr kumimoji="1" lang="en-US" altLang="ja-JP" sz="1600" dirty="0">
                <a:latin typeface="+mn-ea"/>
                <a:ea typeface="+mn-ea"/>
              </a:rPr>
              <a:t>GDP</a:t>
            </a:r>
            <a:r>
              <a:rPr kumimoji="1" lang="ja-JP" altLang="en-US" sz="1600" dirty="0">
                <a:latin typeface="+mn-ea"/>
                <a:ea typeface="+mn-ea"/>
              </a:rPr>
              <a:t>と実質</a:t>
            </a:r>
            <a:r>
              <a:rPr kumimoji="1" lang="en-US" altLang="ja-JP" sz="1600" dirty="0">
                <a:latin typeface="+mn-ea"/>
                <a:ea typeface="+mn-ea"/>
              </a:rPr>
              <a:t>GDP</a:t>
            </a:r>
            <a:endParaRPr kumimoji="1" lang="ja-JP" altLang="en-US" sz="1600" dirty="0">
              <a:latin typeface="+mn-ea"/>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9DB508-2636-4575-655A-13A54831A41C}"/>
              </a:ext>
            </a:extLst>
          </p:cNvPr>
          <p:cNvSpPr>
            <a:spLocks noGrp="1"/>
          </p:cNvSpPr>
          <p:nvPr>
            <p:ph type="title"/>
          </p:nvPr>
        </p:nvSpPr>
        <p:spPr/>
        <p:txBody>
          <a:bodyPr/>
          <a:lstStyle/>
          <a:p>
            <a:r>
              <a:rPr kumimoji="1" lang="ja-JP" altLang="en-US" dirty="0">
                <a:solidFill>
                  <a:schemeClr val="bg1">
                    <a:lumMod val="50000"/>
                  </a:schemeClr>
                </a:solidFill>
              </a:rPr>
              <a:t>第１章のまとめ</a:t>
            </a:r>
          </a:p>
        </p:txBody>
      </p:sp>
      <p:sp>
        <p:nvSpPr>
          <p:cNvPr id="3" name="スライド番号プレースホルダー 2">
            <a:extLst>
              <a:ext uri="{FF2B5EF4-FFF2-40B4-BE49-F238E27FC236}">
                <a16:creationId xmlns:a16="http://schemas.microsoft.com/office/drawing/2014/main" id="{7AC33289-317A-67FE-1784-77E7104B045A}"/>
              </a:ext>
            </a:extLst>
          </p:cNvPr>
          <p:cNvSpPr>
            <a:spLocks noGrp="1"/>
          </p:cNvSpPr>
          <p:nvPr>
            <p:ph type="sldNum" sz="quarter" idx="12"/>
          </p:nvPr>
        </p:nvSpPr>
        <p:spPr/>
        <p:txBody>
          <a:bodyPr/>
          <a:lstStyle/>
          <a:p>
            <a:pPr>
              <a:defRPr/>
            </a:pPr>
            <a:fld id="{19E4E266-4028-466D-BBEC-DC22426F1F96}" type="slidenum">
              <a:rPr lang="en-US" smtClean="0"/>
              <a:pPr>
                <a:defRPr/>
              </a:pPr>
              <a:t>10</a:t>
            </a:fld>
            <a:endParaRPr lang="en-US" dirty="0"/>
          </a:p>
        </p:txBody>
      </p:sp>
      <p:graphicFrame>
        <p:nvGraphicFramePr>
          <p:cNvPr id="5" name="コンテンツ プレースホルダー 4">
            <a:extLst>
              <a:ext uri="{FF2B5EF4-FFF2-40B4-BE49-F238E27FC236}">
                <a16:creationId xmlns:a16="http://schemas.microsoft.com/office/drawing/2014/main" id="{90F339E4-C08B-BA9B-50B9-DD10BE08E023}"/>
              </a:ext>
            </a:extLst>
          </p:cNvPr>
          <p:cNvGraphicFramePr>
            <a:graphicFrameLocks noGrp="1"/>
          </p:cNvGraphicFramePr>
          <p:nvPr>
            <p:ph sz="quarter" idx="1"/>
            <p:extLst>
              <p:ext uri="{D42A27DB-BD31-4B8C-83A1-F6EECF244321}">
                <p14:modId xmlns:p14="http://schemas.microsoft.com/office/powerpoint/2010/main" val="1986362899"/>
              </p:ext>
            </p:extLst>
          </p:nvPr>
        </p:nvGraphicFramePr>
        <p:xfrm>
          <a:off x="251520" y="1279525"/>
          <a:ext cx="868548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92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イントロダクション</a:t>
            </a:r>
          </a:p>
        </p:txBody>
      </p:sp>
      <p:sp>
        <p:nvSpPr>
          <p:cNvPr id="3" name="コンテンツ プレースホルダー 2"/>
          <p:cNvSpPr>
            <a:spLocks noGrp="1"/>
          </p:cNvSpPr>
          <p:nvPr>
            <p:ph sz="quarter" idx="1"/>
          </p:nvPr>
        </p:nvSpPr>
        <p:spPr/>
        <p:txBody>
          <a:bodyPr>
            <a:normAutofit/>
          </a:bodyPr>
          <a:lstStyle/>
          <a:p>
            <a:r>
              <a:rPr lang="ja-JP" altLang="en-US" dirty="0"/>
              <a:t>第</a:t>
            </a:r>
            <a:r>
              <a:rPr lang="en-US" altLang="ja-JP" dirty="0"/>
              <a:t>1</a:t>
            </a:r>
            <a:r>
              <a:rPr lang="ja-JP" altLang="en-US" dirty="0"/>
              <a:t>・</a:t>
            </a:r>
            <a:r>
              <a:rPr lang="en-US" altLang="ja-JP" dirty="0"/>
              <a:t>2</a:t>
            </a:r>
            <a:r>
              <a:rPr lang="ja-JP" altLang="en-US" dirty="0"/>
              <a:t>章の目的：マクロ経済を観察するために必要な統計データの紹介。</a:t>
            </a:r>
            <a:endParaRPr lang="en-US" altLang="ja-JP" dirty="0"/>
          </a:p>
          <a:p>
            <a:r>
              <a:rPr lang="ja-JP" altLang="en-US" dirty="0"/>
              <a:t>一国全体の経済状況の把握には家計・企業・政府の行うさまざまな経済活動を</a:t>
            </a:r>
            <a:r>
              <a:rPr lang="ja-JP" altLang="en-US" dirty="0">
                <a:solidFill>
                  <a:srgbClr val="C00000"/>
                </a:solidFill>
              </a:rPr>
              <a:t>集計する</a:t>
            </a:r>
            <a:r>
              <a:rPr lang="ja-JP" altLang="en-US" dirty="0"/>
              <a:t>必要。</a:t>
            </a:r>
            <a:endParaRPr lang="en-US" altLang="ja-JP" dirty="0"/>
          </a:p>
          <a:p>
            <a:r>
              <a:rPr lang="ja-JP" altLang="en-US" dirty="0"/>
              <a:t>第</a:t>
            </a:r>
            <a:r>
              <a:rPr lang="en-US" altLang="ja-JP" dirty="0"/>
              <a:t>1</a:t>
            </a:r>
            <a:r>
              <a:rPr lang="ja-JP" altLang="en-US" dirty="0"/>
              <a:t>章の目的：集計された指標の中で最も基本的なものである</a:t>
            </a:r>
            <a:r>
              <a:rPr lang="en-US" altLang="ja-JP" dirty="0"/>
              <a:t>GDP</a:t>
            </a:r>
            <a:r>
              <a:rPr lang="ja-JP" altLang="en-US" dirty="0"/>
              <a:t>の紹介。</a:t>
            </a:r>
            <a:endParaRPr lang="en-US" altLang="ja-JP" dirty="0"/>
          </a:p>
          <a:p>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19E4E266-4028-466D-BBEC-DC22426F1F96}" type="slidenum">
              <a:rPr lang="en-US" smtClean="0"/>
              <a:pPr>
                <a:defRPr/>
              </a:pPr>
              <a:t>2</a:t>
            </a:fld>
            <a:endParaRPr lang="en-US" dirty="0"/>
          </a:p>
        </p:txBody>
      </p:sp>
      <p:sp>
        <p:nvSpPr>
          <p:cNvPr id="5" name="角丸四角形 5">
            <a:extLst>
              <a:ext uri="{FF2B5EF4-FFF2-40B4-BE49-F238E27FC236}">
                <a16:creationId xmlns:a16="http://schemas.microsoft.com/office/drawing/2014/main" id="{16DB31B6-99A0-3BAA-4BB5-DF83A69B62A8}"/>
              </a:ext>
            </a:extLst>
          </p:cNvPr>
          <p:cNvSpPr/>
          <p:nvPr/>
        </p:nvSpPr>
        <p:spPr>
          <a:xfrm>
            <a:off x="454376" y="4554000"/>
            <a:ext cx="8064896" cy="1602960"/>
          </a:xfrm>
          <a:prstGeom prst="roundRect">
            <a:avLst>
              <a:gd name="adj" fmla="val 19834"/>
            </a:avLst>
          </a:prstGeom>
          <a:noFill/>
          <a:ln w="152400" cmpd="sng">
            <a:solidFill>
              <a:schemeClr val="accent4">
                <a:lumMod val="75000"/>
                <a:alpha val="30000"/>
              </a:schemeClr>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2800" dirty="0">
                <a:solidFill>
                  <a:srgbClr val="002060"/>
                </a:solidFill>
              </a:rPr>
              <a:t>Keywords </a:t>
            </a:r>
          </a:p>
          <a:p>
            <a:r>
              <a:rPr lang="ja-JP" altLang="en-US" sz="2800" dirty="0">
                <a:solidFill>
                  <a:schemeClr val="bg1">
                    <a:lumMod val="50000"/>
                  </a:schemeClr>
                </a:solidFill>
              </a:rPr>
              <a:t>国内総生産</a:t>
            </a:r>
            <a:r>
              <a:rPr lang="en-US" altLang="ja-JP" sz="2800" dirty="0">
                <a:solidFill>
                  <a:schemeClr val="bg1">
                    <a:lumMod val="50000"/>
                  </a:schemeClr>
                </a:solidFill>
              </a:rPr>
              <a:t>(GDP)</a:t>
            </a:r>
            <a:r>
              <a:rPr lang="ja-JP" altLang="en-US" sz="2800" dirty="0">
                <a:solidFill>
                  <a:schemeClr val="bg1">
                    <a:lumMod val="50000"/>
                  </a:schemeClr>
                </a:solidFill>
              </a:rPr>
              <a:t>，三面等価，名目と実質，</a:t>
            </a:r>
            <a:r>
              <a:rPr lang="en-US" altLang="ja-JP" sz="2800" dirty="0">
                <a:solidFill>
                  <a:schemeClr val="bg1">
                    <a:lumMod val="50000"/>
                  </a:schemeClr>
                </a:solidFill>
              </a:rPr>
              <a:t>GDP</a:t>
            </a:r>
            <a:r>
              <a:rPr lang="ja-JP" altLang="en-US" sz="2800" dirty="0">
                <a:solidFill>
                  <a:schemeClr val="bg1">
                    <a:lumMod val="50000"/>
                  </a:schemeClr>
                </a:solidFill>
              </a:rPr>
              <a:t>デフレーター</a:t>
            </a:r>
          </a:p>
          <a:p>
            <a:endParaRPr lang="en-US" altLang="ja-JP" sz="2800" dirty="0">
              <a:solidFill>
                <a:schemeClr val="tx1"/>
              </a:solidFill>
            </a:endParaRPr>
          </a:p>
          <a:p>
            <a:endParaRPr lang="en-US" altLang="ja-JP" sz="2800" dirty="0">
              <a:solidFill>
                <a:schemeClr val="tx1"/>
              </a:solidFill>
            </a:endParaRPr>
          </a:p>
          <a:p>
            <a:r>
              <a:rPr lang="ja-JP" altLang="en-US" sz="2800" dirty="0">
                <a:solidFill>
                  <a:schemeClr val="tx1"/>
                </a:solidFill>
              </a:rPr>
              <a:t> </a:t>
            </a:r>
            <a:endParaRPr lang="en-US" altLang="ja-JP" sz="2800" dirty="0">
              <a:solidFill>
                <a:schemeClr val="tx1"/>
              </a:solidFill>
            </a:endParaRPr>
          </a:p>
          <a:p>
            <a:endParaRPr lang="en-US" altLang="ja-JP" sz="2800" b="0" dirty="0">
              <a:solidFill>
                <a:schemeClr val="tx1"/>
              </a:solidFill>
            </a:endParaRPr>
          </a:p>
        </p:txBody>
      </p:sp>
    </p:spTree>
    <p:extLst>
      <p:ext uri="{BB962C8B-B14F-4D97-AF65-F5344CB8AC3E}">
        <p14:creationId xmlns:p14="http://schemas.microsoft.com/office/powerpoint/2010/main" val="334081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0B29D7-67C8-4B89-A218-A914B802B37D}"/>
              </a:ext>
            </a:extLst>
          </p:cNvPr>
          <p:cNvSpPr>
            <a:spLocks noGrp="1"/>
          </p:cNvSpPr>
          <p:nvPr>
            <p:ph type="title"/>
          </p:nvPr>
        </p:nvSpPr>
        <p:spPr/>
        <p:txBody>
          <a:bodyPr/>
          <a:lstStyle/>
          <a:p>
            <a:r>
              <a:rPr lang="ja-JP" altLang="en-US" dirty="0"/>
              <a:t>マクロ経済のパフォーマンス</a:t>
            </a:r>
            <a:br>
              <a:rPr lang="en-US" altLang="ja-JP" dirty="0"/>
            </a:br>
            <a:r>
              <a:rPr lang="ja-JP" altLang="en-US" dirty="0"/>
              <a:t>を測る</a:t>
            </a:r>
            <a:endParaRPr kumimoji="1" lang="ja-JP" altLang="en-US" dirty="0"/>
          </a:p>
        </p:txBody>
      </p:sp>
      <p:sp>
        <p:nvSpPr>
          <p:cNvPr id="3" name="テキスト プレースホルダー 2">
            <a:extLst>
              <a:ext uri="{FF2B5EF4-FFF2-40B4-BE49-F238E27FC236}">
                <a16:creationId xmlns:a16="http://schemas.microsoft.com/office/drawing/2014/main" id="{4D841F67-C1E0-479C-BC50-81D733C865D0}"/>
              </a:ext>
            </a:extLst>
          </p:cNvPr>
          <p:cNvSpPr>
            <a:spLocks noGrp="1"/>
          </p:cNvSpPr>
          <p:nvPr>
            <p:ph type="body" idx="1"/>
          </p:nvPr>
        </p:nvSpPr>
        <p:spPr/>
        <p:txBody>
          <a:bodyPr/>
          <a:lstStyle/>
          <a:p>
            <a:r>
              <a:rPr kumimoji="1" lang="ja-JP" altLang="en-US" dirty="0"/>
              <a:t>第</a:t>
            </a:r>
            <a:r>
              <a:rPr kumimoji="1" lang="en-US" altLang="ja-JP" dirty="0"/>
              <a:t>1</a:t>
            </a:r>
            <a:r>
              <a:rPr kumimoji="1" lang="ja-JP" altLang="en-US" dirty="0"/>
              <a:t>節</a:t>
            </a:r>
          </a:p>
        </p:txBody>
      </p:sp>
      <p:sp>
        <p:nvSpPr>
          <p:cNvPr id="4" name="スライド番号プレースホルダー 3">
            <a:extLst>
              <a:ext uri="{FF2B5EF4-FFF2-40B4-BE49-F238E27FC236}">
                <a16:creationId xmlns:a16="http://schemas.microsoft.com/office/drawing/2014/main" id="{5462DC4F-2E69-4468-B95B-6579711EEAFB}"/>
              </a:ext>
            </a:extLst>
          </p:cNvPr>
          <p:cNvSpPr>
            <a:spLocks noGrp="1"/>
          </p:cNvSpPr>
          <p:nvPr>
            <p:ph type="sldNum" sz="quarter" idx="12"/>
          </p:nvPr>
        </p:nvSpPr>
        <p:spPr/>
        <p:txBody>
          <a:bodyPr/>
          <a:lstStyle/>
          <a:p>
            <a:pPr>
              <a:defRPr/>
            </a:pPr>
            <a:fld id="{F3C1218F-E1CC-4890-9B79-F6BD185D2974}" type="slidenum">
              <a:rPr lang="en-US" smtClean="0"/>
              <a:pPr>
                <a:defRPr/>
              </a:pPr>
              <a:t>3</a:t>
            </a:fld>
            <a:endParaRPr lang="en-US"/>
          </a:p>
        </p:txBody>
      </p:sp>
      <p:sp>
        <p:nvSpPr>
          <p:cNvPr id="5" name="テキスト ボックス 4">
            <a:extLst>
              <a:ext uri="{FF2B5EF4-FFF2-40B4-BE49-F238E27FC236}">
                <a16:creationId xmlns:a16="http://schemas.microsoft.com/office/drawing/2014/main" id="{7AA233D2-0B33-4FE8-A38A-D38F41BDFE72}"/>
              </a:ext>
            </a:extLst>
          </p:cNvPr>
          <p:cNvSpPr txBox="1"/>
          <p:nvPr/>
        </p:nvSpPr>
        <p:spPr>
          <a:xfrm>
            <a:off x="552992" y="476672"/>
            <a:ext cx="1358064" cy="369332"/>
          </a:xfrm>
          <a:prstGeom prst="rect">
            <a:avLst/>
          </a:prstGeom>
          <a:solidFill>
            <a:schemeClr val="bg2">
              <a:lumMod val="90000"/>
            </a:schemeClr>
          </a:solidFill>
        </p:spPr>
        <p:txBody>
          <a:bodyPr wrap="none" rtlCol="0">
            <a:spAutoFit/>
          </a:bodyPr>
          <a:lstStyle/>
          <a:p>
            <a:r>
              <a:rPr kumimoji="1" lang="ja-JP" altLang="en-US" dirty="0">
                <a:latin typeface="+mn-ea"/>
                <a:ea typeface="+mn-ea"/>
              </a:rPr>
              <a:t>本：</a:t>
            </a:r>
            <a:r>
              <a:rPr kumimoji="1" lang="ja-JP" altLang="en-US" dirty="0"/>
              <a:t> </a:t>
            </a:r>
            <a:r>
              <a:rPr kumimoji="1" lang="en-US" altLang="ja-JP" dirty="0"/>
              <a:t>p. 31~</a:t>
            </a:r>
            <a:endParaRPr kumimoji="1" lang="ja-JP" altLang="en-US" dirty="0"/>
          </a:p>
        </p:txBody>
      </p:sp>
    </p:spTree>
    <p:extLst>
      <p:ext uri="{BB962C8B-B14F-4D97-AF65-F5344CB8AC3E}">
        <p14:creationId xmlns:p14="http://schemas.microsoft.com/office/powerpoint/2010/main" val="167765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マクロ経済のパフォーマンスを測る</a:t>
            </a:r>
            <a:r>
              <a:rPr lang="en-US" altLang="ja-JP" dirty="0"/>
              <a:t>3</a:t>
            </a:r>
            <a:r>
              <a:rPr lang="ja-JP" altLang="en-US" dirty="0"/>
              <a:t>つの指標</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ja-JP" altLang="en-US" dirty="0"/>
              <a:t>例として「島」一つからなる国の経済を考察。</a:t>
            </a:r>
            <a:endParaRPr lang="en-US" altLang="ja-JP" sz="2800" dirty="0"/>
          </a:p>
          <a:p>
            <a:r>
              <a:rPr lang="ja-JP" altLang="en-US" sz="2800" dirty="0"/>
              <a:t>島の経済のパフォーマンスを測る指標の候補</a:t>
            </a:r>
            <a:endParaRPr lang="en-US" altLang="ja-JP" sz="2800" dirty="0"/>
          </a:p>
          <a:p>
            <a:pPr lvl="1"/>
            <a:r>
              <a:rPr lang="ja-JP" altLang="en-US" dirty="0"/>
              <a:t>財・サービスの</a:t>
            </a:r>
            <a:r>
              <a:rPr lang="ja-JP" altLang="en-US" dirty="0">
                <a:solidFill>
                  <a:srgbClr val="C00000"/>
                </a:solidFill>
              </a:rPr>
              <a:t>総生産</a:t>
            </a:r>
            <a:endParaRPr lang="en-US" altLang="ja-JP" dirty="0">
              <a:solidFill>
                <a:srgbClr val="C00000"/>
              </a:solidFill>
            </a:endParaRPr>
          </a:p>
          <a:p>
            <a:pPr lvl="1"/>
            <a:r>
              <a:rPr lang="ja-JP" altLang="en-US" dirty="0"/>
              <a:t>経済主体の</a:t>
            </a:r>
            <a:r>
              <a:rPr lang="ja-JP" altLang="en-US" dirty="0">
                <a:solidFill>
                  <a:srgbClr val="C00000"/>
                </a:solidFill>
              </a:rPr>
              <a:t>総所得</a:t>
            </a:r>
            <a:endParaRPr lang="en-US" altLang="ja-JP" dirty="0">
              <a:solidFill>
                <a:srgbClr val="C00000"/>
              </a:solidFill>
            </a:endParaRPr>
          </a:p>
          <a:p>
            <a:pPr lvl="1"/>
            <a:r>
              <a:rPr lang="ja-JP" altLang="en-US" dirty="0"/>
              <a:t>財・サービスへの</a:t>
            </a:r>
            <a:r>
              <a:rPr lang="ja-JP" altLang="en-US" dirty="0">
                <a:solidFill>
                  <a:srgbClr val="C00000"/>
                </a:solidFill>
              </a:rPr>
              <a:t>総支出</a:t>
            </a:r>
            <a:endParaRPr lang="en-US" altLang="ja-JP" dirty="0">
              <a:solidFill>
                <a:srgbClr val="C00000"/>
              </a:solidFill>
            </a:endParaRPr>
          </a:p>
          <a:p>
            <a:r>
              <a:rPr lang="ja-JP" altLang="en-US" dirty="0"/>
              <a:t>総生産：財・サービスの生産活動を通じて経済全体で新しく生み出された付加価値の総額。</a:t>
            </a:r>
            <a:endParaRPr lang="en-US" altLang="ja-JP" dirty="0"/>
          </a:p>
          <a:p>
            <a:r>
              <a:rPr lang="ja-JP" altLang="en-US" dirty="0"/>
              <a:t>総所得：島の住民の所得の合計。</a:t>
            </a:r>
            <a:endParaRPr lang="en-US" altLang="ja-JP" dirty="0"/>
          </a:p>
          <a:p>
            <a:r>
              <a:rPr lang="ja-JP" altLang="en-US" dirty="0"/>
              <a:t>総支出：使用・消費した財・サービスの総額。</a:t>
            </a:r>
            <a:endParaRPr lang="en-US" altLang="ja-JP" dirty="0"/>
          </a:p>
          <a:p>
            <a:endParaRPr lang="en-US" altLang="ja-JP" sz="2800" dirty="0"/>
          </a:p>
          <a:p>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19E4E266-4028-466D-BBEC-DC22426F1F96}" type="slidenum">
              <a:rPr lang="en-US" smtClean="0"/>
              <a:pPr>
                <a:defRPr/>
              </a:pPr>
              <a:t>4</a:t>
            </a:fld>
            <a:endParaRPr lang="en-US"/>
          </a:p>
        </p:txBody>
      </p:sp>
    </p:spTree>
    <p:extLst>
      <p:ext uri="{BB962C8B-B14F-4D97-AF65-F5344CB8AC3E}">
        <p14:creationId xmlns:p14="http://schemas.microsoft.com/office/powerpoint/2010/main" val="392319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3F4192-2ABD-4D29-89C3-5150F8D4598E}"/>
              </a:ext>
            </a:extLst>
          </p:cNvPr>
          <p:cNvSpPr>
            <a:spLocks noGrp="1"/>
          </p:cNvSpPr>
          <p:nvPr>
            <p:ph type="title"/>
          </p:nvPr>
        </p:nvSpPr>
        <p:spPr/>
        <p:txBody>
          <a:bodyPr/>
          <a:lstStyle/>
          <a:p>
            <a:r>
              <a:rPr lang="ja-JP" altLang="en-US" dirty="0"/>
              <a:t>支出面から見た</a:t>
            </a:r>
            <a:r>
              <a:rPr lang="en-US" altLang="ja-JP" dirty="0"/>
              <a:t>GDP</a:t>
            </a:r>
            <a:endParaRPr kumimoji="1" lang="ja-JP" altLang="en-US" dirty="0"/>
          </a:p>
        </p:txBody>
      </p:sp>
      <p:sp>
        <p:nvSpPr>
          <p:cNvPr id="3" name="スライド番号プレースホルダー 2">
            <a:extLst>
              <a:ext uri="{FF2B5EF4-FFF2-40B4-BE49-F238E27FC236}">
                <a16:creationId xmlns:a16="http://schemas.microsoft.com/office/drawing/2014/main" id="{53DB2EF6-BC3B-47F4-AFD2-5B1F167681BA}"/>
              </a:ext>
            </a:extLst>
          </p:cNvPr>
          <p:cNvSpPr>
            <a:spLocks noGrp="1"/>
          </p:cNvSpPr>
          <p:nvPr>
            <p:ph type="sldNum" sz="quarter" idx="12"/>
          </p:nvPr>
        </p:nvSpPr>
        <p:spPr/>
        <p:txBody>
          <a:bodyPr/>
          <a:lstStyle/>
          <a:p>
            <a:pPr>
              <a:defRPr/>
            </a:pPr>
            <a:fld id="{19E4E266-4028-466D-BBEC-DC22426F1F96}" type="slidenum">
              <a:rPr lang="en-US" smtClean="0"/>
              <a:pPr>
                <a:defRPr/>
              </a:pPr>
              <a:t>5</a:t>
            </a:fld>
            <a:endParaRPr lang="en-US" dirty="0"/>
          </a:p>
        </p:txBody>
      </p:sp>
      <p:sp>
        <p:nvSpPr>
          <p:cNvPr id="4" name="コンテンツ プレースホルダー 3">
            <a:extLst>
              <a:ext uri="{FF2B5EF4-FFF2-40B4-BE49-F238E27FC236}">
                <a16:creationId xmlns:a16="http://schemas.microsoft.com/office/drawing/2014/main" id="{05A8E401-1E41-4CF1-B143-9C01F121911E}"/>
              </a:ext>
            </a:extLst>
          </p:cNvPr>
          <p:cNvSpPr>
            <a:spLocks noGrp="1"/>
          </p:cNvSpPr>
          <p:nvPr>
            <p:ph sz="quarter" idx="1"/>
          </p:nvPr>
        </p:nvSpPr>
        <p:spPr/>
        <p:txBody>
          <a:bodyPr>
            <a:normAutofit/>
          </a:bodyPr>
          <a:lstStyle/>
          <a:p>
            <a:r>
              <a:rPr lang="ja-JP" altLang="en-US" dirty="0"/>
              <a:t>一つの</a:t>
            </a:r>
            <a:r>
              <a:rPr kumimoji="1" lang="ja-JP" altLang="en-US" dirty="0"/>
              <a:t>国の経済活動の総額は</a:t>
            </a:r>
            <a:r>
              <a:rPr lang="ja-JP" altLang="en-US" u="sng" dirty="0"/>
              <a:t>生産</a:t>
            </a:r>
            <a:r>
              <a:rPr lang="ja-JP" altLang="en-US" dirty="0"/>
              <a:t>・</a:t>
            </a:r>
            <a:r>
              <a:rPr lang="ja-JP" altLang="en-US" u="sng" dirty="0"/>
              <a:t>分配</a:t>
            </a:r>
            <a:r>
              <a:rPr lang="ja-JP" altLang="en-US" dirty="0"/>
              <a:t>・</a:t>
            </a:r>
            <a:r>
              <a:rPr lang="ja-JP" altLang="en-US" u="sng" dirty="0"/>
              <a:t>支出</a:t>
            </a:r>
            <a:r>
              <a:rPr lang="ja-JP" altLang="en-US" dirty="0"/>
              <a:t>のどの面で見ても同じ値となる。この値</a:t>
            </a:r>
            <a:r>
              <a:rPr kumimoji="1" lang="ja-JP" altLang="en-US" dirty="0"/>
              <a:t>は</a:t>
            </a:r>
            <a:r>
              <a:rPr kumimoji="1" lang="ja-JP" altLang="en-US" dirty="0">
                <a:solidFill>
                  <a:srgbClr val="C00000"/>
                </a:solidFill>
              </a:rPr>
              <a:t>国内総生産</a:t>
            </a:r>
            <a:r>
              <a:rPr kumimoji="1" lang="en-US" altLang="ja-JP" dirty="0">
                <a:solidFill>
                  <a:srgbClr val="C00000"/>
                </a:solidFill>
              </a:rPr>
              <a:t>(GDP)</a:t>
            </a:r>
            <a:r>
              <a:rPr kumimoji="1" lang="ja-JP" altLang="en-US" dirty="0"/>
              <a:t>と呼ばれる。</a:t>
            </a:r>
            <a:endParaRPr kumimoji="1" lang="en-US" altLang="ja-JP" dirty="0"/>
          </a:p>
          <a:p>
            <a:r>
              <a:rPr kumimoji="1" lang="en-US" altLang="ja-JP" dirty="0"/>
              <a:t>GDP</a:t>
            </a:r>
            <a:r>
              <a:rPr kumimoji="1" lang="ja-JP" altLang="en-US" dirty="0"/>
              <a:t>は</a:t>
            </a:r>
            <a:r>
              <a:rPr lang="ja-JP" altLang="en-US" dirty="0">
                <a:solidFill>
                  <a:srgbClr val="C00000"/>
                </a:solidFill>
              </a:rPr>
              <a:t>国民経済計算</a:t>
            </a:r>
            <a:r>
              <a:rPr lang="ja-JP" altLang="en-US" dirty="0"/>
              <a:t>に基づき計測。</a:t>
            </a:r>
            <a:endParaRPr lang="en-US" altLang="ja-JP" dirty="0"/>
          </a:p>
          <a:p>
            <a:r>
              <a:rPr kumimoji="1" lang="ja-JP" altLang="en-US" dirty="0"/>
              <a:t>まず支出の観点から</a:t>
            </a:r>
            <a:r>
              <a:rPr kumimoji="1" lang="en-US" altLang="ja-JP" dirty="0"/>
              <a:t>GDP</a:t>
            </a:r>
            <a:r>
              <a:rPr kumimoji="1" lang="ja-JP" altLang="en-US" dirty="0"/>
              <a:t>を定義する。</a:t>
            </a:r>
            <a:endParaRPr kumimoji="1" lang="en-US" altLang="ja-JP" dirty="0"/>
          </a:p>
          <a:p>
            <a:endParaRPr lang="en-US" altLang="ja-JP" dirty="0"/>
          </a:p>
          <a:p>
            <a:endParaRPr kumimoji="1" lang="en-US" altLang="ja-JP" dirty="0"/>
          </a:p>
          <a:p>
            <a:endParaRPr lang="en-US" altLang="ja-JP" dirty="0"/>
          </a:p>
          <a:p>
            <a:endParaRPr kumimoji="1" lang="en-US" altLang="ja-JP" dirty="0"/>
          </a:p>
          <a:p>
            <a:endParaRPr kumimoji="1" lang="en-US" altLang="ja-JP" dirty="0"/>
          </a:p>
          <a:p>
            <a:pPr marL="0" indent="0">
              <a:buNone/>
            </a:pPr>
            <a:endParaRPr kumimoji="1" lang="ja-JP" altLang="en-US" dirty="0"/>
          </a:p>
        </p:txBody>
      </p:sp>
      <p:sp>
        <p:nvSpPr>
          <p:cNvPr id="5" name="角丸四角形 5">
            <a:extLst>
              <a:ext uri="{FF2B5EF4-FFF2-40B4-BE49-F238E27FC236}">
                <a16:creationId xmlns:a16="http://schemas.microsoft.com/office/drawing/2014/main" id="{E737C68C-5013-4897-A782-3E46B516445E}"/>
              </a:ext>
            </a:extLst>
          </p:cNvPr>
          <p:cNvSpPr/>
          <p:nvPr/>
        </p:nvSpPr>
        <p:spPr>
          <a:xfrm>
            <a:off x="371333" y="3932795"/>
            <a:ext cx="8064896" cy="2189192"/>
          </a:xfrm>
          <a:prstGeom prst="roundRect">
            <a:avLst>
              <a:gd name="adj" fmla="val 19834"/>
            </a:avLst>
          </a:prstGeom>
          <a:noFill/>
          <a:ln w="152400" cmpd="sng">
            <a:solidFill>
              <a:srgbClr val="0070C0">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2800" dirty="0">
                <a:solidFill>
                  <a:srgbClr val="002060"/>
                </a:solidFill>
              </a:rPr>
              <a:t>POINT 1.2</a:t>
            </a:r>
            <a:r>
              <a:rPr lang="en-US" altLang="ja-JP" sz="2800" dirty="0">
                <a:solidFill>
                  <a:schemeClr val="accent5">
                    <a:lumMod val="75000"/>
                  </a:schemeClr>
                </a:solidFill>
              </a:rPr>
              <a:t> </a:t>
            </a:r>
            <a:r>
              <a:rPr lang="ja-JP" altLang="en-US" sz="2800" u="sng" dirty="0">
                <a:solidFill>
                  <a:schemeClr val="tx1"/>
                </a:solidFill>
              </a:rPr>
              <a:t>支出面から見た国</a:t>
            </a:r>
            <a:r>
              <a:rPr lang="zh-CN" altLang="en-US" sz="2800" u="sng" dirty="0">
                <a:solidFill>
                  <a:schemeClr val="tx1"/>
                </a:solidFill>
              </a:rPr>
              <a:t>内総生産</a:t>
            </a:r>
            <a:r>
              <a:rPr lang="en-US" altLang="zh-CN" sz="2800" u="sng" dirty="0">
                <a:solidFill>
                  <a:schemeClr val="tx1"/>
                </a:solidFill>
              </a:rPr>
              <a:t>(GDP)</a:t>
            </a:r>
            <a:endParaRPr lang="en-US" altLang="ja-JP" sz="2800" u="sng" dirty="0">
              <a:solidFill>
                <a:schemeClr val="tx1"/>
              </a:solidFill>
            </a:endParaRPr>
          </a:p>
          <a:p>
            <a:r>
              <a:rPr lang="ja-JP" altLang="en-US" sz="2800" dirty="0">
                <a:solidFill>
                  <a:schemeClr val="tx1"/>
                </a:solidFill>
              </a:rPr>
              <a:t>一定期間に、国内で新しく生産された、最終的な財・サービスの取引総額を市場価格で計算したもの</a:t>
            </a:r>
            <a:endParaRPr lang="en-US" altLang="ja-JP" sz="2800" dirty="0">
              <a:solidFill>
                <a:schemeClr val="tx1"/>
              </a:solidFill>
            </a:endParaRPr>
          </a:p>
          <a:p>
            <a:endParaRPr lang="en-US" altLang="ja-JP" sz="2800" dirty="0">
              <a:solidFill>
                <a:schemeClr val="tx1"/>
              </a:solidFill>
            </a:endParaRPr>
          </a:p>
          <a:p>
            <a:r>
              <a:rPr lang="ja-JP" altLang="en-US" sz="2800" dirty="0">
                <a:solidFill>
                  <a:schemeClr val="tx1"/>
                </a:solidFill>
              </a:rPr>
              <a:t> </a:t>
            </a:r>
            <a:endParaRPr lang="en-US" altLang="ja-JP" sz="2800" dirty="0">
              <a:solidFill>
                <a:schemeClr val="tx1"/>
              </a:solidFill>
            </a:endParaRPr>
          </a:p>
          <a:p>
            <a:endParaRPr lang="en-US" altLang="ja-JP" sz="2800" b="0" dirty="0">
              <a:solidFill>
                <a:schemeClr val="tx1"/>
              </a:solidFill>
            </a:endParaRPr>
          </a:p>
        </p:txBody>
      </p:sp>
    </p:spTree>
    <p:extLst>
      <p:ext uri="{BB962C8B-B14F-4D97-AF65-F5344CB8AC3E}">
        <p14:creationId xmlns:p14="http://schemas.microsoft.com/office/powerpoint/2010/main" val="354234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11ED8D-0891-40A5-991D-7E1642FB1FFB}"/>
              </a:ext>
            </a:extLst>
          </p:cNvPr>
          <p:cNvSpPr>
            <a:spLocks noGrp="1"/>
          </p:cNvSpPr>
          <p:nvPr>
            <p:ph type="title"/>
          </p:nvPr>
        </p:nvSpPr>
        <p:spPr/>
        <p:txBody>
          <a:bodyPr/>
          <a:lstStyle/>
          <a:p>
            <a:r>
              <a:rPr kumimoji="1" lang="ja-JP" altLang="en-US" dirty="0"/>
              <a:t>支出面から見た</a:t>
            </a:r>
            <a:r>
              <a:rPr kumimoji="1" lang="en-US" altLang="ja-JP" dirty="0"/>
              <a:t>GDP</a:t>
            </a:r>
            <a:r>
              <a:rPr kumimoji="1" lang="ja-JP" altLang="en-US" dirty="0"/>
              <a:t>の構成要素</a:t>
            </a:r>
          </a:p>
        </p:txBody>
      </p:sp>
      <p:sp>
        <p:nvSpPr>
          <p:cNvPr id="3" name="スライド番号プレースホルダー 2">
            <a:extLst>
              <a:ext uri="{FF2B5EF4-FFF2-40B4-BE49-F238E27FC236}">
                <a16:creationId xmlns:a16="http://schemas.microsoft.com/office/drawing/2014/main" id="{260E085E-C09D-4AD3-A3C6-CDADE72863D8}"/>
              </a:ext>
            </a:extLst>
          </p:cNvPr>
          <p:cNvSpPr>
            <a:spLocks noGrp="1"/>
          </p:cNvSpPr>
          <p:nvPr>
            <p:ph type="sldNum" sz="quarter" idx="12"/>
          </p:nvPr>
        </p:nvSpPr>
        <p:spPr/>
        <p:txBody>
          <a:bodyPr/>
          <a:lstStyle/>
          <a:p>
            <a:pPr>
              <a:defRPr/>
            </a:pPr>
            <a:fld id="{19E4E266-4028-466D-BBEC-DC22426F1F96}" type="slidenum">
              <a:rPr lang="en-US" smtClean="0"/>
              <a:pPr>
                <a:defRPr/>
              </a:pPr>
              <a:t>6</a:t>
            </a:fld>
            <a:endParaRPr lang="en-US" dirty="0"/>
          </a:p>
        </p:txBody>
      </p:sp>
      <p:sp>
        <p:nvSpPr>
          <p:cNvPr id="4" name="コンテンツ プレースホルダー 3">
            <a:extLst>
              <a:ext uri="{FF2B5EF4-FFF2-40B4-BE49-F238E27FC236}">
                <a16:creationId xmlns:a16="http://schemas.microsoft.com/office/drawing/2014/main" id="{3EA9A810-6E52-4405-9497-EFEBE8B3C59C}"/>
              </a:ext>
            </a:extLst>
          </p:cNvPr>
          <p:cNvSpPr>
            <a:spLocks noGrp="1"/>
          </p:cNvSpPr>
          <p:nvPr>
            <p:ph sz="quarter" idx="1"/>
          </p:nvPr>
        </p:nvSpPr>
        <p:spPr/>
        <p:txBody>
          <a:bodyPr/>
          <a:lstStyle/>
          <a:p>
            <a:r>
              <a:rPr lang="en-US" altLang="ja-JP" dirty="0"/>
              <a:t>4</a:t>
            </a:r>
            <a:r>
              <a:rPr lang="ja-JP" altLang="en-US" dirty="0"/>
              <a:t>つの経済主体</a:t>
            </a:r>
            <a:r>
              <a:rPr lang="en-US" altLang="ja-JP" dirty="0"/>
              <a:t>: </a:t>
            </a:r>
            <a:r>
              <a:rPr lang="ja-JP" altLang="en-US" dirty="0"/>
              <a:t>家計、企業、政府、外国</a:t>
            </a:r>
            <a:endParaRPr lang="en-US" altLang="ja-JP" dirty="0"/>
          </a:p>
          <a:p>
            <a:r>
              <a:rPr lang="en-US" altLang="ja-JP" dirty="0"/>
              <a:t>GDP</a:t>
            </a:r>
            <a:r>
              <a:rPr lang="ja-JP" altLang="en-US" dirty="0"/>
              <a:t>を各経済主体による支出に分類。</a:t>
            </a:r>
            <a:endParaRPr lang="en-US" altLang="ja-JP" dirty="0"/>
          </a:p>
          <a:p>
            <a:pPr lvl="1"/>
            <a:r>
              <a:rPr kumimoji="1" lang="ja-JP" altLang="en-US" dirty="0">
                <a:solidFill>
                  <a:srgbClr val="C00000"/>
                </a:solidFill>
              </a:rPr>
              <a:t>消費</a:t>
            </a:r>
            <a:r>
              <a:rPr kumimoji="1" lang="en-US" altLang="ja-JP" dirty="0"/>
              <a:t>(</a:t>
            </a:r>
            <a:r>
              <a:rPr kumimoji="1" lang="en-US" altLang="ja-JP" b="1" dirty="0"/>
              <a:t>C</a:t>
            </a:r>
            <a:r>
              <a:rPr kumimoji="1" lang="en-US" altLang="ja-JP" dirty="0"/>
              <a:t>onsumption)</a:t>
            </a:r>
            <a:r>
              <a:rPr kumimoji="1" lang="ja-JP" altLang="en-US" dirty="0"/>
              <a:t>：家計による財・サービスへの支出。</a:t>
            </a:r>
            <a:endParaRPr kumimoji="1" lang="en-US" altLang="ja-JP" dirty="0"/>
          </a:p>
          <a:p>
            <a:pPr lvl="1"/>
            <a:r>
              <a:rPr kumimoji="1" lang="ja-JP" altLang="en-US" dirty="0">
                <a:solidFill>
                  <a:srgbClr val="C00000"/>
                </a:solidFill>
              </a:rPr>
              <a:t>投資</a:t>
            </a:r>
            <a:r>
              <a:rPr kumimoji="1" lang="en-US" altLang="ja-JP" dirty="0"/>
              <a:t>(</a:t>
            </a:r>
            <a:r>
              <a:rPr kumimoji="1" lang="en-US" altLang="ja-JP" b="1" dirty="0"/>
              <a:t>I</a:t>
            </a:r>
            <a:r>
              <a:rPr kumimoji="1" lang="en-US" altLang="ja-JP" dirty="0"/>
              <a:t>nvestment)</a:t>
            </a:r>
            <a:r>
              <a:rPr kumimoji="1" lang="ja-JP" altLang="en-US" dirty="0"/>
              <a:t>：企業による</a:t>
            </a:r>
            <a:r>
              <a:rPr lang="ja-JP" altLang="en-US" dirty="0"/>
              <a:t>財・サービスへの</a:t>
            </a:r>
            <a:r>
              <a:rPr kumimoji="1" lang="ja-JP" altLang="en-US" dirty="0"/>
              <a:t>支出。</a:t>
            </a:r>
            <a:endParaRPr kumimoji="1" lang="en-US" altLang="ja-JP" dirty="0"/>
          </a:p>
          <a:p>
            <a:pPr lvl="1"/>
            <a:r>
              <a:rPr lang="ja-JP" altLang="en-US" dirty="0">
                <a:solidFill>
                  <a:srgbClr val="C00000"/>
                </a:solidFill>
              </a:rPr>
              <a:t>政府支出</a:t>
            </a:r>
            <a:r>
              <a:rPr lang="en-US" altLang="ja-JP" dirty="0"/>
              <a:t>(</a:t>
            </a:r>
            <a:r>
              <a:rPr lang="en-US" altLang="ja-JP" b="1" dirty="0"/>
              <a:t>G</a:t>
            </a:r>
            <a:r>
              <a:rPr lang="en-US" altLang="ja-JP" dirty="0"/>
              <a:t>overnment Expenditure)</a:t>
            </a:r>
            <a:r>
              <a:rPr lang="ja-JP" altLang="en-US" dirty="0"/>
              <a:t>：政府による財・サービスへの支出。</a:t>
            </a:r>
            <a:endParaRPr lang="en-US" altLang="ja-JP" dirty="0"/>
          </a:p>
          <a:p>
            <a:pPr lvl="1"/>
            <a:r>
              <a:rPr lang="ja-JP" altLang="en-US" dirty="0">
                <a:solidFill>
                  <a:srgbClr val="C00000"/>
                </a:solidFill>
              </a:rPr>
              <a:t>純輸出</a:t>
            </a:r>
            <a:r>
              <a:rPr lang="en-US" altLang="ja-JP" dirty="0"/>
              <a:t>(</a:t>
            </a:r>
            <a:r>
              <a:rPr lang="en-US" altLang="ja-JP" b="1" dirty="0"/>
              <a:t>N</a:t>
            </a:r>
            <a:r>
              <a:rPr lang="en-US" altLang="ja-JP" dirty="0"/>
              <a:t>et E</a:t>
            </a:r>
            <a:r>
              <a:rPr lang="en-US" altLang="ja-JP" b="1" dirty="0"/>
              <a:t>x</a:t>
            </a:r>
            <a:r>
              <a:rPr lang="en-US" altLang="ja-JP" dirty="0"/>
              <a:t>port)</a:t>
            </a:r>
            <a:r>
              <a:rPr lang="ja-JP" altLang="en-US" dirty="0"/>
              <a:t>：外国の経済主体による財・サービスへの支出。輸出から</a:t>
            </a:r>
            <a:r>
              <a:rPr lang="ja-JP" altLang="en-US" u="sng" dirty="0"/>
              <a:t>輸入を引いて</a:t>
            </a:r>
            <a:r>
              <a:rPr lang="ja-JP" altLang="en-US" dirty="0"/>
              <a:t>得られる。</a:t>
            </a:r>
            <a:endParaRPr kumimoji="1" lang="ja-JP" altLang="en-US" dirty="0"/>
          </a:p>
        </p:txBody>
      </p:sp>
      <p:pic>
        <p:nvPicPr>
          <p:cNvPr id="7" name="図 6">
            <a:extLst>
              <a:ext uri="{FF2B5EF4-FFF2-40B4-BE49-F238E27FC236}">
                <a16:creationId xmlns:a16="http://schemas.microsoft.com/office/drawing/2014/main" id="{8C86DF9F-DAE1-65FB-55F9-615D2BC5628B}"/>
              </a:ext>
            </a:extLst>
          </p:cNvPr>
          <p:cNvPicPr>
            <a:picLocks noChangeAspect="1"/>
          </p:cNvPicPr>
          <p:nvPr/>
        </p:nvPicPr>
        <p:blipFill>
          <a:blip r:embed="rId2"/>
          <a:stretch>
            <a:fillRect/>
          </a:stretch>
        </p:blipFill>
        <p:spPr>
          <a:xfrm>
            <a:off x="720213" y="4642362"/>
            <a:ext cx="7433187" cy="1710813"/>
          </a:xfrm>
          <a:prstGeom prst="rect">
            <a:avLst/>
          </a:prstGeom>
        </p:spPr>
      </p:pic>
      <p:sp>
        <p:nvSpPr>
          <p:cNvPr id="5" name="テキスト ボックス 4">
            <a:extLst>
              <a:ext uri="{FF2B5EF4-FFF2-40B4-BE49-F238E27FC236}">
                <a16:creationId xmlns:a16="http://schemas.microsoft.com/office/drawing/2014/main" id="{E809B664-3229-1CD6-8B84-BB7F4070C1CE}"/>
              </a:ext>
            </a:extLst>
          </p:cNvPr>
          <p:cNvSpPr txBox="1"/>
          <p:nvPr/>
        </p:nvSpPr>
        <p:spPr>
          <a:xfrm>
            <a:off x="7092000" y="5290117"/>
            <a:ext cx="641522" cy="338554"/>
          </a:xfrm>
          <a:prstGeom prst="rect">
            <a:avLst/>
          </a:prstGeom>
          <a:solidFill>
            <a:schemeClr val="bg2">
              <a:lumMod val="90000"/>
            </a:schemeClr>
          </a:solidFill>
        </p:spPr>
        <p:txBody>
          <a:bodyPr wrap="none" rtlCol="0">
            <a:spAutoFit/>
          </a:bodyPr>
          <a:lstStyle/>
          <a:p>
            <a:r>
              <a:rPr kumimoji="1" lang="en-US" altLang="ja-JP" sz="1600" dirty="0"/>
              <a:t>p.40 </a:t>
            </a:r>
            <a:endParaRPr kumimoji="1" lang="ja-JP" altLang="en-US" sz="1600" dirty="0"/>
          </a:p>
        </p:txBody>
      </p:sp>
    </p:spTree>
    <p:extLst>
      <p:ext uri="{BB962C8B-B14F-4D97-AF65-F5344CB8AC3E}">
        <p14:creationId xmlns:p14="http://schemas.microsoft.com/office/powerpoint/2010/main" val="4270031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4D225-A1E8-40B3-B0FA-EE6E04525F55}"/>
              </a:ext>
            </a:extLst>
          </p:cNvPr>
          <p:cNvSpPr>
            <a:spLocks noGrp="1"/>
          </p:cNvSpPr>
          <p:nvPr>
            <p:ph type="title"/>
          </p:nvPr>
        </p:nvSpPr>
        <p:spPr/>
        <p:txBody>
          <a:bodyPr/>
          <a:lstStyle/>
          <a:p>
            <a:r>
              <a:rPr kumimoji="1" lang="ja-JP" altLang="en-US" dirty="0"/>
              <a:t>総支出の構成要素</a:t>
            </a:r>
            <a:r>
              <a:rPr kumimoji="1" lang="en-US" altLang="ja-JP" dirty="0"/>
              <a:t>(</a:t>
            </a:r>
            <a:r>
              <a:rPr kumimoji="1" lang="ja-JP" altLang="en-US" dirty="0"/>
              <a:t>続き</a:t>
            </a:r>
            <a:r>
              <a:rPr kumimoji="1" lang="en-US" altLang="ja-JP" dirty="0"/>
              <a:t>)</a:t>
            </a:r>
            <a:endParaRPr kumimoji="1" lang="ja-JP" altLang="en-US" dirty="0"/>
          </a:p>
        </p:txBody>
      </p:sp>
      <p:sp>
        <p:nvSpPr>
          <p:cNvPr id="3" name="スライド番号プレースホルダー 2">
            <a:extLst>
              <a:ext uri="{FF2B5EF4-FFF2-40B4-BE49-F238E27FC236}">
                <a16:creationId xmlns:a16="http://schemas.microsoft.com/office/drawing/2014/main" id="{43CB3CE8-1283-49EC-84B1-2EAADD0A5453}"/>
              </a:ext>
            </a:extLst>
          </p:cNvPr>
          <p:cNvSpPr>
            <a:spLocks noGrp="1"/>
          </p:cNvSpPr>
          <p:nvPr>
            <p:ph type="sldNum" sz="quarter" idx="12"/>
          </p:nvPr>
        </p:nvSpPr>
        <p:spPr/>
        <p:txBody>
          <a:bodyPr/>
          <a:lstStyle/>
          <a:p>
            <a:pPr>
              <a:defRPr/>
            </a:pPr>
            <a:fld id="{19E4E266-4028-466D-BBEC-DC22426F1F96}" type="slidenum">
              <a:rPr lang="en-US" smtClean="0"/>
              <a:pPr>
                <a:defRPr/>
              </a:pPr>
              <a:t>7</a:t>
            </a:fld>
            <a:endParaRPr lang="en-US" dirty="0"/>
          </a:p>
        </p:txBody>
      </p:sp>
      <mc:AlternateContent xmlns:mc="http://schemas.openxmlformats.org/markup-compatibility/2006" xmlns:a14="http://schemas.microsoft.com/office/drawing/2010/main">
        <mc:Choice Requires="a14">
          <p:sp>
            <p:nvSpPr>
              <p:cNvPr id="5" name="角丸四角形 5">
                <a:extLst>
                  <a:ext uri="{FF2B5EF4-FFF2-40B4-BE49-F238E27FC236}">
                    <a16:creationId xmlns:a16="http://schemas.microsoft.com/office/drawing/2014/main" id="{D4C4389D-E6B6-43CE-AA81-6421F3B4AE65}"/>
                  </a:ext>
                </a:extLst>
              </p:cNvPr>
              <p:cNvSpPr/>
              <p:nvPr/>
            </p:nvSpPr>
            <p:spPr>
              <a:xfrm>
                <a:off x="395536" y="2708920"/>
                <a:ext cx="8064896" cy="2160240"/>
              </a:xfrm>
              <a:prstGeom prst="roundRect">
                <a:avLst>
                  <a:gd name="adj" fmla="val 19834"/>
                </a:avLst>
              </a:prstGeom>
              <a:noFill/>
              <a:ln w="152400" cmpd="sng">
                <a:solidFill>
                  <a:srgbClr val="0070C0">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2800" dirty="0">
                    <a:solidFill>
                      <a:srgbClr val="002060"/>
                    </a:solidFill>
                  </a:rPr>
                  <a:t>POINT 1.3 </a:t>
                </a:r>
                <a:r>
                  <a:rPr lang="ja-JP" altLang="en-US" sz="2800" u="sng" dirty="0">
                    <a:solidFill>
                      <a:schemeClr val="tx1"/>
                    </a:solidFill>
                  </a:rPr>
                  <a:t>支出面から見た</a:t>
                </a:r>
                <a:r>
                  <a:rPr lang="en-US" altLang="ja-JP" sz="2800" u="sng" dirty="0">
                    <a:solidFill>
                      <a:schemeClr val="tx1"/>
                    </a:solidFill>
                  </a:rPr>
                  <a:t>GDP</a:t>
                </a:r>
              </a:p>
              <a:p>
                <a:pPr/>
                <a14:m>
                  <m:oMathPara xmlns:m="http://schemas.openxmlformats.org/officeDocument/2006/math">
                    <m:oMathParaPr>
                      <m:jc m:val="centerGroup"/>
                    </m:oMathParaPr>
                    <m:oMath xmlns:m="http://schemas.openxmlformats.org/officeDocument/2006/math">
                      <m:limLow>
                        <m:limLowPr>
                          <m:ctrlPr>
                            <a:rPr lang="en-US" altLang="ja-JP" sz="2800" i="1" smtClean="0">
                              <a:solidFill>
                                <a:schemeClr val="tx1"/>
                              </a:solidFill>
                              <a:latin typeface="Cambria Math" panose="02040503050406030204" pitchFamily="18" charset="0"/>
                            </a:rPr>
                          </m:ctrlPr>
                        </m:limLowPr>
                        <m:e>
                          <m:groupChr>
                            <m:groupChrPr>
                              <m:chr m:val="⏟"/>
                              <m:ctrlPr>
                                <a:rPr lang="en-US" altLang="ja-JP" sz="2800" i="1">
                                  <a:solidFill>
                                    <a:schemeClr val="tx1"/>
                                  </a:solidFill>
                                  <a:latin typeface="Cambria Math" panose="02040503050406030204" pitchFamily="18" charset="0"/>
                                </a:rPr>
                              </m:ctrlPr>
                            </m:groupChrPr>
                            <m:e>
                              <m:r>
                                <a:rPr lang="en-US" altLang="ja-JP" sz="2800" i="1">
                                  <a:solidFill>
                                    <a:schemeClr val="tx1"/>
                                  </a:solidFill>
                                  <a:latin typeface="Cambria Math"/>
                                </a:rPr>
                                <m:t>𝑌</m:t>
                              </m:r>
                            </m:e>
                          </m:groupChr>
                        </m:e>
                        <m:lim>
                          <m:r>
                            <m:rPr>
                              <m:nor/>
                            </m:rPr>
                            <a:rPr lang="en-US" altLang="ja-JP" sz="2800" dirty="0">
                              <a:solidFill>
                                <a:schemeClr val="tx1"/>
                              </a:solidFill>
                            </a:rPr>
                            <m:t>GDP</m:t>
                          </m:r>
                        </m:lim>
                      </m:limLow>
                      <m:r>
                        <a:rPr lang="en-US" altLang="ja-JP" sz="2800" i="1">
                          <a:solidFill>
                            <a:schemeClr val="tx1"/>
                          </a:solidFill>
                          <a:latin typeface="Cambria Math"/>
                        </a:rPr>
                        <m:t>=</m:t>
                      </m:r>
                      <m:limLow>
                        <m:limLowPr>
                          <m:ctrlPr>
                            <a:rPr lang="en-US" altLang="ja-JP" sz="2800" i="1">
                              <a:solidFill>
                                <a:schemeClr val="tx1"/>
                              </a:solidFill>
                              <a:latin typeface="Cambria Math" panose="02040503050406030204" pitchFamily="18" charset="0"/>
                            </a:rPr>
                          </m:ctrlPr>
                        </m:limLowPr>
                        <m:e>
                          <m:groupChr>
                            <m:groupChrPr>
                              <m:chr m:val="⏟"/>
                              <m:ctrlPr>
                                <a:rPr lang="en-US" altLang="ja-JP" sz="2800" i="1">
                                  <a:solidFill>
                                    <a:schemeClr val="tx1"/>
                                  </a:solidFill>
                                  <a:latin typeface="Cambria Math" panose="02040503050406030204" pitchFamily="18" charset="0"/>
                                </a:rPr>
                              </m:ctrlPr>
                            </m:groupChrPr>
                            <m:e>
                              <m:r>
                                <a:rPr lang="en-US" altLang="ja-JP" sz="2800" i="1">
                                  <a:solidFill>
                                    <a:schemeClr val="tx1"/>
                                  </a:solidFill>
                                  <a:latin typeface="Cambria Math"/>
                                </a:rPr>
                                <m:t>𝐶</m:t>
                              </m:r>
                            </m:e>
                          </m:groupChr>
                        </m:e>
                        <m:lim>
                          <m:r>
                            <a:rPr lang="ja-JP" altLang="en-US" sz="2800" i="1">
                              <a:solidFill>
                                <a:schemeClr val="tx1"/>
                              </a:solidFill>
                              <a:latin typeface="Cambria Math"/>
                            </a:rPr>
                            <m:t>消費</m:t>
                          </m:r>
                        </m:lim>
                      </m:limLow>
                      <m:r>
                        <a:rPr lang="en-US" altLang="ja-JP" sz="2800" i="1">
                          <a:solidFill>
                            <a:schemeClr val="tx1"/>
                          </a:solidFill>
                          <a:latin typeface="Cambria Math"/>
                        </a:rPr>
                        <m:t>+</m:t>
                      </m:r>
                      <m:limLow>
                        <m:limLowPr>
                          <m:ctrlPr>
                            <a:rPr lang="en-US" altLang="ja-JP" sz="2800" i="1">
                              <a:solidFill>
                                <a:schemeClr val="tx1"/>
                              </a:solidFill>
                              <a:latin typeface="Cambria Math" panose="02040503050406030204" pitchFamily="18" charset="0"/>
                            </a:rPr>
                          </m:ctrlPr>
                        </m:limLowPr>
                        <m:e>
                          <m:groupChr>
                            <m:groupChrPr>
                              <m:chr m:val="⏟"/>
                              <m:ctrlPr>
                                <a:rPr lang="en-US" altLang="ja-JP" sz="2800" i="1">
                                  <a:solidFill>
                                    <a:schemeClr val="tx1"/>
                                  </a:solidFill>
                                  <a:latin typeface="Cambria Math" panose="02040503050406030204" pitchFamily="18" charset="0"/>
                                </a:rPr>
                              </m:ctrlPr>
                            </m:groupChrPr>
                            <m:e>
                              <m:r>
                                <a:rPr lang="en-US" altLang="ja-JP" sz="2800" i="1">
                                  <a:solidFill>
                                    <a:schemeClr val="tx1"/>
                                  </a:solidFill>
                                  <a:latin typeface="Cambria Math"/>
                                </a:rPr>
                                <m:t>𝐼</m:t>
                              </m:r>
                            </m:e>
                          </m:groupChr>
                        </m:e>
                        <m:lim>
                          <m:r>
                            <a:rPr lang="ja-JP" altLang="en-US" sz="2800" i="1">
                              <a:solidFill>
                                <a:schemeClr val="tx1"/>
                              </a:solidFill>
                              <a:latin typeface="Cambria Math"/>
                            </a:rPr>
                            <m:t>投資</m:t>
                          </m:r>
                        </m:lim>
                      </m:limLow>
                      <m:r>
                        <a:rPr lang="en-US" altLang="ja-JP" sz="2800" i="1">
                          <a:solidFill>
                            <a:schemeClr val="tx1"/>
                          </a:solidFill>
                          <a:latin typeface="Cambria Math"/>
                        </a:rPr>
                        <m:t>+</m:t>
                      </m:r>
                      <m:limLow>
                        <m:limLowPr>
                          <m:ctrlPr>
                            <a:rPr lang="en-US" altLang="ja-JP" sz="2800" i="1">
                              <a:solidFill>
                                <a:schemeClr val="tx1"/>
                              </a:solidFill>
                              <a:latin typeface="Cambria Math" panose="02040503050406030204" pitchFamily="18" charset="0"/>
                            </a:rPr>
                          </m:ctrlPr>
                        </m:limLowPr>
                        <m:e>
                          <m:groupChr>
                            <m:groupChrPr>
                              <m:chr m:val="⏟"/>
                              <m:ctrlPr>
                                <a:rPr lang="en-US" altLang="ja-JP" sz="2800" i="1">
                                  <a:solidFill>
                                    <a:schemeClr val="tx1"/>
                                  </a:solidFill>
                                  <a:latin typeface="Cambria Math" panose="02040503050406030204" pitchFamily="18" charset="0"/>
                                </a:rPr>
                              </m:ctrlPr>
                            </m:groupChrPr>
                            <m:e>
                              <m:r>
                                <a:rPr lang="en-US" altLang="ja-JP" sz="2800" i="1">
                                  <a:solidFill>
                                    <a:schemeClr val="tx1"/>
                                  </a:solidFill>
                                  <a:latin typeface="Cambria Math"/>
                                </a:rPr>
                                <m:t>𝐺</m:t>
                              </m:r>
                            </m:e>
                          </m:groupChr>
                        </m:e>
                        <m:lim>
                          <m:eqArr>
                            <m:eqArrPr>
                              <m:ctrlPr>
                                <a:rPr lang="ja-JP" altLang="en-US" sz="2800" i="1">
                                  <a:solidFill>
                                    <a:schemeClr val="tx1"/>
                                  </a:solidFill>
                                  <a:latin typeface="Cambria Math" panose="02040503050406030204" pitchFamily="18" charset="0"/>
                                </a:rPr>
                              </m:ctrlPr>
                            </m:eqArrPr>
                            <m:e>
                              <m:r>
                                <a:rPr lang="ja-JP" altLang="en-US" sz="2800" i="1">
                                  <a:solidFill>
                                    <a:schemeClr val="tx1"/>
                                  </a:solidFill>
                                  <a:latin typeface="Cambria Math"/>
                                </a:rPr>
                                <m:t>政府</m:t>
                              </m:r>
                            </m:e>
                            <m:e>
                              <m:r>
                                <a:rPr lang="ja-JP" altLang="en-US" sz="2800" i="1">
                                  <a:solidFill>
                                    <a:schemeClr val="tx1"/>
                                  </a:solidFill>
                                  <a:latin typeface="Cambria Math"/>
                                </a:rPr>
                                <m:t>支出</m:t>
                              </m:r>
                            </m:e>
                          </m:eqArr>
                        </m:lim>
                      </m:limLow>
                      <m:r>
                        <a:rPr lang="en-US" altLang="ja-JP" sz="2800" i="1">
                          <a:solidFill>
                            <a:schemeClr val="tx1"/>
                          </a:solidFill>
                          <a:latin typeface="Cambria Math"/>
                        </a:rPr>
                        <m:t>+</m:t>
                      </m:r>
                      <m:limLow>
                        <m:limLowPr>
                          <m:ctrlPr>
                            <a:rPr lang="en-US" altLang="ja-JP" sz="2800" i="1">
                              <a:solidFill>
                                <a:schemeClr val="tx1"/>
                              </a:solidFill>
                              <a:latin typeface="Cambria Math" panose="02040503050406030204" pitchFamily="18" charset="0"/>
                            </a:rPr>
                          </m:ctrlPr>
                        </m:limLowPr>
                        <m:e>
                          <m:groupChr>
                            <m:groupChrPr>
                              <m:chr m:val="⏟"/>
                              <m:ctrlPr>
                                <a:rPr lang="en-US" altLang="ja-JP" sz="2800" i="1">
                                  <a:solidFill>
                                    <a:schemeClr val="tx1"/>
                                  </a:solidFill>
                                  <a:latin typeface="Cambria Math" panose="02040503050406030204" pitchFamily="18" charset="0"/>
                                </a:rPr>
                              </m:ctrlPr>
                            </m:groupChrPr>
                            <m:e>
                              <m:r>
                                <a:rPr lang="en-US" altLang="ja-JP" sz="2800" i="1">
                                  <a:solidFill>
                                    <a:schemeClr val="tx1"/>
                                  </a:solidFill>
                                  <a:latin typeface="Cambria Math"/>
                                </a:rPr>
                                <m:t>𝑁𝑋</m:t>
                              </m:r>
                            </m:e>
                          </m:groupChr>
                        </m:e>
                        <m:lim>
                          <m:r>
                            <a:rPr lang="ja-JP" altLang="en-US" sz="2800" i="1">
                              <a:solidFill>
                                <a:schemeClr val="tx1"/>
                              </a:solidFill>
                              <a:latin typeface="Cambria Math"/>
                            </a:rPr>
                            <m:t>純輸出</m:t>
                          </m:r>
                        </m:lim>
                      </m:limLow>
                    </m:oMath>
                  </m:oMathPara>
                </a14:m>
                <a:endParaRPr lang="en-US" altLang="ja-JP" sz="2800" dirty="0">
                  <a:solidFill>
                    <a:schemeClr val="tx1"/>
                  </a:solidFill>
                </a:endParaRPr>
              </a:p>
              <a:p>
                <a:endParaRPr lang="en-US" altLang="ja-JP" sz="2800" dirty="0">
                  <a:solidFill>
                    <a:schemeClr val="tx1"/>
                  </a:solidFill>
                </a:endParaRPr>
              </a:p>
              <a:p>
                <a:r>
                  <a:rPr lang="ja-JP" altLang="en-US" sz="2800" dirty="0">
                    <a:solidFill>
                      <a:schemeClr val="tx1"/>
                    </a:solidFill>
                  </a:rPr>
                  <a:t> </a:t>
                </a:r>
                <a:endParaRPr lang="en-US" altLang="ja-JP" sz="2800" dirty="0">
                  <a:solidFill>
                    <a:schemeClr val="tx1"/>
                  </a:solidFill>
                </a:endParaRPr>
              </a:p>
              <a:p>
                <a:endParaRPr lang="en-US" altLang="ja-JP" sz="2800" b="0" dirty="0">
                  <a:solidFill>
                    <a:schemeClr val="tx1"/>
                  </a:solidFill>
                </a:endParaRPr>
              </a:p>
            </p:txBody>
          </p:sp>
        </mc:Choice>
        <mc:Fallback xmlns="">
          <p:sp>
            <p:nvSpPr>
              <p:cNvPr id="5" name="角丸四角形 5">
                <a:extLst>
                  <a:ext uri="{FF2B5EF4-FFF2-40B4-BE49-F238E27FC236}">
                    <a16:creationId xmlns:a16="http://schemas.microsoft.com/office/drawing/2014/main" id="{D4C4389D-E6B6-43CE-AA81-6421F3B4AE65}"/>
                  </a:ext>
                </a:extLst>
              </p:cNvPr>
              <p:cNvSpPr>
                <a:spLocks noRot="1" noChangeAspect="1" noMove="1" noResize="1" noEditPoints="1" noAdjustHandles="1" noChangeArrowheads="1" noChangeShapeType="1" noTextEdit="1"/>
              </p:cNvSpPr>
              <p:nvPr/>
            </p:nvSpPr>
            <p:spPr>
              <a:xfrm>
                <a:off x="395536" y="2708920"/>
                <a:ext cx="8064896" cy="2160240"/>
              </a:xfrm>
              <a:prstGeom prst="roundRect">
                <a:avLst>
                  <a:gd name="adj" fmla="val 19834"/>
                </a:avLst>
              </a:prstGeom>
              <a:blipFill>
                <a:blip r:embed="rId2"/>
                <a:stretch>
                  <a:fillRect/>
                </a:stretch>
              </a:blipFill>
              <a:ln w="152400" cmpd="sng">
                <a:solidFill>
                  <a:srgbClr val="0070C0">
                    <a:alpha val="30000"/>
                  </a:srgbClr>
                </a:solidFill>
              </a:ln>
              <a:effectLst/>
            </p:spPr>
            <p:txBody>
              <a:bodyPr/>
              <a:lstStyle/>
              <a:p>
                <a:r>
                  <a:rPr lang="ja-JP" altLang="en-US">
                    <a:noFill/>
                  </a:rPr>
                  <a:t> </a:t>
                </a:r>
              </a:p>
            </p:txBody>
          </p:sp>
        </mc:Fallback>
      </mc:AlternateContent>
    </p:spTree>
    <p:extLst>
      <p:ext uri="{BB962C8B-B14F-4D97-AF65-F5344CB8AC3E}">
        <p14:creationId xmlns:p14="http://schemas.microsoft.com/office/powerpoint/2010/main" val="23150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FCEE3-B9FF-4C7C-9518-0186C480E864}"/>
              </a:ext>
            </a:extLst>
          </p:cNvPr>
          <p:cNvSpPr>
            <a:spLocks noGrp="1"/>
          </p:cNvSpPr>
          <p:nvPr>
            <p:ph type="title"/>
          </p:nvPr>
        </p:nvSpPr>
        <p:spPr/>
        <p:txBody>
          <a:bodyPr/>
          <a:lstStyle/>
          <a:p>
            <a:r>
              <a:rPr kumimoji="1" lang="ja-JP" altLang="en-US" dirty="0"/>
              <a:t>日本の実質</a:t>
            </a:r>
            <a:r>
              <a:rPr kumimoji="1" lang="en-US" altLang="ja-JP" dirty="0"/>
              <a:t>GDP</a:t>
            </a:r>
            <a:r>
              <a:rPr kumimoji="1" lang="ja-JP" altLang="en-US" dirty="0"/>
              <a:t>の推移</a:t>
            </a:r>
          </a:p>
        </p:txBody>
      </p:sp>
      <p:sp>
        <p:nvSpPr>
          <p:cNvPr id="3" name="スライド番号プレースホルダー 2">
            <a:extLst>
              <a:ext uri="{FF2B5EF4-FFF2-40B4-BE49-F238E27FC236}">
                <a16:creationId xmlns:a16="http://schemas.microsoft.com/office/drawing/2014/main" id="{F7027F75-1AB5-43EC-9AB9-F3FB027A4962}"/>
              </a:ext>
            </a:extLst>
          </p:cNvPr>
          <p:cNvSpPr>
            <a:spLocks noGrp="1"/>
          </p:cNvSpPr>
          <p:nvPr>
            <p:ph type="sldNum" sz="quarter" idx="12"/>
          </p:nvPr>
        </p:nvSpPr>
        <p:spPr/>
        <p:txBody>
          <a:bodyPr/>
          <a:lstStyle/>
          <a:p>
            <a:pPr>
              <a:defRPr/>
            </a:pPr>
            <a:fld id="{19E4E266-4028-466D-BBEC-DC22426F1F96}" type="slidenum">
              <a:rPr lang="en-US" smtClean="0"/>
              <a:pPr>
                <a:defRPr/>
              </a:pPr>
              <a:t>8</a:t>
            </a:fld>
            <a:endParaRPr lang="en-US" dirty="0"/>
          </a:p>
        </p:txBody>
      </p:sp>
      <p:pic>
        <p:nvPicPr>
          <p:cNvPr id="6" name="図 5">
            <a:extLst>
              <a:ext uri="{FF2B5EF4-FFF2-40B4-BE49-F238E27FC236}">
                <a16:creationId xmlns:a16="http://schemas.microsoft.com/office/drawing/2014/main" id="{0EE0B094-BAAD-5B3D-E0EB-470BDAF3D316}"/>
              </a:ext>
            </a:extLst>
          </p:cNvPr>
          <p:cNvPicPr>
            <a:picLocks noChangeAspect="1"/>
          </p:cNvPicPr>
          <p:nvPr/>
        </p:nvPicPr>
        <p:blipFill>
          <a:blip r:embed="rId2"/>
          <a:stretch>
            <a:fillRect/>
          </a:stretch>
        </p:blipFill>
        <p:spPr>
          <a:xfrm>
            <a:off x="835742" y="1494000"/>
            <a:ext cx="7472516" cy="4680155"/>
          </a:xfrm>
          <a:prstGeom prst="rect">
            <a:avLst/>
          </a:prstGeom>
        </p:spPr>
      </p:pic>
      <p:sp>
        <p:nvSpPr>
          <p:cNvPr id="4" name="テキスト ボックス 3">
            <a:extLst>
              <a:ext uri="{FF2B5EF4-FFF2-40B4-BE49-F238E27FC236}">
                <a16:creationId xmlns:a16="http://schemas.microsoft.com/office/drawing/2014/main" id="{55B945E2-7D4A-E7BA-2479-F9467D8E8B7D}"/>
              </a:ext>
            </a:extLst>
          </p:cNvPr>
          <p:cNvSpPr txBox="1"/>
          <p:nvPr/>
        </p:nvSpPr>
        <p:spPr>
          <a:xfrm>
            <a:off x="7272000" y="2169000"/>
            <a:ext cx="641522" cy="338554"/>
          </a:xfrm>
          <a:prstGeom prst="rect">
            <a:avLst/>
          </a:prstGeom>
          <a:solidFill>
            <a:schemeClr val="bg2">
              <a:lumMod val="90000"/>
            </a:schemeClr>
          </a:solidFill>
        </p:spPr>
        <p:txBody>
          <a:bodyPr wrap="none" rtlCol="0">
            <a:spAutoFit/>
          </a:bodyPr>
          <a:lstStyle/>
          <a:p>
            <a:r>
              <a:rPr kumimoji="1" lang="en-US" altLang="ja-JP" sz="1600" dirty="0"/>
              <a:t>p. 53</a:t>
            </a:r>
            <a:endParaRPr kumimoji="1" lang="ja-JP" altLang="en-US" sz="1600" dirty="0"/>
          </a:p>
        </p:txBody>
      </p:sp>
    </p:spTree>
    <p:extLst>
      <p:ext uri="{BB962C8B-B14F-4D97-AF65-F5344CB8AC3E}">
        <p14:creationId xmlns:p14="http://schemas.microsoft.com/office/powerpoint/2010/main" val="271144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FFCEE3-B9FF-4C7C-9518-0186C480E864}"/>
              </a:ext>
            </a:extLst>
          </p:cNvPr>
          <p:cNvSpPr>
            <a:spLocks noGrp="1"/>
          </p:cNvSpPr>
          <p:nvPr>
            <p:ph type="title"/>
          </p:nvPr>
        </p:nvSpPr>
        <p:spPr/>
        <p:txBody>
          <a:bodyPr/>
          <a:lstStyle/>
          <a:p>
            <a:r>
              <a:rPr kumimoji="1" lang="ja-JP" altLang="en-US" dirty="0"/>
              <a:t>第４節のまとめ</a:t>
            </a:r>
          </a:p>
        </p:txBody>
      </p:sp>
      <p:sp>
        <p:nvSpPr>
          <p:cNvPr id="3" name="スライド番号プレースホルダー 2">
            <a:extLst>
              <a:ext uri="{FF2B5EF4-FFF2-40B4-BE49-F238E27FC236}">
                <a16:creationId xmlns:a16="http://schemas.microsoft.com/office/drawing/2014/main" id="{F7027F75-1AB5-43EC-9AB9-F3FB027A4962}"/>
              </a:ext>
            </a:extLst>
          </p:cNvPr>
          <p:cNvSpPr>
            <a:spLocks noGrp="1"/>
          </p:cNvSpPr>
          <p:nvPr>
            <p:ph type="sldNum" sz="quarter" idx="12"/>
          </p:nvPr>
        </p:nvSpPr>
        <p:spPr/>
        <p:txBody>
          <a:bodyPr/>
          <a:lstStyle/>
          <a:p>
            <a:pPr>
              <a:defRPr/>
            </a:pPr>
            <a:fld id="{19E4E266-4028-466D-BBEC-DC22426F1F96}" type="slidenum">
              <a:rPr lang="en-US" smtClean="0"/>
              <a:pPr>
                <a:defRPr/>
              </a:pPr>
              <a:t>9</a:t>
            </a:fld>
            <a:endParaRPr lang="en-US" dirty="0"/>
          </a:p>
        </p:txBody>
      </p:sp>
      <p:sp>
        <p:nvSpPr>
          <p:cNvPr id="5" name="角丸四角形 5">
            <a:extLst>
              <a:ext uri="{FF2B5EF4-FFF2-40B4-BE49-F238E27FC236}">
                <a16:creationId xmlns:a16="http://schemas.microsoft.com/office/drawing/2014/main" id="{D59F775D-B8A4-4E7D-B165-2BED87BE96CB}"/>
              </a:ext>
            </a:extLst>
          </p:cNvPr>
          <p:cNvSpPr/>
          <p:nvPr/>
        </p:nvSpPr>
        <p:spPr>
          <a:xfrm>
            <a:off x="457200" y="1484784"/>
            <a:ext cx="8064896" cy="4104456"/>
          </a:xfrm>
          <a:prstGeom prst="roundRect">
            <a:avLst>
              <a:gd name="adj" fmla="val 19834"/>
            </a:avLst>
          </a:prstGeom>
          <a:noFill/>
          <a:ln w="152400" cmpd="sng">
            <a:solidFill>
              <a:srgbClr val="0070C0">
                <a:alpha val="30000"/>
              </a:srgbClr>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2800" dirty="0">
                <a:solidFill>
                  <a:srgbClr val="002060"/>
                </a:solidFill>
              </a:rPr>
              <a:t>POINT 1.6 </a:t>
            </a:r>
            <a:r>
              <a:rPr lang="ja-JP" altLang="en-US" sz="2800" u="sng" dirty="0">
                <a:solidFill>
                  <a:schemeClr val="tx1"/>
                </a:solidFill>
              </a:rPr>
              <a:t>名目</a:t>
            </a:r>
            <a:r>
              <a:rPr lang="en-US" altLang="ja-JP" sz="2800" u="sng" dirty="0">
                <a:solidFill>
                  <a:schemeClr val="tx1"/>
                </a:solidFill>
              </a:rPr>
              <a:t>GDP</a:t>
            </a:r>
            <a:r>
              <a:rPr lang="ja-JP" altLang="en-US" sz="2800" u="sng" dirty="0">
                <a:solidFill>
                  <a:schemeClr val="tx1"/>
                </a:solidFill>
              </a:rPr>
              <a:t>と実質</a:t>
            </a:r>
            <a:r>
              <a:rPr lang="en-US" altLang="ja-JP" sz="2800" u="sng" dirty="0">
                <a:solidFill>
                  <a:schemeClr val="tx1"/>
                </a:solidFill>
              </a:rPr>
              <a:t>GDP</a:t>
            </a:r>
          </a:p>
          <a:p>
            <a:pPr marL="457200" indent="-457200">
              <a:buFont typeface="Arial" panose="020B0604020202020204" pitchFamily="34" charset="0"/>
              <a:buChar char="•"/>
            </a:pPr>
            <a:r>
              <a:rPr lang="ja-JP" altLang="en-US" sz="2800" dirty="0">
                <a:solidFill>
                  <a:srgbClr val="C00000"/>
                </a:solidFill>
              </a:rPr>
              <a:t>名目</a:t>
            </a:r>
            <a:r>
              <a:rPr lang="en-US" altLang="ja-JP" sz="2800" dirty="0">
                <a:solidFill>
                  <a:srgbClr val="C00000"/>
                </a:solidFill>
              </a:rPr>
              <a:t>GDP</a:t>
            </a:r>
            <a:r>
              <a:rPr lang="ja-JP" altLang="en-US" sz="2800" dirty="0">
                <a:solidFill>
                  <a:schemeClr val="tx1"/>
                </a:solidFill>
              </a:rPr>
              <a:t>：各年の市場価格で最終的な財・サービスの生産</a:t>
            </a:r>
            <a:r>
              <a:rPr lang="en-US" altLang="ja-JP" sz="2800" dirty="0">
                <a:solidFill>
                  <a:schemeClr val="tx1"/>
                </a:solidFill>
              </a:rPr>
              <a:t>(</a:t>
            </a:r>
            <a:r>
              <a:rPr lang="ja-JP" altLang="en-US" sz="2800" dirty="0">
                <a:solidFill>
                  <a:schemeClr val="tx1"/>
                </a:solidFill>
              </a:rPr>
              <a:t>取引</a:t>
            </a:r>
            <a:r>
              <a:rPr lang="en-US" altLang="ja-JP" sz="2800" dirty="0">
                <a:solidFill>
                  <a:schemeClr val="tx1"/>
                </a:solidFill>
              </a:rPr>
              <a:t>)</a:t>
            </a:r>
            <a:r>
              <a:rPr lang="ja-JP" altLang="en-US" sz="2800" dirty="0">
                <a:solidFill>
                  <a:schemeClr val="tx1"/>
                </a:solidFill>
              </a:rPr>
              <a:t>総額を計算し求めた</a:t>
            </a:r>
            <a:r>
              <a:rPr lang="en-US" altLang="ja-JP" sz="2800" dirty="0">
                <a:solidFill>
                  <a:schemeClr val="tx1"/>
                </a:solidFill>
              </a:rPr>
              <a:t>GDP</a:t>
            </a:r>
            <a:r>
              <a:rPr lang="ja-JP" altLang="en-US" sz="2800" dirty="0">
                <a:solidFill>
                  <a:schemeClr val="tx1"/>
                </a:solidFill>
              </a:rPr>
              <a:t>のこと</a:t>
            </a:r>
          </a:p>
          <a:p>
            <a:pPr marL="457200" indent="-457200">
              <a:buFont typeface="Arial" panose="020B0604020202020204" pitchFamily="34" charset="0"/>
              <a:buChar char="•"/>
            </a:pPr>
            <a:r>
              <a:rPr lang="ja-JP" altLang="en-US" sz="2800" dirty="0">
                <a:solidFill>
                  <a:schemeClr val="tx1"/>
                </a:solidFill>
              </a:rPr>
              <a:t>固定基準年方式による</a:t>
            </a:r>
            <a:r>
              <a:rPr lang="ja-JP" altLang="en-US" sz="2800" dirty="0">
                <a:solidFill>
                  <a:srgbClr val="C00000"/>
                </a:solidFill>
              </a:rPr>
              <a:t>実質</a:t>
            </a:r>
            <a:r>
              <a:rPr lang="en-US" altLang="ja-JP" sz="2800" dirty="0">
                <a:solidFill>
                  <a:srgbClr val="C00000"/>
                </a:solidFill>
              </a:rPr>
              <a:t>GDP</a:t>
            </a:r>
            <a:r>
              <a:rPr lang="ja-JP" altLang="en-US" sz="2800" dirty="0">
                <a:solidFill>
                  <a:schemeClr val="tx1"/>
                </a:solidFill>
              </a:rPr>
              <a:t>：基準年の価格を用いて最終的な財・サービスの生産</a:t>
            </a:r>
            <a:r>
              <a:rPr lang="en-US" altLang="ja-JP" sz="2800" dirty="0">
                <a:solidFill>
                  <a:schemeClr val="tx1"/>
                </a:solidFill>
              </a:rPr>
              <a:t>(</a:t>
            </a:r>
            <a:r>
              <a:rPr lang="ja-JP" altLang="en-US" sz="2800" dirty="0">
                <a:solidFill>
                  <a:schemeClr val="tx1"/>
                </a:solidFill>
              </a:rPr>
              <a:t>取引</a:t>
            </a:r>
            <a:r>
              <a:rPr lang="en-US" altLang="ja-JP" sz="2800" dirty="0">
                <a:solidFill>
                  <a:schemeClr val="tx1"/>
                </a:solidFill>
              </a:rPr>
              <a:t>)</a:t>
            </a:r>
            <a:r>
              <a:rPr lang="ja-JP" altLang="en-US" sz="2800" dirty="0">
                <a:solidFill>
                  <a:schemeClr val="tx1"/>
                </a:solidFill>
              </a:rPr>
              <a:t>総額を計算し求めた</a:t>
            </a:r>
            <a:r>
              <a:rPr lang="en-US" altLang="ja-JP" sz="2800" dirty="0">
                <a:solidFill>
                  <a:schemeClr val="tx1"/>
                </a:solidFill>
              </a:rPr>
              <a:t>GDP</a:t>
            </a:r>
            <a:r>
              <a:rPr lang="ja-JP" altLang="en-US" sz="2800" dirty="0">
                <a:solidFill>
                  <a:schemeClr val="tx1"/>
                </a:solidFill>
              </a:rPr>
              <a:t>のこと</a:t>
            </a:r>
            <a:endParaRPr lang="en-US" altLang="ja-JP" sz="2800" dirty="0">
              <a:solidFill>
                <a:schemeClr val="tx1"/>
              </a:solidFill>
            </a:endParaRPr>
          </a:p>
          <a:p>
            <a:endParaRPr lang="en-US" altLang="ja-JP" sz="2800" dirty="0">
              <a:solidFill>
                <a:schemeClr val="tx1"/>
              </a:solidFill>
            </a:endParaRPr>
          </a:p>
          <a:p>
            <a:r>
              <a:rPr lang="ja-JP" altLang="en-US" sz="2800" dirty="0">
                <a:solidFill>
                  <a:schemeClr val="tx1"/>
                </a:solidFill>
              </a:rPr>
              <a:t> </a:t>
            </a:r>
            <a:endParaRPr lang="en-US" altLang="ja-JP" sz="2800" dirty="0">
              <a:solidFill>
                <a:schemeClr val="tx1"/>
              </a:solidFill>
            </a:endParaRPr>
          </a:p>
          <a:p>
            <a:endParaRPr lang="en-US" altLang="ja-JP" sz="2800" b="0" dirty="0">
              <a:solidFill>
                <a:schemeClr val="tx1"/>
              </a:solidFill>
            </a:endParaRPr>
          </a:p>
        </p:txBody>
      </p:sp>
    </p:spTree>
    <p:extLst>
      <p:ext uri="{BB962C8B-B14F-4D97-AF65-F5344CB8AC3E}">
        <p14:creationId xmlns:p14="http://schemas.microsoft.com/office/powerpoint/2010/main" val="598820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ユーザー定義 49">
      <a:majorFont>
        <a:latin typeface="Arial"/>
        <a:ea typeface="HGSｺﾞｼｯｸE"/>
        <a:cs typeface=""/>
      </a:majorFont>
      <a:minorFont>
        <a:latin typeface="Arial"/>
        <a:ea typeface="HGSｺﾞｼｯｸE"/>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657</Words>
  <Application>Microsoft Office PowerPoint</Application>
  <PresentationFormat>画面に合わせる (4:3)</PresentationFormat>
  <Paragraphs>83</Paragraphs>
  <Slides>10</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HGSｺﾞｼｯｸE</vt:lpstr>
      <vt:lpstr>Arial</vt:lpstr>
      <vt:lpstr>Calibri</vt:lpstr>
      <vt:lpstr>Cambria Math</vt:lpstr>
      <vt:lpstr>Wingdings</vt:lpstr>
      <vt:lpstr>Wingdings 2</vt:lpstr>
      <vt:lpstr>Wingdings 3</vt:lpstr>
      <vt:lpstr>アース</vt:lpstr>
      <vt:lpstr>マクロ経済を観察するI: GDP</vt:lpstr>
      <vt:lpstr>イントロダクション</vt:lpstr>
      <vt:lpstr>マクロ経済のパフォーマンス を測る</vt:lpstr>
      <vt:lpstr>マクロ経済のパフォーマンスを測る3つの指標</vt:lpstr>
      <vt:lpstr>支出面から見たGDP</vt:lpstr>
      <vt:lpstr>支出面から見たGDPの構成要素</vt:lpstr>
      <vt:lpstr>総支出の構成要素(続き)</vt:lpstr>
      <vt:lpstr>日本の実質GDPの推移</vt:lpstr>
      <vt:lpstr>第４節のまとめ</vt:lpstr>
      <vt:lpstr>第１章のまとめ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2015-01-16T04:28:26Z</dcterms:created>
  <dcterms:modified xsi:type="dcterms:W3CDTF">2023-03-30T02:40:43Z</dcterms:modified>
</cp:coreProperties>
</file>