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9" r:id="rId2"/>
    <p:sldId id="301" r:id="rId3"/>
    <p:sldId id="293" r:id="rId4"/>
    <p:sldId id="300" r:id="rId5"/>
    <p:sldId id="302" r:id="rId6"/>
    <p:sldId id="303" r:id="rId7"/>
    <p:sldId id="304" r:id="rId8"/>
    <p:sldId id="305" r:id="rId9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4" d="100"/>
          <a:sy n="74" d="100"/>
        </p:scale>
        <p:origin x="1053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3340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785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542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487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8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84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2243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31548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100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8358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55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4D1B8-01F5-EF4C-A476-6725808AD7F5}" type="datetimeFigureOut">
              <a:rPr kumimoji="1" lang="ja-JP" altLang="en-US" smtClean="0"/>
              <a:t>2022/10/5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8173E-77FC-C846-BEC0-318F62EADF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22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yuhikaku.co.jp/books/detail/978464115089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426721"/>
            <a:ext cx="7772400" cy="2228850"/>
          </a:xfrm>
        </p:spPr>
        <p:txBody>
          <a:bodyPr>
            <a:normAutofit/>
          </a:bodyPr>
          <a:lstStyle/>
          <a:p>
            <a:r>
              <a:rPr kumimoji="1" lang="ja-JP" altLang="en-US" dirty="0"/>
              <a:t>大沼あゆみ・柘植隆宏 著</a:t>
            </a:r>
            <a:br>
              <a:rPr kumimoji="1" lang="en-US" altLang="ja-JP" dirty="0"/>
            </a:br>
            <a:r>
              <a:rPr kumimoji="1" lang="en-US" altLang="ja-JP" dirty="0"/>
              <a:t>『</a:t>
            </a:r>
            <a:r>
              <a:rPr lang="ja-JP" altLang="en-US" dirty="0"/>
              <a:t>環境</a:t>
            </a:r>
            <a:r>
              <a:rPr kumimoji="1" lang="ja-JP" altLang="en-US" dirty="0"/>
              <a:t>経済学の第一歩</a:t>
            </a:r>
            <a:r>
              <a:rPr kumimoji="1" lang="en-US" altLang="ja-JP" dirty="0"/>
              <a:t>』</a:t>
            </a:r>
            <a:br>
              <a:rPr kumimoji="1" lang="en-US" altLang="ja-JP" dirty="0"/>
            </a:br>
            <a:r>
              <a:rPr lang="ja-JP" altLang="en-US" dirty="0"/>
              <a:t>有斐閣</a:t>
            </a:r>
            <a:endParaRPr kumimoji="1" lang="ja-JP" altLang="en-US" dirty="0"/>
          </a:p>
        </p:txBody>
      </p:sp>
      <p:pic>
        <p:nvPicPr>
          <p:cNvPr id="1026" name="Picture 2" descr="環境経済学の第一歩">
            <a:hlinkClick r:id="rId2"/>
            <a:extLst>
              <a:ext uri="{FF2B5EF4-FFF2-40B4-BE49-F238E27FC236}">
                <a16:creationId xmlns:a16="http://schemas.microsoft.com/office/drawing/2014/main" id="{AB73825F-1CE3-40D8-A8C5-C02A146632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715" y="2785320"/>
            <a:ext cx="2792569" cy="4001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3071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C79FBD-68C7-44F2-84F3-7F8940EE2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155" y="2857500"/>
            <a:ext cx="8229600" cy="1143000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/>
              <a:t>第</a:t>
            </a:r>
            <a:r>
              <a:rPr kumimoji="1" lang="en-US" altLang="ja-JP" dirty="0"/>
              <a:t>1</a:t>
            </a:r>
            <a:r>
              <a:rPr kumimoji="1" lang="ja-JP" altLang="en-US" dirty="0"/>
              <a:t>章</a:t>
            </a:r>
            <a:br>
              <a:rPr kumimoji="1" lang="en-US" altLang="ja-JP" dirty="0"/>
            </a:br>
            <a:r>
              <a:rPr kumimoji="1" lang="ja-JP" altLang="en-US" dirty="0"/>
              <a:t>経済と環境</a:t>
            </a:r>
          </a:p>
        </p:txBody>
      </p:sp>
    </p:spTree>
    <p:extLst>
      <p:ext uri="{BB962C8B-B14F-4D97-AF65-F5344CB8AC3E}">
        <p14:creationId xmlns:p14="http://schemas.microsoft.com/office/powerpoint/2010/main" val="1600843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図</a:t>
            </a:r>
            <a:r>
              <a:rPr kumimoji="1" lang="en-US" altLang="ja-JP" sz="3600" dirty="0"/>
              <a:t>1.1</a:t>
            </a:r>
            <a:r>
              <a:rPr kumimoji="1" lang="ja-JP" altLang="en-US" sz="3600" dirty="0"/>
              <a:t>　経済と自然環境の相互作用</a:t>
            </a:r>
          </a:p>
        </p:txBody>
      </p:sp>
      <p:pic>
        <p:nvPicPr>
          <p:cNvPr id="13" name="図 12" descr="ダイアグラム&#10;&#10;自動的に生成された説明">
            <a:extLst>
              <a:ext uri="{FF2B5EF4-FFF2-40B4-BE49-F238E27FC236}">
                <a16:creationId xmlns:a16="http://schemas.microsoft.com/office/drawing/2014/main" id="{BC21F0DC-D012-4824-9DEA-B9906B5145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668" y="1683869"/>
            <a:ext cx="6736664" cy="34902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380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128D7C-0EDE-459A-AAE4-1C17C5483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表</a:t>
            </a:r>
            <a:r>
              <a:rPr kumimoji="1" lang="en-US" altLang="ja-JP" sz="3600" dirty="0"/>
              <a:t>1.1</a:t>
            </a:r>
            <a:r>
              <a:rPr kumimoji="1" lang="ja-JP" altLang="en-US" sz="3600" dirty="0"/>
              <a:t>　財・サービスの分類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B2069EA-DF69-C1F5-8009-74FB8BB3E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86507" y="2585942"/>
            <a:ext cx="4770985" cy="1910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382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164BAB-BF4B-3CC0-5B14-6CE2CBE3B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/>
              <a:t>図</a:t>
            </a:r>
            <a:r>
              <a:rPr kumimoji="1" lang="en-US" altLang="ja-JP" sz="2400" dirty="0"/>
              <a:t>1.2</a:t>
            </a:r>
            <a:r>
              <a:rPr lang="ja-JP" altLang="en-US" sz="2400" dirty="0"/>
              <a:t> リンゴの限界効用曲線（需要曲線）と消費者余剰</a:t>
            </a:r>
            <a:endParaRPr kumimoji="1" lang="ja-JP" altLang="en-US" sz="24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9E6B3413-76E7-3DDE-4569-F772CCF53A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4935" y="1289654"/>
            <a:ext cx="4416553" cy="5293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68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256D787-F2A8-0034-5FF1-6E96F2D70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2400" dirty="0"/>
              <a:t>図</a:t>
            </a:r>
            <a:r>
              <a:rPr kumimoji="1" lang="en-US" altLang="ja-JP" sz="2400" dirty="0"/>
              <a:t>1.3 </a:t>
            </a:r>
            <a:r>
              <a:rPr kumimoji="1" lang="ja-JP" altLang="en-US" sz="2400" dirty="0"/>
              <a:t>リンゴの限界費用曲線（供給曲線）と生産者余剰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EEF86141-57FE-36CE-A2D1-34CA29A5FF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998" y="1143000"/>
            <a:ext cx="3962004" cy="544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01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B2966-EF5C-E6C9-B30A-729495DA4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図</a:t>
            </a:r>
            <a:r>
              <a:rPr kumimoji="1" lang="en-US" altLang="ja-JP" sz="3600" dirty="0"/>
              <a:t>1.4 </a:t>
            </a:r>
            <a:r>
              <a:rPr kumimoji="1" lang="ja-JP" altLang="en-US" sz="3600" dirty="0"/>
              <a:t>社会最適な生産量・消費量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BAF0066E-10EA-1991-D4E2-226F2092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8318" y="1417638"/>
            <a:ext cx="6107363" cy="3830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922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6F21EB-7FFF-2918-B6A5-9BA159DA9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3600" dirty="0"/>
              <a:t>図</a:t>
            </a:r>
            <a:r>
              <a:rPr kumimoji="1" lang="en-US" altLang="ja-JP" sz="3600" dirty="0"/>
              <a:t>1.5 </a:t>
            </a:r>
            <a:r>
              <a:rPr kumimoji="1" lang="ja-JP" altLang="en-US" sz="3600" dirty="0"/>
              <a:t>完全競争市場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86C0B8F6-1BEF-83F4-DA12-3E204BC35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8864" y="1647576"/>
            <a:ext cx="5706271" cy="3562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439767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78</Words>
  <Application>Microsoft Office PowerPoint</Application>
  <PresentationFormat>画面に合わせる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1" baseType="lpstr">
      <vt:lpstr>Arial</vt:lpstr>
      <vt:lpstr>Calibri</vt:lpstr>
      <vt:lpstr>ホワイト</vt:lpstr>
      <vt:lpstr>大沼あゆみ・柘植隆宏 著 『環境経済学の第一歩』 有斐閣</vt:lpstr>
      <vt:lpstr>第1章 経済と環境</vt:lpstr>
      <vt:lpstr>図1.1　経済と自然環境の相互作用</vt:lpstr>
      <vt:lpstr>表1.1　財・サービスの分類</vt:lpstr>
      <vt:lpstr>図1.2 リンゴの限界効用曲線（需要曲線）と消費者余剰</vt:lpstr>
      <vt:lpstr>図1.3 リンゴの限界費用曲線（供給曲線）と生産者余剰</vt:lpstr>
      <vt:lpstr>図1.4 社会最適な生産量・消費量</vt:lpstr>
      <vt:lpstr>図1.5 完全競争市場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ミクロ経済学の第一歩 有斐閣</dc:title>
  <dc:creator>安藤 至大</dc:creator>
  <cp:lastModifiedBy>一樹 渡部</cp:lastModifiedBy>
  <cp:revision>43</cp:revision>
  <dcterms:created xsi:type="dcterms:W3CDTF">2018-03-18T07:36:25Z</dcterms:created>
  <dcterms:modified xsi:type="dcterms:W3CDTF">2022-10-05T05:24:16Z</dcterms:modified>
</cp:coreProperties>
</file>