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57" r:id="rId3"/>
    <p:sldId id="258" r:id="rId4"/>
    <p:sldId id="259" r:id="rId5"/>
    <p:sldId id="260" r:id="rId6"/>
    <p:sldId id="284" r:id="rId7"/>
    <p:sldId id="262" r:id="rId8"/>
    <p:sldId id="306" r:id="rId9"/>
    <p:sldId id="265" r:id="rId10"/>
    <p:sldId id="307" r:id="rId11"/>
    <p:sldId id="267" r:id="rId12"/>
    <p:sldId id="268" r:id="rId13"/>
    <p:sldId id="269" r:id="rId14"/>
    <p:sldId id="305" r:id="rId15"/>
    <p:sldId id="271" r:id="rId16"/>
    <p:sldId id="272" r:id="rId17"/>
    <p:sldId id="273" r:id="rId18"/>
    <p:sldId id="274" r:id="rId19"/>
    <p:sldId id="276" r:id="rId20"/>
    <p:sldId id="304" r:id="rId21"/>
    <p:sldId id="278" r:id="rId22"/>
    <p:sldId id="279" r:id="rId23"/>
    <p:sldId id="280" r:id="rId24"/>
    <p:sldId id="281" r:id="rId25"/>
    <p:sldId id="282" r:id="rId26"/>
    <p:sldId id="283" r:id="rId27"/>
    <p:sldId id="288" r:id="rId28"/>
    <p:sldId id="289" r:id="rId29"/>
    <p:sldId id="290" r:id="rId30"/>
    <p:sldId id="291" r:id="rId31"/>
    <p:sldId id="292" r:id="rId32"/>
    <p:sldId id="293" r:id="rId33"/>
    <p:sldId id="294" r:id="rId34"/>
    <p:sldId id="295" r:id="rId35"/>
    <p:sldId id="296" r:id="rId36"/>
    <p:sldId id="297" r:id="rId37"/>
    <p:sldId id="299" r:id="rId38"/>
    <p:sldId id="300" r:id="rId39"/>
    <p:sldId id="301" r:id="rId40"/>
    <p:sldId id="302" r:id="rId4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4" d="100"/>
          <a:sy n="114"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371956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312014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160667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56457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217267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229841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305056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120325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256387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83227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3B06D5-D7E8-4699-8213-416ED7C4F391}" type="datetimeFigureOut">
              <a:rPr kumimoji="1" lang="ja-JP" altLang="en-US" smtClean="0"/>
              <a:t>2021/10/13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394445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B06D5-D7E8-4699-8213-416ED7C4F391}" type="datetimeFigureOut">
              <a:rPr kumimoji="1" lang="ja-JP" altLang="en-US" smtClean="0"/>
              <a:t>2021/10/13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665B4-4228-44C2-B5A8-2BA3AEFA5850}" type="slidenum">
              <a:rPr kumimoji="1" lang="ja-JP" altLang="en-US" smtClean="0"/>
              <a:t>‹#›</a:t>
            </a:fld>
            <a:endParaRPr kumimoji="1" lang="ja-JP" altLang="en-US"/>
          </a:p>
        </p:txBody>
      </p:sp>
    </p:spTree>
    <p:extLst>
      <p:ext uri="{BB962C8B-B14F-4D97-AF65-F5344CB8AC3E}">
        <p14:creationId xmlns:p14="http://schemas.microsoft.com/office/powerpoint/2010/main" val="212754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2.bp.blogspot.com/-w09ajT6wt00/UnXnPS_fPEI/AAAAAAAAaK4/peinJO6FBNA/s800/kaden_camera_ichigan.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rcari.com/jp/"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bout.mercari.com/about/leadershi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3181" y="1122363"/>
            <a:ext cx="9815119" cy="2387600"/>
          </a:xfrm>
        </p:spPr>
        <p:txBody>
          <a:bodyPr>
            <a:normAutofit/>
          </a:bodyPr>
          <a:lstStyle/>
          <a:p>
            <a:pPr algn="ctr"/>
            <a:r>
              <a:rPr lang="ja-JP" altLang="en-US" b="1" spc="300" dirty="0"/>
              <a:t>サービス・マーケティング</a:t>
            </a:r>
            <a:endParaRPr kumimoji="1" lang="ja-JP" altLang="en-US" b="1" spc="300" dirty="0"/>
          </a:p>
        </p:txBody>
      </p:sp>
      <p:sp>
        <p:nvSpPr>
          <p:cNvPr id="3" name="字幕 2">
            <a:extLst>
              <a:ext uri="{FF2B5EF4-FFF2-40B4-BE49-F238E27FC236}">
                <a16:creationId xmlns:a16="http://schemas.microsoft.com/office/drawing/2014/main" id="{C5181E2D-973E-4C12-831C-263D2E49323D}"/>
              </a:ext>
            </a:extLst>
          </p:cNvPr>
          <p:cNvSpPr>
            <a:spLocks noGrp="1"/>
          </p:cNvSpPr>
          <p:nvPr>
            <p:ph type="subTitle" idx="1"/>
          </p:nvPr>
        </p:nvSpPr>
        <p:spPr/>
        <p:txBody>
          <a:bodyPr>
            <a:normAutofit/>
          </a:bodyPr>
          <a:lstStyle/>
          <a:p>
            <a:endParaRPr lang="en-US" altLang="ja-JP" sz="4000" dirty="0"/>
          </a:p>
          <a:p>
            <a:r>
              <a:rPr lang="en-US" altLang="ja-JP" sz="4000" dirty="0"/>
              <a:t>【PROJECT No.01】</a:t>
            </a:r>
          </a:p>
          <a:p>
            <a:endParaRPr lang="ja-JP" altLang="en-US" sz="4000" dirty="0"/>
          </a:p>
        </p:txBody>
      </p:sp>
    </p:spTree>
    <p:extLst>
      <p:ext uri="{BB962C8B-B14F-4D97-AF65-F5344CB8AC3E}">
        <p14:creationId xmlns:p14="http://schemas.microsoft.com/office/powerpoint/2010/main" val="128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38200" y="4302398"/>
            <a:ext cx="5694405" cy="584775"/>
          </a:xfrm>
          <a:prstGeom prst="rect">
            <a:avLst/>
          </a:prstGeom>
          <a:noFill/>
          <a:ln w="28575">
            <a:solidFill>
              <a:schemeClr val="tx1"/>
            </a:solidFill>
          </a:ln>
        </p:spPr>
        <p:txBody>
          <a:bodyPr wrap="square" rtlCol="0">
            <a:spAutoFit/>
          </a:bodyPr>
          <a:lstStyle/>
          <a:p>
            <a:endParaRPr kumimoji="1" lang="en-US" altLang="ja-JP" sz="3200" dirty="0"/>
          </a:p>
        </p:txBody>
      </p:sp>
      <p:sp>
        <p:nvSpPr>
          <p:cNvPr id="8" name="タイトル 7">
            <a:extLst>
              <a:ext uri="{FF2B5EF4-FFF2-40B4-BE49-F238E27FC236}">
                <a16:creationId xmlns:a16="http://schemas.microsoft.com/office/drawing/2014/main" id="{178E8DBC-C67F-4D37-837A-4ED0EE47EC2C}"/>
              </a:ext>
            </a:extLst>
          </p:cNvPr>
          <p:cNvSpPr>
            <a:spLocks noGrp="1"/>
          </p:cNvSpPr>
          <p:nvPr>
            <p:ph type="title"/>
          </p:nvPr>
        </p:nvSpPr>
        <p:spPr/>
        <p:txBody>
          <a:bodyPr/>
          <a:lstStyle/>
          <a:p>
            <a:r>
              <a:rPr kumimoji="1" lang="ja-JP" altLang="en-US" sz="4400" dirty="0">
                <a:latin typeface="+mj-lt"/>
              </a:rPr>
              <a:t>サービスの</a:t>
            </a:r>
            <a:r>
              <a:rPr lang="en-US" altLang="ja-JP" sz="4400" dirty="0">
                <a:latin typeface="+mj-lt"/>
              </a:rPr>
              <a:t>3</a:t>
            </a:r>
            <a:r>
              <a:rPr lang="ja-JP" altLang="en-US" sz="4400" dirty="0">
                <a:latin typeface="+mj-lt"/>
              </a:rPr>
              <a:t>つの</a:t>
            </a:r>
            <a:r>
              <a:rPr kumimoji="1" lang="ja-JP" altLang="en-US" sz="4400" dirty="0">
                <a:latin typeface="+mj-lt"/>
              </a:rPr>
              <a:t>意味</a:t>
            </a:r>
            <a:endParaRPr lang="ja-JP" altLang="en-US" dirty="0"/>
          </a:p>
        </p:txBody>
      </p:sp>
      <p:sp>
        <p:nvSpPr>
          <p:cNvPr id="2" name="コンテンツ プレースホルダー 1">
            <a:extLst>
              <a:ext uri="{FF2B5EF4-FFF2-40B4-BE49-F238E27FC236}">
                <a16:creationId xmlns:a16="http://schemas.microsoft.com/office/drawing/2014/main" id="{7901DD21-45F7-4F3E-ACF4-CF4199B9C240}"/>
              </a:ext>
            </a:extLst>
          </p:cNvPr>
          <p:cNvSpPr>
            <a:spLocks noGrp="1"/>
          </p:cNvSpPr>
          <p:nvPr>
            <p:ph idx="1"/>
          </p:nvPr>
        </p:nvSpPr>
        <p:spPr/>
        <p:txBody>
          <a:bodyPr>
            <a:normAutofit/>
          </a:bodyPr>
          <a:lstStyle/>
          <a:p>
            <a:endParaRPr lang="en-US" altLang="ja-JP" dirty="0"/>
          </a:p>
          <a:p>
            <a:r>
              <a:rPr lang="ja-JP" altLang="en-US" dirty="0"/>
              <a:t>プロダクト</a:t>
            </a:r>
            <a:endParaRPr lang="en-US" altLang="ja-JP" dirty="0"/>
          </a:p>
          <a:p>
            <a:endParaRPr lang="ja-JP" altLang="en-US" dirty="0"/>
          </a:p>
          <a:p>
            <a:r>
              <a:rPr lang="ja-JP" altLang="en-US" dirty="0"/>
              <a:t>顧客サービス</a:t>
            </a:r>
            <a:endParaRPr lang="en-US" altLang="ja-JP" dirty="0"/>
          </a:p>
          <a:p>
            <a:endParaRPr lang="en-US" altLang="ja-JP" dirty="0"/>
          </a:p>
          <a:p>
            <a:r>
              <a:rPr lang="ja-JP" altLang="en-US" dirty="0"/>
              <a:t>サービス・ドミナント・ロジック</a:t>
            </a:r>
          </a:p>
          <a:p>
            <a:endParaRPr lang="ja-JP" altLang="en-US" dirty="0"/>
          </a:p>
        </p:txBody>
      </p:sp>
    </p:spTree>
    <p:extLst>
      <p:ext uri="{BB962C8B-B14F-4D97-AF65-F5344CB8AC3E}">
        <p14:creationId xmlns:p14="http://schemas.microsoft.com/office/powerpoint/2010/main" val="204532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サービス・ドミナント・ロジック</a:t>
            </a:r>
          </a:p>
        </p:txBody>
      </p:sp>
      <p:sp>
        <p:nvSpPr>
          <p:cNvPr id="4" name="コンテンツ プレースホルダー 3">
            <a:extLst>
              <a:ext uri="{FF2B5EF4-FFF2-40B4-BE49-F238E27FC236}">
                <a16:creationId xmlns:a16="http://schemas.microsoft.com/office/drawing/2014/main" id="{C6351662-7BAF-4873-91B8-7F6545F8818C}"/>
              </a:ext>
            </a:extLst>
          </p:cNvPr>
          <p:cNvSpPr>
            <a:spLocks noGrp="1"/>
          </p:cNvSpPr>
          <p:nvPr>
            <p:ph idx="1"/>
          </p:nvPr>
        </p:nvSpPr>
        <p:spPr/>
        <p:txBody>
          <a:bodyPr>
            <a:normAutofit/>
          </a:bodyPr>
          <a:lstStyle/>
          <a:p>
            <a:pPr marL="0" indent="0">
              <a:buNone/>
            </a:pPr>
            <a:endParaRPr kumimoji="1" lang="en-US" altLang="ja-JP" sz="3200" dirty="0"/>
          </a:p>
          <a:p>
            <a:pPr marL="0" indent="0">
              <a:buNone/>
            </a:pPr>
            <a:r>
              <a:rPr kumimoji="1" lang="ja-JP" altLang="en-US" sz="3200" dirty="0"/>
              <a:t>あらゆる経済活動で取引されているものは、全て</a:t>
            </a:r>
            <a:r>
              <a:rPr kumimoji="1" lang="ja-JP" altLang="en-US" sz="3200" b="1" dirty="0"/>
              <a:t>サービス</a:t>
            </a:r>
            <a:r>
              <a:rPr kumimoji="1" lang="ja-JP" altLang="en-US" sz="3200" dirty="0"/>
              <a:t>ととらえる考え方</a:t>
            </a:r>
            <a:endParaRPr kumimoji="1" lang="en-US" altLang="ja-JP" sz="3200" dirty="0"/>
          </a:p>
          <a:p>
            <a:pPr marL="0" indent="0">
              <a:buNone/>
            </a:pPr>
            <a:endParaRPr lang="en-US" altLang="ja-JP" sz="3200" dirty="0"/>
          </a:p>
          <a:p>
            <a:pPr marL="0" indent="0">
              <a:buNone/>
            </a:pPr>
            <a:r>
              <a:rPr lang="ja-JP" altLang="en-US" sz="3200" dirty="0"/>
              <a:t>有形の財だとしても、取引されるものはその財が生み出す便益であるという考え方</a:t>
            </a:r>
            <a:endParaRPr kumimoji="1" lang="ja-JP" altLang="en-US" sz="3200" dirty="0"/>
          </a:p>
          <a:p>
            <a:endParaRPr lang="ja-JP" altLang="en-US" sz="3200" dirty="0"/>
          </a:p>
        </p:txBody>
      </p:sp>
    </p:spTree>
    <p:extLst>
      <p:ext uri="{BB962C8B-B14F-4D97-AF65-F5344CB8AC3E}">
        <p14:creationId xmlns:p14="http://schemas.microsoft.com/office/powerpoint/2010/main" val="392151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サービス企業とサービス産業</a:t>
            </a:r>
          </a:p>
        </p:txBody>
      </p:sp>
      <p:sp>
        <p:nvSpPr>
          <p:cNvPr id="3" name="フローチャート: 結合子 2"/>
          <p:cNvSpPr/>
          <p:nvPr/>
        </p:nvSpPr>
        <p:spPr>
          <a:xfrm>
            <a:off x="838200" y="1854925"/>
            <a:ext cx="3971109" cy="3971109"/>
          </a:xfrm>
          <a:prstGeom prst="flowChartConnector">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フローチャート: 結合子 3"/>
          <p:cNvSpPr/>
          <p:nvPr/>
        </p:nvSpPr>
        <p:spPr>
          <a:xfrm>
            <a:off x="2574465" y="3956737"/>
            <a:ext cx="1628516" cy="1606731"/>
          </a:xfrm>
          <a:prstGeom prst="flowChartConnector">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 name="円弧 4"/>
          <p:cNvSpPr/>
          <p:nvPr/>
        </p:nvSpPr>
        <p:spPr>
          <a:xfrm rot="18358349">
            <a:off x="3185314" y="2716388"/>
            <a:ext cx="3095556" cy="1896022"/>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6" name="円弧 5"/>
          <p:cNvSpPr/>
          <p:nvPr/>
        </p:nvSpPr>
        <p:spPr>
          <a:xfrm rot="18358349">
            <a:off x="3261531" y="4211816"/>
            <a:ext cx="3095556" cy="1896022"/>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844040" y="2986061"/>
            <a:ext cx="1959428" cy="400110"/>
          </a:xfrm>
          <a:prstGeom prst="rect">
            <a:avLst/>
          </a:prstGeom>
          <a:noFill/>
          <a:ln w="28575">
            <a:noFill/>
          </a:ln>
        </p:spPr>
        <p:txBody>
          <a:bodyPr wrap="square" rtlCol="0">
            <a:spAutoFit/>
          </a:bodyPr>
          <a:lstStyle/>
          <a:p>
            <a:pPr algn="ctr"/>
            <a:r>
              <a:rPr kumimoji="1" lang="ja-JP" altLang="en-US" sz="2000" b="1" dirty="0"/>
              <a:t>サービス産業</a:t>
            </a:r>
          </a:p>
        </p:txBody>
      </p:sp>
      <p:sp>
        <p:nvSpPr>
          <p:cNvPr id="9" name="テキスト ボックス 8"/>
          <p:cNvSpPr txBox="1"/>
          <p:nvPr/>
        </p:nvSpPr>
        <p:spPr>
          <a:xfrm>
            <a:off x="2767149" y="4475441"/>
            <a:ext cx="1243148" cy="646331"/>
          </a:xfrm>
          <a:prstGeom prst="rect">
            <a:avLst/>
          </a:prstGeom>
          <a:noFill/>
          <a:ln w="28575">
            <a:noFill/>
          </a:ln>
        </p:spPr>
        <p:txBody>
          <a:bodyPr wrap="square" rtlCol="0">
            <a:spAutoFit/>
          </a:bodyPr>
          <a:lstStyle/>
          <a:p>
            <a:pPr algn="ctr"/>
            <a:r>
              <a:rPr kumimoji="1" lang="ja-JP" altLang="en-US" b="1" dirty="0"/>
              <a:t>サービス企業</a:t>
            </a:r>
          </a:p>
        </p:txBody>
      </p:sp>
      <p:sp>
        <p:nvSpPr>
          <p:cNvPr id="10" name="テキスト ボックス 9"/>
          <p:cNvSpPr txBox="1"/>
          <p:nvPr/>
        </p:nvSpPr>
        <p:spPr>
          <a:xfrm>
            <a:off x="5855392" y="2176792"/>
            <a:ext cx="5940367" cy="523220"/>
          </a:xfrm>
          <a:prstGeom prst="rect">
            <a:avLst/>
          </a:prstGeom>
          <a:noFill/>
        </p:spPr>
        <p:txBody>
          <a:bodyPr wrap="square" rtlCol="0">
            <a:spAutoFit/>
          </a:bodyPr>
          <a:lstStyle/>
          <a:p>
            <a:r>
              <a:rPr lang="ja-JP" altLang="en-US" sz="2800" dirty="0"/>
              <a:t>似た業態のサービス企業のまとまり</a:t>
            </a:r>
            <a:endParaRPr kumimoji="1" lang="ja-JP" altLang="en-US" sz="2800" dirty="0"/>
          </a:p>
        </p:txBody>
      </p:sp>
      <p:sp>
        <p:nvSpPr>
          <p:cNvPr id="11" name="テキスト ボックス 10"/>
          <p:cNvSpPr txBox="1"/>
          <p:nvPr/>
        </p:nvSpPr>
        <p:spPr>
          <a:xfrm>
            <a:off x="5939245" y="3695127"/>
            <a:ext cx="5856514" cy="523220"/>
          </a:xfrm>
          <a:prstGeom prst="rect">
            <a:avLst/>
          </a:prstGeom>
          <a:noFill/>
        </p:spPr>
        <p:txBody>
          <a:bodyPr wrap="square" rtlCol="0">
            <a:spAutoFit/>
          </a:bodyPr>
          <a:lstStyle/>
          <a:p>
            <a:r>
              <a:rPr kumimoji="1" lang="ja-JP" altLang="en-US" sz="2800" dirty="0"/>
              <a:t>主要な製品がサービスである企業</a:t>
            </a:r>
          </a:p>
        </p:txBody>
      </p:sp>
    </p:spTree>
    <p:extLst>
      <p:ext uri="{BB962C8B-B14F-4D97-AF65-F5344CB8AC3E}">
        <p14:creationId xmlns:p14="http://schemas.microsoft.com/office/powerpoint/2010/main" val="47999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C6ACA8-BD3C-47F3-A075-532AEC19DF75}"/>
              </a:ext>
            </a:extLst>
          </p:cNvPr>
          <p:cNvPicPr>
            <a:picLocks noChangeAspect="1"/>
          </p:cNvPicPr>
          <p:nvPr/>
        </p:nvPicPr>
        <p:blipFill>
          <a:blip r:embed="rId2"/>
          <a:stretch>
            <a:fillRect/>
          </a:stretch>
        </p:blipFill>
        <p:spPr>
          <a:xfrm>
            <a:off x="1558620" y="821889"/>
            <a:ext cx="9074759" cy="5675849"/>
          </a:xfrm>
          <a:prstGeom prst="rect">
            <a:avLst/>
          </a:prstGeom>
        </p:spPr>
      </p:pic>
    </p:spTree>
    <p:extLst>
      <p:ext uri="{BB962C8B-B14F-4D97-AF65-F5344CB8AC3E}">
        <p14:creationId xmlns:p14="http://schemas.microsoft.com/office/powerpoint/2010/main" val="214299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3D12B-3DEE-48F3-9087-E405B4772C7E}"/>
              </a:ext>
            </a:extLst>
          </p:cNvPr>
          <p:cNvSpPr>
            <a:spLocks noGrp="1"/>
          </p:cNvSpPr>
          <p:nvPr>
            <p:ph type="title"/>
          </p:nvPr>
        </p:nvSpPr>
        <p:spPr/>
        <p:txBody>
          <a:bodyPr/>
          <a:lstStyle/>
          <a:p>
            <a:r>
              <a:rPr kumimoji="1" lang="en-US" altLang="ja-JP" sz="4400" dirty="0"/>
              <a:t>【</a:t>
            </a:r>
            <a:r>
              <a:rPr kumimoji="1" lang="ja-JP" altLang="en-US" sz="4400" dirty="0"/>
              <a:t>理論編</a:t>
            </a:r>
            <a:r>
              <a:rPr kumimoji="1" lang="en-US" altLang="ja-JP" sz="4400" dirty="0"/>
              <a:t>】</a:t>
            </a:r>
            <a:endParaRPr lang="ja-JP" altLang="en-US" dirty="0"/>
          </a:p>
        </p:txBody>
      </p:sp>
      <p:sp>
        <p:nvSpPr>
          <p:cNvPr id="3" name="コンテンツ プレースホルダー 2">
            <a:extLst>
              <a:ext uri="{FF2B5EF4-FFF2-40B4-BE49-F238E27FC236}">
                <a16:creationId xmlns:a16="http://schemas.microsoft.com/office/drawing/2014/main" id="{35E9D738-5A26-48ED-BAC5-EEFEA66C8EA4}"/>
              </a:ext>
            </a:extLst>
          </p:cNvPr>
          <p:cNvSpPr>
            <a:spLocks noGrp="1"/>
          </p:cNvSpPr>
          <p:nvPr>
            <p:ph idx="1"/>
          </p:nvPr>
        </p:nvSpPr>
        <p:spPr/>
        <p:txBody>
          <a:bodyPr>
            <a:normAutofit/>
          </a:bodyPr>
          <a:lstStyle/>
          <a:p>
            <a:pPr marL="514350" indent="-514350">
              <a:buFont typeface="+mj-lt"/>
              <a:buAutoNum type="arabicPeriod"/>
            </a:pPr>
            <a:endParaRPr lang="en-US" altLang="ja-JP" sz="3200" dirty="0"/>
          </a:p>
          <a:p>
            <a:pPr marL="514350" indent="-514350">
              <a:buFont typeface="+mj-lt"/>
              <a:buAutoNum type="arabicPeriod"/>
            </a:pPr>
            <a:r>
              <a:rPr lang="ja-JP" altLang="en-US" sz="3200" dirty="0"/>
              <a:t>サービス</a:t>
            </a:r>
            <a:endParaRPr lang="en-US" altLang="ja-JP" sz="3200" dirty="0"/>
          </a:p>
          <a:p>
            <a:pPr marL="514350" indent="-514350">
              <a:buFont typeface="+mj-lt"/>
              <a:buAutoNum type="arabicPeriod"/>
            </a:pPr>
            <a:endParaRPr lang="en-US" altLang="ja-JP" sz="3200" dirty="0"/>
          </a:p>
          <a:p>
            <a:pPr marL="514350" indent="-514350">
              <a:buFont typeface="+mj-lt"/>
              <a:buAutoNum type="arabicPeriod"/>
            </a:pPr>
            <a:r>
              <a:rPr lang="ja-JP" altLang="en-US" sz="3200" dirty="0"/>
              <a:t>ペティ＝クラークの法則</a:t>
            </a:r>
            <a:endParaRPr lang="en-US" altLang="ja-JP" sz="3200" dirty="0"/>
          </a:p>
          <a:p>
            <a:pPr marL="514350" indent="-514350">
              <a:buFont typeface="+mj-lt"/>
              <a:buAutoNum type="arabicPeriod"/>
            </a:pPr>
            <a:endParaRPr kumimoji="1" lang="en-US" altLang="ja-JP" sz="3200" dirty="0"/>
          </a:p>
          <a:p>
            <a:pPr marL="514350" indent="-514350">
              <a:buFont typeface="+mj-lt"/>
              <a:buAutoNum type="arabicPeriod"/>
            </a:pPr>
            <a:r>
              <a:rPr kumimoji="1" lang="ja-JP" altLang="en-US" sz="3200" dirty="0"/>
              <a:t>テクノロジーとサービス</a:t>
            </a:r>
            <a:endParaRPr kumimoji="1" lang="en-US" altLang="ja-JP" sz="3200" dirty="0"/>
          </a:p>
          <a:p>
            <a:pPr marL="514350" indent="-514350">
              <a:buFont typeface="+mj-lt"/>
              <a:buAutoNum type="arabicPeriod"/>
            </a:pPr>
            <a:endParaRPr lang="en-US" altLang="ja-JP" sz="3200" dirty="0"/>
          </a:p>
          <a:p>
            <a:endParaRPr lang="ja-JP" altLang="en-US" sz="3200" dirty="0"/>
          </a:p>
        </p:txBody>
      </p:sp>
      <p:sp>
        <p:nvSpPr>
          <p:cNvPr id="7" name="四角形: 角を丸くする 6">
            <a:extLst>
              <a:ext uri="{FF2B5EF4-FFF2-40B4-BE49-F238E27FC236}">
                <a16:creationId xmlns:a16="http://schemas.microsoft.com/office/drawing/2014/main" id="{37AD102D-3F68-42C7-8A92-1800F940C07C}"/>
              </a:ext>
            </a:extLst>
          </p:cNvPr>
          <p:cNvSpPr/>
          <p:nvPr/>
        </p:nvSpPr>
        <p:spPr>
          <a:xfrm>
            <a:off x="838200" y="3429000"/>
            <a:ext cx="5257800" cy="656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227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ペティ＝クラークの法則</a:t>
            </a:r>
          </a:p>
        </p:txBody>
      </p:sp>
      <p:sp>
        <p:nvSpPr>
          <p:cNvPr id="4" name="コンテンツ プレースホルダー 3">
            <a:extLst>
              <a:ext uri="{FF2B5EF4-FFF2-40B4-BE49-F238E27FC236}">
                <a16:creationId xmlns:a16="http://schemas.microsoft.com/office/drawing/2014/main" id="{B66FA2C0-519C-46B0-814D-552BA8012895}"/>
              </a:ext>
            </a:extLst>
          </p:cNvPr>
          <p:cNvSpPr>
            <a:spLocks noGrp="1"/>
          </p:cNvSpPr>
          <p:nvPr>
            <p:ph idx="1"/>
          </p:nvPr>
        </p:nvSpPr>
        <p:spPr/>
        <p:txBody>
          <a:bodyPr>
            <a:normAutofit/>
          </a:bodyPr>
          <a:lstStyle/>
          <a:p>
            <a:pPr marL="0" indent="0">
              <a:buNone/>
            </a:pPr>
            <a:r>
              <a:rPr kumimoji="1" lang="ja-JP" altLang="en-US" sz="3200" dirty="0"/>
              <a:t>経済社会・産業社会の発展につれて、</a:t>
            </a:r>
            <a:endParaRPr kumimoji="1" lang="en-US" altLang="ja-JP" sz="3200" dirty="0"/>
          </a:p>
          <a:p>
            <a:pPr marL="0" indent="0">
              <a:buNone/>
            </a:pPr>
            <a:r>
              <a:rPr kumimoji="1" lang="ja-JP" altLang="en-US" sz="3200" b="1" dirty="0"/>
              <a:t>第</a:t>
            </a:r>
            <a:r>
              <a:rPr kumimoji="1" lang="en-US" altLang="ja-JP" sz="3200" b="1" dirty="0"/>
              <a:t>1</a:t>
            </a:r>
            <a:r>
              <a:rPr kumimoji="1" lang="ja-JP" altLang="en-US" sz="3200" b="1" dirty="0"/>
              <a:t>次産業から第</a:t>
            </a:r>
            <a:r>
              <a:rPr kumimoji="1" lang="en-US" altLang="ja-JP" sz="3200" b="1" dirty="0"/>
              <a:t>2</a:t>
            </a:r>
            <a:r>
              <a:rPr kumimoji="1" lang="ja-JP" altLang="en-US" sz="3200" b="1" dirty="0"/>
              <a:t>次産業</a:t>
            </a:r>
            <a:r>
              <a:rPr kumimoji="1" lang="ja-JP" altLang="en-US" sz="3200" dirty="0"/>
              <a:t>、</a:t>
            </a:r>
            <a:r>
              <a:rPr kumimoji="1" lang="ja-JP" altLang="en-US" sz="3200" b="1" dirty="0"/>
              <a:t>第</a:t>
            </a:r>
            <a:r>
              <a:rPr kumimoji="1" lang="en-US" altLang="ja-JP" sz="3200" b="1" dirty="0"/>
              <a:t>2</a:t>
            </a:r>
            <a:r>
              <a:rPr kumimoji="1" lang="ja-JP" altLang="en-US" sz="3200" b="1" dirty="0"/>
              <a:t>次産業から第</a:t>
            </a:r>
            <a:r>
              <a:rPr kumimoji="1" lang="en-US" altLang="ja-JP" sz="3200" b="1" dirty="0"/>
              <a:t>3</a:t>
            </a:r>
            <a:r>
              <a:rPr kumimoji="1" lang="ja-JP" altLang="en-US" sz="3200" b="1" dirty="0"/>
              <a:t>次産業</a:t>
            </a:r>
            <a:r>
              <a:rPr kumimoji="1" lang="ja-JP" altLang="en-US" sz="3200" dirty="0"/>
              <a:t>へと就業人口の比率及び国民所得に占める比率の重点がシフトしていくという法則</a:t>
            </a:r>
          </a:p>
          <a:p>
            <a:endParaRPr lang="ja-JP" altLang="en-US" sz="3200" dirty="0"/>
          </a:p>
        </p:txBody>
      </p:sp>
      <p:pic>
        <p:nvPicPr>
          <p:cNvPr id="1026" name="Picture 2" descr="鷹狩をするアラブの人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040" y="3780552"/>
            <a:ext cx="2712720" cy="285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5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ペティ＝クラークの法則が起こる原因①</a:t>
            </a:r>
          </a:p>
        </p:txBody>
      </p:sp>
      <p:sp>
        <p:nvSpPr>
          <p:cNvPr id="5" name="コンテンツ プレースホルダー 4">
            <a:extLst>
              <a:ext uri="{FF2B5EF4-FFF2-40B4-BE49-F238E27FC236}">
                <a16:creationId xmlns:a16="http://schemas.microsoft.com/office/drawing/2014/main" id="{FBE064EE-FAE9-4AD0-9893-1EA21AF89857}"/>
              </a:ext>
            </a:extLst>
          </p:cNvPr>
          <p:cNvSpPr>
            <a:spLocks noGrp="1"/>
          </p:cNvSpPr>
          <p:nvPr>
            <p:ph idx="1"/>
          </p:nvPr>
        </p:nvSpPr>
        <p:spPr/>
        <p:txBody>
          <a:bodyPr>
            <a:normAutofit/>
          </a:bodyPr>
          <a:lstStyle/>
          <a:p>
            <a:pPr marL="0" indent="0">
              <a:buNone/>
            </a:pPr>
            <a:r>
              <a:rPr kumimoji="1" lang="ja-JP" altLang="en-US" sz="3200" b="1" u="sng" dirty="0"/>
              <a:t>エンゲルの法則</a:t>
            </a:r>
            <a:endParaRPr kumimoji="1" lang="en-US" altLang="ja-JP" sz="3200" b="1" u="sng" dirty="0"/>
          </a:p>
          <a:p>
            <a:pPr marL="0" indent="0">
              <a:buNone/>
            </a:pPr>
            <a:r>
              <a:rPr lang="ja-JP" altLang="en-US" sz="3200" dirty="0"/>
              <a:t>所得が増加するにつれて、支出に占める食費の割合（エンゲル係数）が減少する現象</a:t>
            </a:r>
            <a:endParaRPr lang="en-US" altLang="ja-JP" sz="3200" dirty="0"/>
          </a:p>
          <a:p>
            <a:pPr marL="0" indent="0">
              <a:buNone/>
            </a:pPr>
            <a:endParaRPr lang="en-US" altLang="ja-JP" sz="3200" dirty="0"/>
          </a:p>
          <a:p>
            <a:pPr marL="0" indent="0">
              <a:buNone/>
            </a:pPr>
            <a:r>
              <a:rPr kumimoji="1" lang="ja-JP" altLang="en-US" sz="3200" dirty="0"/>
              <a:t>経済発展し、所得が増加すると、</a:t>
            </a:r>
            <a:endParaRPr kumimoji="1" lang="en-US" altLang="ja-JP" sz="3200" dirty="0"/>
          </a:p>
          <a:p>
            <a:pPr marL="0" indent="0">
              <a:buNone/>
            </a:pPr>
            <a:r>
              <a:rPr kumimoji="1" lang="ja-JP" altLang="en-US" sz="3200" b="1" dirty="0"/>
              <a:t>第</a:t>
            </a:r>
            <a:r>
              <a:rPr kumimoji="1" lang="en-US" altLang="ja-JP" sz="3200" b="1" dirty="0"/>
              <a:t>1</a:t>
            </a:r>
            <a:r>
              <a:rPr kumimoji="1" lang="ja-JP" altLang="en-US" sz="3200" b="1" dirty="0"/>
              <a:t>次→第</a:t>
            </a:r>
            <a:r>
              <a:rPr kumimoji="1" lang="en-US" altLang="ja-JP" sz="3200" b="1" dirty="0"/>
              <a:t>2</a:t>
            </a:r>
            <a:r>
              <a:rPr kumimoji="1" lang="ja-JP" altLang="en-US" sz="3200" b="1" dirty="0"/>
              <a:t>次→第</a:t>
            </a:r>
            <a:r>
              <a:rPr kumimoji="1" lang="en-US" altLang="ja-JP" sz="3200" b="1" dirty="0"/>
              <a:t>3</a:t>
            </a:r>
            <a:r>
              <a:rPr kumimoji="1" lang="ja-JP" altLang="en-US" sz="3200" b="1" dirty="0"/>
              <a:t>次</a:t>
            </a:r>
            <a:r>
              <a:rPr kumimoji="1" lang="ja-JP" altLang="en-US" sz="3200" dirty="0"/>
              <a:t>産業の</a:t>
            </a:r>
            <a:r>
              <a:rPr lang="ja-JP" altLang="en-US" sz="3200" dirty="0"/>
              <a:t>方が成長する。</a:t>
            </a:r>
            <a:endParaRPr kumimoji="1" lang="ja-JP" altLang="en-US" sz="3200" dirty="0"/>
          </a:p>
          <a:p>
            <a:pPr marL="0" indent="0">
              <a:buNone/>
            </a:pPr>
            <a:endParaRPr lang="en-US" altLang="ja-JP" sz="3200" dirty="0"/>
          </a:p>
          <a:p>
            <a:endParaRPr lang="ja-JP" altLang="en-US" sz="3200" dirty="0"/>
          </a:p>
        </p:txBody>
      </p:sp>
    </p:spTree>
    <p:extLst>
      <p:ext uri="{BB962C8B-B14F-4D97-AF65-F5344CB8AC3E}">
        <p14:creationId xmlns:p14="http://schemas.microsoft.com/office/powerpoint/2010/main" val="415451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ペティ＝クラークの法則が起こる原因②</a:t>
            </a:r>
          </a:p>
        </p:txBody>
      </p:sp>
      <p:sp>
        <p:nvSpPr>
          <p:cNvPr id="3" name="テキスト ボックス 2"/>
          <p:cNvSpPr txBox="1"/>
          <p:nvPr/>
        </p:nvSpPr>
        <p:spPr>
          <a:xfrm>
            <a:off x="2503714" y="1690688"/>
            <a:ext cx="7184571" cy="584775"/>
          </a:xfrm>
          <a:prstGeom prst="rect">
            <a:avLst/>
          </a:prstGeom>
          <a:noFill/>
        </p:spPr>
        <p:txBody>
          <a:bodyPr wrap="square" rtlCol="0">
            <a:spAutoFit/>
          </a:bodyPr>
          <a:lstStyle/>
          <a:p>
            <a:pPr algn="ctr"/>
            <a:r>
              <a:rPr kumimoji="1" lang="ja-JP" altLang="en-US" sz="3200" b="1" u="sng" dirty="0"/>
              <a:t>労働生産性</a:t>
            </a:r>
            <a:r>
              <a:rPr kumimoji="1" lang="ja-JP" altLang="en-US" sz="3200" dirty="0"/>
              <a:t>の問題</a:t>
            </a:r>
          </a:p>
        </p:txBody>
      </p:sp>
      <p:sp>
        <p:nvSpPr>
          <p:cNvPr id="4" name="フローチャート: 結合子 3"/>
          <p:cNvSpPr/>
          <p:nvPr/>
        </p:nvSpPr>
        <p:spPr>
          <a:xfrm>
            <a:off x="2433875" y="2501574"/>
            <a:ext cx="2939143" cy="3017520"/>
          </a:xfrm>
          <a:prstGeom prst="flowChartConnector">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サービス</a:t>
            </a:r>
          </a:p>
        </p:txBody>
      </p:sp>
      <p:sp>
        <p:nvSpPr>
          <p:cNvPr id="5" name="フローチャート: 結合子 4"/>
          <p:cNvSpPr/>
          <p:nvPr/>
        </p:nvSpPr>
        <p:spPr>
          <a:xfrm>
            <a:off x="6923343" y="2501574"/>
            <a:ext cx="2939143" cy="3017520"/>
          </a:xfrm>
          <a:prstGeom prst="flowChartConnector">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a:t>工業</a:t>
            </a:r>
          </a:p>
        </p:txBody>
      </p:sp>
      <p:sp>
        <p:nvSpPr>
          <p:cNvPr id="6" name="テキスト ボックス 5"/>
          <p:cNvSpPr txBox="1"/>
          <p:nvPr/>
        </p:nvSpPr>
        <p:spPr>
          <a:xfrm>
            <a:off x="5351346" y="3334243"/>
            <a:ext cx="796834" cy="1569660"/>
          </a:xfrm>
          <a:prstGeom prst="rect">
            <a:avLst/>
          </a:prstGeom>
          <a:noFill/>
        </p:spPr>
        <p:txBody>
          <a:bodyPr wrap="square" rtlCol="0">
            <a:spAutoFit/>
          </a:bodyPr>
          <a:lstStyle/>
          <a:p>
            <a:r>
              <a:rPr lang="ja-JP" altLang="en-US" sz="9600" dirty="0"/>
              <a:t>＜</a:t>
            </a:r>
            <a:endParaRPr kumimoji="1" lang="ja-JP" altLang="en-US" sz="9600" dirty="0"/>
          </a:p>
        </p:txBody>
      </p:sp>
      <p:sp>
        <p:nvSpPr>
          <p:cNvPr id="7" name="右矢印 6"/>
          <p:cNvSpPr/>
          <p:nvPr/>
        </p:nvSpPr>
        <p:spPr>
          <a:xfrm>
            <a:off x="2288745" y="6053989"/>
            <a:ext cx="574765" cy="3265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 name="テキスト ボックス 7"/>
          <p:cNvSpPr txBox="1"/>
          <p:nvPr/>
        </p:nvSpPr>
        <p:spPr>
          <a:xfrm>
            <a:off x="2885182" y="6012730"/>
            <a:ext cx="6936378" cy="461665"/>
          </a:xfrm>
          <a:prstGeom prst="rect">
            <a:avLst/>
          </a:prstGeom>
          <a:noFill/>
        </p:spPr>
        <p:txBody>
          <a:bodyPr wrap="square" rtlCol="0">
            <a:spAutoFit/>
          </a:bodyPr>
          <a:lstStyle/>
          <a:p>
            <a:r>
              <a:rPr kumimoji="1" lang="ja-JP" altLang="en-US" sz="2400" dirty="0"/>
              <a:t>第</a:t>
            </a:r>
            <a:r>
              <a:rPr kumimoji="1" lang="en-US" altLang="ja-JP" sz="2400" dirty="0"/>
              <a:t>2</a:t>
            </a:r>
            <a:r>
              <a:rPr kumimoji="1" lang="ja-JP" altLang="en-US" sz="2400" dirty="0"/>
              <a:t>次産業よりも第</a:t>
            </a:r>
            <a:r>
              <a:rPr lang="en-US" altLang="ja-JP" sz="2400" dirty="0"/>
              <a:t>3</a:t>
            </a:r>
            <a:r>
              <a:rPr kumimoji="1" lang="ja-JP" altLang="en-US" sz="2400" dirty="0"/>
              <a:t>次産業の就労人口が多い</a:t>
            </a:r>
          </a:p>
        </p:txBody>
      </p:sp>
    </p:spTree>
    <p:extLst>
      <p:ext uri="{BB962C8B-B14F-4D97-AF65-F5344CB8AC3E}">
        <p14:creationId xmlns:p14="http://schemas.microsoft.com/office/powerpoint/2010/main" val="157945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ペティ＝クラークの法則が起こる原因③</a:t>
            </a:r>
          </a:p>
        </p:txBody>
      </p:sp>
      <p:sp>
        <p:nvSpPr>
          <p:cNvPr id="4" name="テキスト ボックス 3"/>
          <p:cNvSpPr txBox="1"/>
          <p:nvPr/>
        </p:nvSpPr>
        <p:spPr>
          <a:xfrm>
            <a:off x="1881051" y="2519274"/>
            <a:ext cx="8059782" cy="461665"/>
          </a:xfrm>
          <a:prstGeom prst="rect">
            <a:avLst/>
          </a:prstGeom>
          <a:noFill/>
        </p:spPr>
        <p:txBody>
          <a:bodyPr wrap="square" rtlCol="0">
            <a:spAutoFit/>
          </a:bodyPr>
          <a:lstStyle/>
          <a:p>
            <a:r>
              <a:rPr kumimoji="1" lang="ja-JP" altLang="en-US" sz="2400" dirty="0"/>
              <a:t>自社でこなしていたものを専門の企業へ委託</a:t>
            </a:r>
            <a:r>
              <a:rPr lang="ja-JP" altLang="en-US" sz="2400" dirty="0"/>
              <a:t>すること</a:t>
            </a:r>
            <a:endParaRPr kumimoji="1" lang="ja-JP" altLang="en-US" sz="2400" dirty="0"/>
          </a:p>
        </p:txBody>
      </p:sp>
      <p:sp>
        <p:nvSpPr>
          <p:cNvPr id="5" name="テキスト ボックス 4"/>
          <p:cNvSpPr txBox="1"/>
          <p:nvPr/>
        </p:nvSpPr>
        <p:spPr>
          <a:xfrm>
            <a:off x="6445614" y="4281713"/>
            <a:ext cx="4786303" cy="954107"/>
          </a:xfrm>
          <a:prstGeom prst="rect">
            <a:avLst/>
          </a:prstGeom>
          <a:noFill/>
        </p:spPr>
        <p:txBody>
          <a:bodyPr wrap="square" rtlCol="0">
            <a:spAutoFit/>
          </a:bodyPr>
          <a:lstStyle/>
          <a:p>
            <a:r>
              <a:rPr kumimoji="1" lang="ja-JP" altLang="en-US" sz="2800" dirty="0"/>
              <a:t>→統計上、</a:t>
            </a:r>
            <a:endParaRPr kumimoji="1" lang="en-US" altLang="ja-JP" sz="2800" dirty="0"/>
          </a:p>
          <a:p>
            <a:r>
              <a:rPr kumimoji="1" lang="ja-JP" altLang="en-US" sz="2800" b="1" dirty="0"/>
              <a:t>第</a:t>
            </a:r>
            <a:r>
              <a:rPr kumimoji="1" lang="en-US" altLang="ja-JP" sz="2800" b="1" dirty="0"/>
              <a:t>3</a:t>
            </a:r>
            <a:r>
              <a:rPr kumimoji="1" lang="ja-JP" altLang="en-US" sz="2800" b="1" dirty="0"/>
              <a:t>次産業</a:t>
            </a:r>
            <a:r>
              <a:rPr lang="ja-JP" altLang="en-US" sz="2800" b="1" dirty="0"/>
              <a:t>の就労者が増える</a:t>
            </a:r>
            <a:endParaRPr kumimoji="1" lang="ja-JP" altLang="en-US" sz="2800" b="1"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836" y="3495034"/>
            <a:ext cx="4391891" cy="3481572"/>
          </a:xfrm>
          <a:prstGeom prst="rect">
            <a:avLst/>
          </a:prstGeom>
        </p:spPr>
      </p:pic>
      <p:sp>
        <p:nvSpPr>
          <p:cNvPr id="7" name="角丸四角形 6"/>
          <p:cNvSpPr/>
          <p:nvPr/>
        </p:nvSpPr>
        <p:spPr>
          <a:xfrm>
            <a:off x="1881051" y="1690688"/>
            <a:ext cx="4131821" cy="6947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アウトソーシング</a:t>
            </a:r>
          </a:p>
        </p:txBody>
      </p:sp>
    </p:spTree>
    <p:extLst>
      <p:ext uri="{BB962C8B-B14F-4D97-AF65-F5344CB8AC3E}">
        <p14:creationId xmlns:p14="http://schemas.microsoft.com/office/powerpoint/2010/main" val="295718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EDDEC0E-5408-4A4A-9C0E-2DA96E7C6327}"/>
              </a:ext>
            </a:extLst>
          </p:cNvPr>
          <p:cNvPicPr>
            <a:picLocks noChangeAspect="1"/>
          </p:cNvPicPr>
          <p:nvPr/>
        </p:nvPicPr>
        <p:blipFill>
          <a:blip r:embed="rId2"/>
          <a:stretch>
            <a:fillRect/>
          </a:stretch>
        </p:blipFill>
        <p:spPr>
          <a:xfrm>
            <a:off x="1988238" y="501453"/>
            <a:ext cx="8215523" cy="6228860"/>
          </a:xfrm>
          <a:prstGeom prst="rect">
            <a:avLst/>
          </a:prstGeom>
        </p:spPr>
      </p:pic>
    </p:spTree>
    <p:extLst>
      <p:ext uri="{BB962C8B-B14F-4D97-AF65-F5344CB8AC3E}">
        <p14:creationId xmlns:p14="http://schemas.microsoft.com/office/powerpoint/2010/main" val="326023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PROJECT No.01</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4400" dirty="0"/>
              <a:t>【</a:t>
            </a:r>
            <a:r>
              <a:rPr lang="ja-JP" altLang="en-US" sz="4400" dirty="0"/>
              <a:t>イチコン</a:t>
            </a:r>
            <a:r>
              <a:rPr lang="en-US" altLang="ja-JP" sz="4400" dirty="0"/>
              <a:t>】</a:t>
            </a:r>
          </a:p>
          <a:p>
            <a:pPr marL="0" indent="0" algn="ctr">
              <a:buNone/>
            </a:pPr>
            <a:r>
              <a:rPr lang="en-US" altLang="ja-JP" sz="4400" dirty="0"/>
              <a:t>~</a:t>
            </a:r>
            <a:r>
              <a:rPr lang="ja-JP" altLang="en-US" sz="4400" dirty="0"/>
              <a:t>サービスの重要性を示せ</a:t>
            </a:r>
            <a:r>
              <a:rPr lang="en-US" altLang="ja-JP" sz="4400" dirty="0"/>
              <a:t>~</a:t>
            </a:r>
          </a:p>
          <a:p>
            <a:pPr marL="0" indent="0" algn="ctr">
              <a:buNone/>
            </a:pPr>
            <a:endParaRPr kumimoji="1" lang="ja-JP" altLang="en-US" sz="4400" dirty="0"/>
          </a:p>
        </p:txBody>
      </p:sp>
      <p:pic>
        <p:nvPicPr>
          <p:cNvPr id="6" name="図 5" descr="一眼レフカメラのイラスト">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63644" y="3429000"/>
            <a:ext cx="3664712" cy="2575742"/>
          </a:xfrm>
          <a:prstGeom prst="rect">
            <a:avLst/>
          </a:prstGeom>
          <a:noFill/>
          <a:ln>
            <a:noFill/>
          </a:ln>
        </p:spPr>
      </p:pic>
    </p:spTree>
    <p:extLst>
      <p:ext uri="{BB962C8B-B14F-4D97-AF65-F5344CB8AC3E}">
        <p14:creationId xmlns:p14="http://schemas.microsoft.com/office/powerpoint/2010/main" val="207464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3D12B-3DEE-48F3-9087-E405B4772C7E}"/>
              </a:ext>
            </a:extLst>
          </p:cNvPr>
          <p:cNvSpPr>
            <a:spLocks noGrp="1"/>
          </p:cNvSpPr>
          <p:nvPr>
            <p:ph type="title"/>
          </p:nvPr>
        </p:nvSpPr>
        <p:spPr/>
        <p:txBody>
          <a:bodyPr/>
          <a:lstStyle/>
          <a:p>
            <a:r>
              <a:rPr kumimoji="1" lang="en-US" altLang="ja-JP" sz="4400" dirty="0"/>
              <a:t>【</a:t>
            </a:r>
            <a:r>
              <a:rPr kumimoji="1" lang="ja-JP" altLang="en-US" sz="4400" dirty="0"/>
              <a:t>理論編</a:t>
            </a:r>
            <a:r>
              <a:rPr kumimoji="1" lang="en-US" altLang="ja-JP" sz="4400" dirty="0"/>
              <a:t>】</a:t>
            </a:r>
            <a:endParaRPr lang="ja-JP" altLang="en-US" dirty="0"/>
          </a:p>
        </p:txBody>
      </p:sp>
      <p:sp>
        <p:nvSpPr>
          <p:cNvPr id="3" name="コンテンツ プレースホルダー 2">
            <a:extLst>
              <a:ext uri="{FF2B5EF4-FFF2-40B4-BE49-F238E27FC236}">
                <a16:creationId xmlns:a16="http://schemas.microsoft.com/office/drawing/2014/main" id="{35E9D738-5A26-48ED-BAC5-EEFEA66C8EA4}"/>
              </a:ext>
            </a:extLst>
          </p:cNvPr>
          <p:cNvSpPr>
            <a:spLocks noGrp="1"/>
          </p:cNvSpPr>
          <p:nvPr>
            <p:ph idx="1"/>
          </p:nvPr>
        </p:nvSpPr>
        <p:spPr/>
        <p:txBody>
          <a:bodyPr>
            <a:normAutofit/>
          </a:bodyPr>
          <a:lstStyle/>
          <a:p>
            <a:pPr marL="514350" indent="-514350">
              <a:buFont typeface="+mj-lt"/>
              <a:buAutoNum type="arabicPeriod"/>
            </a:pPr>
            <a:endParaRPr lang="en-US" altLang="ja-JP" dirty="0"/>
          </a:p>
          <a:p>
            <a:pPr marL="514350" indent="-514350">
              <a:buFont typeface="+mj-lt"/>
              <a:buAutoNum type="arabicPeriod"/>
            </a:pPr>
            <a:r>
              <a:rPr lang="ja-JP" altLang="en-US" dirty="0"/>
              <a:t>サービス</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dirty="0"/>
              <a:t>ペティ＝クラークの法則</a:t>
            </a:r>
            <a:endParaRPr lang="en-US" altLang="ja-JP" dirty="0"/>
          </a:p>
          <a:p>
            <a:pPr marL="514350" indent="-514350">
              <a:buFont typeface="+mj-lt"/>
              <a:buAutoNum type="arabicPeriod"/>
            </a:pPr>
            <a:endParaRPr kumimoji="1" lang="en-US" altLang="ja-JP" dirty="0"/>
          </a:p>
          <a:p>
            <a:pPr marL="514350" indent="-514350">
              <a:buFont typeface="+mj-lt"/>
              <a:buAutoNum type="arabicPeriod"/>
            </a:pPr>
            <a:r>
              <a:rPr kumimoji="1" lang="ja-JP" altLang="en-US" dirty="0"/>
              <a:t>テクノロジーとサービス</a:t>
            </a:r>
            <a:endParaRPr kumimoji="1" lang="en-US" altLang="ja-JP" dirty="0"/>
          </a:p>
          <a:p>
            <a:pPr marL="514350" indent="-514350">
              <a:buFont typeface="+mj-lt"/>
              <a:buAutoNum type="arabicPeriod"/>
            </a:pPr>
            <a:endParaRPr lang="en-US" altLang="ja-JP" dirty="0"/>
          </a:p>
          <a:p>
            <a:endParaRPr lang="ja-JP" altLang="en-US" dirty="0"/>
          </a:p>
        </p:txBody>
      </p:sp>
      <p:sp>
        <p:nvSpPr>
          <p:cNvPr id="7" name="四角形: 角を丸くする 6">
            <a:extLst>
              <a:ext uri="{FF2B5EF4-FFF2-40B4-BE49-F238E27FC236}">
                <a16:creationId xmlns:a16="http://schemas.microsoft.com/office/drawing/2014/main" id="{37AD102D-3F68-42C7-8A92-1800F940C07C}"/>
              </a:ext>
            </a:extLst>
          </p:cNvPr>
          <p:cNvSpPr/>
          <p:nvPr/>
        </p:nvSpPr>
        <p:spPr>
          <a:xfrm>
            <a:off x="838199" y="4275438"/>
            <a:ext cx="4812957" cy="634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777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D09E52C-AB42-4E2B-8240-2B6E40F63B18}"/>
              </a:ext>
            </a:extLst>
          </p:cNvPr>
          <p:cNvSpPr>
            <a:spLocks noGrp="1"/>
          </p:cNvSpPr>
          <p:nvPr>
            <p:ph type="title"/>
          </p:nvPr>
        </p:nvSpPr>
        <p:spPr/>
        <p:txBody>
          <a:bodyPr/>
          <a:lstStyle/>
          <a:p>
            <a:r>
              <a:rPr lang="ja-JP" altLang="en-US" dirty="0"/>
              <a:t>テクノロジーとサービス</a:t>
            </a:r>
          </a:p>
        </p:txBody>
      </p:sp>
      <p:sp>
        <p:nvSpPr>
          <p:cNvPr id="2" name="コンテンツ プレースホルダー 1">
            <a:extLst>
              <a:ext uri="{FF2B5EF4-FFF2-40B4-BE49-F238E27FC236}">
                <a16:creationId xmlns:a16="http://schemas.microsoft.com/office/drawing/2014/main" id="{1732A9F6-D722-493C-8883-52E242937919}"/>
              </a:ext>
            </a:extLst>
          </p:cNvPr>
          <p:cNvSpPr>
            <a:spLocks noGrp="1"/>
          </p:cNvSpPr>
          <p:nvPr>
            <p:ph idx="1"/>
          </p:nvPr>
        </p:nvSpPr>
        <p:spPr/>
        <p:txBody>
          <a:bodyPr/>
          <a:lstStyle/>
          <a:p>
            <a:pPr marL="0" indent="0">
              <a:buNone/>
            </a:pPr>
            <a:r>
              <a:rPr lang="ja-JP" altLang="en-US" b="1" dirty="0"/>
              <a:t>情報技術</a:t>
            </a:r>
            <a:r>
              <a:rPr lang="ja-JP" altLang="en-US" b="1" dirty="0">
                <a:solidFill>
                  <a:srgbClr val="FF0000"/>
                </a:solidFill>
              </a:rPr>
              <a:t>　</a:t>
            </a:r>
            <a:r>
              <a:rPr lang="ja-JP" altLang="en-US" b="1" dirty="0"/>
              <a:t>➡「サービス革命」の時代に</a:t>
            </a:r>
            <a:endParaRPr lang="ja-JP" altLang="en-US" b="1" dirty="0">
              <a:solidFill>
                <a:srgbClr val="FF0000"/>
              </a:solidFill>
            </a:endParaRPr>
          </a:p>
          <a:p>
            <a:endParaRPr lang="en-US" altLang="ja-JP" dirty="0"/>
          </a:p>
          <a:p>
            <a:pPr marL="0" indent="0">
              <a:buNone/>
            </a:pPr>
            <a:r>
              <a:rPr kumimoji="1" lang="ja-JP" altLang="en-US" sz="2800" dirty="0"/>
              <a:t>ネットを基盤としたサービス企業が</a:t>
            </a:r>
            <a:r>
              <a:rPr kumimoji="1" lang="ja-JP" altLang="en-US" sz="2800" b="1" dirty="0"/>
              <a:t>増加</a:t>
            </a:r>
            <a:r>
              <a:rPr kumimoji="1" lang="ja-JP" altLang="en-US" sz="2800" dirty="0"/>
              <a:t>してきている。</a:t>
            </a:r>
          </a:p>
          <a:p>
            <a:endParaRPr lang="en-US" altLang="ja-JP" dirty="0"/>
          </a:p>
          <a:p>
            <a:pPr marL="0" indent="0">
              <a:buNone/>
            </a:pPr>
            <a:r>
              <a:rPr kumimoji="1" lang="en-US" altLang="ja-JP" sz="2800" dirty="0"/>
              <a:t>Amazon</a:t>
            </a:r>
            <a:r>
              <a:rPr lang="ja-JP" altLang="en-US" sz="2800" dirty="0"/>
              <a:t>・</a:t>
            </a:r>
            <a:r>
              <a:rPr lang="en-US" altLang="ja-JP" sz="2800" dirty="0"/>
              <a:t>Google</a:t>
            </a:r>
            <a:r>
              <a:rPr lang="ja-JP" altLang="en-US" sz="2800" dirty="0"/>
              <a:t>・</a:t>
            </a:r>
            <a:r>
              <a:rPr lang="en-US" altLang="ja-JP" sz="2800" dirty="0"/>
              <a:t>Facebook</a:t>
            </a:r>
            <a:r>
              <a:rPr lang="ja-JP" altLang="en-US" sz="2800" dirty="0"/>
              <a:t>・</a:t>
            </a:r>
            <a:r>
              <a:rPr lang="en-US" altLang="ja-JP" sz="2800" dirty="0"/>
              <a:t>Netflix</a:t>
            </a:r>
            <a:r>
              <a:rPr lang="ja-JP" altLang="en-US" sz="2800" dirty="0"/>
              <a:t>・</a:t>
            </a:r>
            <a:r>
              <a:rPr lang="en-US" altLang="ja-JP" sz="2800" dirty="0" err="1"/>
              <a:t>UberEats</a:t>
            </a:r>
            <a:r>
              <a:rPr lang="ja-JP" altLang="en-US" sz="2800" dirty="0"/>
              <a:t>など</a:t>
            </a:r>
            <a:endParaRPr lang="en-US" altLang="ja-JP" sz="2800" dirty="0"/>
          </a:p>
          <a:p>
            <a:pPr marL="0" indent="0">
              <a:buNone/>
            </a:pPr>
            <a:endParaRPr lang="ja-JP" altLang="en-US" dirty="0"/>
          </a:p>
        </p:txBody>
      </p:sp>
    </p:spTree>
    <p:extLst>
      <p:ext uri="{BB962C8B-B14F-4D97-AF65-F5344CB8AC3E}">
        <p14:creationId xmlns:p14="http://schemas.microsoft.com/office/powerpoint/2010/main" val="269073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7234" y="1785794"/>
            <a:ext cx="8423565" cy="584775"/>
          </a:xfrm>
          <a:prstGeom prst="rect">
            <a:avLst/>
          </a:prstGeom>
          <a:noFill/>
        </p:spPr>
        <p:txBody>
          <a:bodyPr wrap="square" rtlCol="0">
            <a:spAutoFit/>
          </a:bodyPr>
          <a:lstStyle/>
          <a:p>
            <a:r>
              <a:rPr kumimoji="1" lang="ja-JP" altLang="en-US" sz="3200" dirty="0"/>
              <a:t>➡消費者間のコミュニケーションの活発化</a:t>
            </a:r>
          </a:p>
        </p:txBody>
      </p:sp>
      <p:sp>
        <p:nvSpPr>
          <p:cNvPr id="5" name="タイトル 4">
            <a:extLst>
              <a:ext uri="{FF2B5EF4-FFF2-40B4-BE49-F238E27FC236}">
                <a16:creationId xmlns:a16="http://schemas.microsoft.com/office/drawing/2014/main" id="{B9E1519D-0EB1-44AD-8E51-65174511E5D6}"/>
              </a:ext>
            </a:extLst>
          </p:cNvPr>
          <p:cNvSpPr>
            <a:spLocks noGrp="1"/>
          </p:cNvSpPr>
          <p:nvPr>
            <p:ph type="title"/>
          </p:nvPr>
        </p:nvSpPr>
        <p:spPr/>
        <p:txBody>
          <a:bodyPr/>
          <a:lstStyle/>
          <a:p>
            <a:r>
              <a:rPr lang="ja-JP" altLang="en-US" dirty="0"/>
              <a:t>テクノロジーの効果①</a:t>
            </a:r>
          </a:p>
        </p:txBody>
      </p:sp>
      <p:pic>
        <p:nvPicPr>
          <p:cNvPr id="7" name="図 6">
            <a:extLst>
              <a:ext uri="{FF2B5EF4-FFF2-40B4-BE49-F238E27FC236}">
                <a16:creationId xmlns:a16="http://schemas.microsoft.com/office/drawing/2014/main" id="{50FB7CF0-2A19-475C-8554-1655D5E66804}"/>
              </a:ext>
            </a:extLst>
          </p:cNvPr>
          <p:cNvPicPr>
            <a:picLocks noChangeAspect="1"/>
          </p:cNvPicPr>
          <p:nvPr/>
        </p:nvPicPr>
        <p:blipFill>
          <a:blip r:embed="rId2"/>
          <a:stretch>
            <a:fillRect/>
          </a:stretch>
        </p:blipFill>
        <p:spPr>
          <a:xfrm>
            <a:off x="2764580" y="2683907"/>
            <a:ext cx="6662840" cy="3928736"/>
          </a:xfrm>
          <a:prstGeom prst="rect">
            <a:avLst/>
          </a:prstGeom>
        </p:spPr>
      </p:pic>
    </p:spTree>
    <p:extLst>
      <p:ext uri="{BB962C8B-B14F-4D97-AF65-F5344CB8AC3E}">
        <p14:creationId xmlns:p14="http://schemas.microsoft.com/office/powerpoint/2010/main" val="212900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65562" y="2061443"/>
            <a:ext cx="8423565" cy="584775"/>
          </a:xfrm>
          <a:prstGeom prst="rect">
            <a:avLst/>
          </a:prstGeom>
          <a:noFill/>
        </p:spPr>
        <p:txBody>
          <a:bodyPr wrap="square" rtlCol="0">
            <a:spAutoFit/>
          </a:bodyPr>
          <a:lstStyle/>
          <a:p>
            <a:pPr algn="ctr"/>
            <a:r>
              <a:rPr kumimoji="1" lang="ja-JP" altLang="en-US" sz="3200" dirty="0"/>
              <a:t>➡</a:t>
            </a:r>
            <a:r>
              <a:rPr kumimoji="1" lang="ja-JP" altLang="en-US" sz="3200" b="1" dirty="0"/>
              <a:t>消費者に能力を与えてくれる</a:t>
            </a:r>
          </a:p>
        </p:txBody>
      </p:sp>
      <p:sp>
        <p:nvSpPr>
          <p:cNvPr id="4" name="テキスト ボックス 3"/>
          <p:cNvSpPr txBox="1"/>
          <p:nvPr/>
        </p:nvSpPr>
        <p:spPr>
          <a:xfrm>
            <a:off x="1911926" y="3081469"/>
            <a:ext cx="8451275" cy="1077218"/>
          </a:xfrm>
          <a:prstGeom prst="rect">
            <a:avLst/>
          </a:prstGeom>
          <a:noFill/>
          <a:ln>
            <a:solidFill>
              <a:schemeClr val="tx1"/>
            </a:solidFill>
          </a:ln>
        </p:spPr>
        <p:txBody>
          <a:bodyPr wrap="square" rtlCol="0">
            <a:spAutoFit/>
          </a:bodyPr>
          <a:lstStyle/>
          <a:p>
            <a:r>
              <a:rPr kumimoji="1" lang="ja-JP" altLang="en-US" sz="3200" dirty="0"/>
              <a:t>消費者は自分自身で、より効果的、もしくは効率的なサービスを受けることができる</a:t>
            </a:r>
          </a:p>
        </p:txBody>
      </p:sp>
      <p:sp>
        <p:nvSpPr>
          <p:cNvPr id="5" name="テキスト ボックス 4"/>
          <p:cNvSpPr txBox="1"/>
          <p:nvPr/>
        </p:nvSpPr>
        <p:spPr>
          <a:xfrm>
            <a:off x="1139535" y="4627419"/>
            <a:ext cx="9718963" cy="954107"/>
          </a:xfrm>
          <a:prstGeom prst="rect">
            <a:avLst/>
          </a:prstGeom>
          <a:noFill/>
        </p:spPr>
        <p:txBody>
          <a:bodyPr wrap="square" rtlCol="0">
            <a:spAutoFit/>
          </a:bodyPr>
          <a:lstStyle/>
          <a:p>
            <a:pPr algn="ctr"/>
            <a:r>
              <a:rPr kumimoji="1" lang="en-US" altLang="ja-JP" sz="2800" dirty="0"/>
              <a:t>Ex </a:t>
            </a:r>
            <a:r>
              <a:rPr lang="en-US" altLang="ja-JP" sz="2800" dirty="0"/>
              <a:t>)</a:t>
            </a:r>
            <a:r>
              <a:rPr lang="ja-JP" altLang="en-US" sz="2800" dirty="0"/>
              <a:t>オンライン・バンキングによる、自宅での口座残高確認</a:t>
            </a:r>
            <a:endParaRPr lang="en-US" altLang="ja-JP" sz="2800" dirty="0"/>
          </a:p>
          <a:p>
            <a:r>
              <a:rPr lang="ja-JP" altLang="en-US" sz="2800" dirty="0"/>
              <a:t>　　オンライン・ショッピングでの比較購買</a:t>
            </a:r>
            <a:endParaRPr lang="en-US" altLang="ja-JP" sz="2800" dirty="0"/>
          </a:p>
        </p:txBody>
      </p:sp>
      <p:sp>
        <p:nvSpPr>
          <p:cNvPr id="6" name="タイトル 5">
            <a:extLst>
              <a:ext uri="{FF2B5EF4-FFF2-40B4-BE49-F238E27FC236}">
                <a16:creationId xmlns:a16="http://schemas.microsoft.com/office/drawing/2014/main" id="{C7C1FE1E-2C3B-4908-8932-44DC39F8EFBF}"/>
              </a:ext>
            </a:extLst>
          </p:cNvPr>
          <p:cNvSpPr>
            <a:spLocks noGrp="1"/>
          </p:cNvSpPr>
          <p:nvPr>
            <p:ph type="title"/>
          </p:nvPr>
        </p:nvSpPr>
        <p:spPr/>
        <p:txBody>
          <a:bodyPr/>
          <a:lstStyle/>
          <a:p>
            <a:r>
              <a:rPr lang="ja-JP" altLang="en-US" dirty="0"/>
              <a:t>テクノロジーの効果②</a:t>
            </a:r>
          </a:p>
        </p:txBody>
      </p:sp>
    </p:spTree>
    <p:extLst>
      <p:ext uri="{BB962C8B-B14F-4D97-AF65-F5344CB8AC3E}">
        <p14:creationId xmlns:p14="http://schemas.microsoft.com/office/powerpoint/2010/main" val="251367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37853" y="1895188"/>
            <a:ext cx="8423565" cy="584775"/>
          </a:xfrm>
          <a:prstGeom prst="rect">
            <a:avLst/>
          </a:prstGeom>
          <a:noFill/>
        </p:spPr>
        <p:txBody>
          <a:bodyPr wrap="square" rtlCol="0">
            <a:spAutoFit/>
          </a:bodyPr>
          <a:lstStyle/>
          <a:p>
            <a:pPr algn="ctr"/>
            <a:r>
              <a:rPr kumimoji="1" lang="ja-JP" altLang="en-US" sz="3200" dirty="0"/>
              <a:t>➡</a:t>
            </a:r>
            <a:r>
              <a:rPr kumimoji="1" lang="ja-JP" altLang="en-US" sz="3200" b="1" dirty="0"/>
              <a:t>従業員の能力の増強</a:t>
            </a:r>
          </a:p>
        </p:txBody>
      </p:sp>
      <p:sp>
        <p:nvSpPr>
          <p:cNvPr id="4" name="テキスト ボックス 3"/>
          <p:cNvSpPr txBox="1"/>
          <p:nvPr/>
        </p:nvSpPr>
        <p:spPr>
          <a:xfrm>
            <a:off x="1946562" y="3017404"/>
            <a:ext cx="8818419" cy="2246769"/>
          </a:xfrm>
          <a:prstGeom prst="rect">
            <a:avLst/>
          </a:prstGeom>
          <a:noFill/>
          <a:ln>
            <a:solidFill>
              <a:schemeClr val="tx1"/>
            </a:solidFill>
          </a:ln>
        </p:spPr>
        <p:txBody>
          <a:bodyPr wrap="square" rtlCol="0">
            <a:spAutoFit/>
          </a:bodyPr>
          <a:lstStyle/>
          <a:p>
            <a:r>
              <a:rPr lang="en-US" altLang="ja-JP" sz="2800" dirty="0"/>
              <a:t>CRM</a:t>
            </a:r>
            <a:r>
              <a:rPr lang="ja-JP" altLang="en-US" sz="2800" dirty="0"/>
              <a:t> やセールス・サポート・ソフトウェアは</a:t>
            </a:r>
            <a:endParaRPr lang="en-US" altLang="ja-JP" sz="2800" dirty="0"/>
          </a:p>
          <a:p>
            <a:r>
              <a:rPr lang="ja-JP" altLang="en-US" sz="2800" dirty="0"/>
              <a:t>特定の</a:t>
            </a:r>
            <a:r>
              <a:rPr kumimoji="1" lang="ja-JP" altLang="en-US" sz="2800" dirty="0"/>
              <a:t>顧客に最適なサービスを提供できる</a:t>
            </a:r>
            <a:endParaRPr kumimoji="1" lang="en-US" altLang="ja-JP" sz="2800" dirty="0"/>
          </a:p>
          <a:p>
            <a:endParaRPr lang="en-US" altLang="ja-JP" sz="2800" dirty="0"/>
          </a:p>
          <a:p>
            <a:r>
              <a:rPr lang="ja-JP" altLang="en-US" sz="2800" dirty="0"/>
              <a:t>→</a:t>
            </a:r>
            <a:r>
              <a:rPr kumimoji="1" lang="ja-JP" altLang="en-US" sz="2800" dirty="0"/>
              <a:t>特定の顧客に最適なサービスを提供することを可能　　にする。</a:t>
            </a:r>
          </a:p>
        </p:txBody>
      </p:sp>
      <p:sp>
        <p:nvSpPr>
          <p:cNvPr id="5" name="タイトル 4">
            <a:extLst>
              <a:ext uri="{FF2B5EF4-FFF2-40B4-BE49-F238E27FC236}">
                <a16:creationId xmlns:a16="http://schemas.microsoft.com/office/drawing/2014/main" id="{47119317-31B0-499A-AABD-77834A6B90F2}"/>
              </a:ext>
            </a:extLst>
          </p:cNvPr>
          <p:cNvSpPr>
            <a:spLocks noGrp="1"/>
          </p:cNvSpPr>
          <p:nvPr>
            <p:ph type="title"/>
          </p:nvPr>
        </p:nvSpPr>
        <p:spPr/>
        <p:txBody>
          <a:bodyPr/>
          <a:lstStyle/>
          <a:p>
            <a:r>
              <a:rPr lang="ja-JP" altLang="en-US" dirty="0"/>
              <a:t>テクノロジーの効果③</a:t>
            </a:r>
          </a:p>
        </p:txBody>
      </p:sp>
    </p:spTree>
    <p:extLst>
      <p:ext uri="{BB962C8B-B14F-4D97-AF65-F5344CB8AC3E}">
        <p14:creationId xmlns:p14="http://schemas.microsoft.com/office/powerpoint/2010/main" val="342940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37853" y="1853625"/>
            <a:ext cx="8423565" cy="584775"/>
          </a:xfrm>
          <a:prstGeom prst="rect">
            <a:avLst/>
          </a:prstGeom>
          <a:noFill/>
        </p:spPr>
        <p:txBody>
          <a:bodyPr wrap="square" rtlCol="0">
            <a:spAutoFit/>
          </a:bodyPr>
          <a:lstStyle/>
          <a:p>
            <a:pPr algn="ctr"/>
            <a:r>
              <a:rPr kumimoji="1" lang="ja-JP" altLang="en-US" sz="3200" dirty="0"/>
              <a:t>➡</a:t>
            </a:r>
            <a:r>
              <a:rPr kumimoji="1" lang="ja-JP" altLang="en-US" sz="3200" b="1" dirty="0"/>
              <a:t>グローバル化の促進</a:t>
            </a:r>
          </a:p>
        </p:txBody>
      </p:sp>
      <p:sp>
        <p:nvSpPr>
          <p:cNvPr id="4" name="テキスト ボックス 3"/>
          <p:cNvSpPr txBox="1"/>
          <p:nvPr/>
        </p:nvSpPr>
        <p:spPr>
          <a:xfrm>
            <a:off x="1191491" y="3081470"/>
            <a:ext cx="10584874" cy="2246769"/>
          </a:xfrm>
          <a:prstGeom prst="rect">
            <a:avLst/>
          </a:prstGeom>
          <a:noFill/>
          <a:ln>
            <a:solidFill>
              <a:schemeClr val="tx1"/>
            </a:solidFill>
          </a:ln>
        </p:spPr>
        <p:txBody>
          <a:bodyPr wrap="square" rtlCol="0">
            <a:spAutoFit/>
          </a:bodyPr>
          <a:lstStyle/>
          <a:p>
            <a:r>
              <a:rPr lang="ja-JP" altLang="en-US" sz="2800" dirty="0"/>
              <a:t>・テクノロジーを駆使したサービス企業は労働生産性が高い。</a:t>
            </a:r>
            <a:endParaRPr lang="en-US" altLang="ja-JP" sz="2800" dirty="0"/>
          </a:p>
          <a:p>
            <a:r>
              <a:rPr kumimoji="1" lang="ja-JP" altLang="en-US" sz="2800" dirty="0"/>
              <a:t>・インターネットは国境を越えて</a:t>
            </a:r>
            <a:r>
              <a:rPr lang="ja-JP" altLang="en-US" sz="2800" dirty="0"/>
              <a:t>繋がっており、世界中の消費者がアクセス可能。</a:t>
            </a:r>
            <a:endParaRPr lang="en-US" altLang="ja-JP" sz="2800" dirty="0"/>
          </a:p>
          <a:p>
            <a:endParaRPr kumimoji="1" lang="en-US" altLang="ja-JP" sz="2800" dirty="0"/>
          </a:p>
          <a:p>
            <a:r>
              <a:rPr kumimoji="1" lang="ja-JP" altLang="en-US" sz="2800" dirty="0"/>
              <a:t>→</a:t>
            </a:r>
            <a:r>
              <a:rPr kumimoji="1" lang="ja-JP" altLang="en-US" sz="2800" b="1" dirty="0"/>
              <a:t>少ない従業員</a:t>
            </a:r>
            <a:r>
              <a:rPr kumimoji="1" lang="ja-JP" altLang="en-US" sz="2800" dirty="0"/>
              <a:t>で大きな売上を上げることができる。</a:t>
            </a:r>
          </a:p>
        </p:txBody>
      </p:sp>
      <p:sp>
        <p:nvSpPr>
          <p:cNvPr id="5" name="タイトル 4">
            <a:extLst>
              <a:ext uri="{FF2B5EF4-FFF2-40B4-BE49-F238E27FC236}">
                <a16:creationId xmlns:a16="http://schemas.microsoft.com/office/drawing/2014/main" id="{65229C22-AAEE-4DB4-A0A7-08CC17EEB6B5}"/>
              </a:ext>
            </a:extLst>
          </p:cNvPr>
          <p:cNvSpPr>
            <a:spLocks noGrp="1"/>
          </p:cNvSpPr>
          <p:nvPr>
            <p:ph type="title"/>
          </p:nvPr>
        </p:nvSpPr>
        <p:spPr/>
        <p:txBody>
          <a:bodyPr/>
          <a:lstStyle/>
          <a:p>
            <a:r>
              <a:rPr lang="ja-JP" altLang="en-US" dirty="0"/>
              <a:t>テクノロジーの効果④</a:t>
            </a:r>
          </a:p>
        </p:txBody>
      </p:sp>
    </p:spTree>
    <p:extLst>
      <p:ext uri="{BB962C8B-B14F-4D97-AF65-F5344CB8AC3E}">
        <p14:creationId xmlns:p14="http://schemas.microsoft.com/office/powerpoint/2010/main" val="159009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68582" y="5915890"/>
            <a:ext cx="10861963" cy="523220"/>
          </a:xfrm>
          <a:prstGeom prst="rect">
            <a:avLst/>
          </a:prstGeom>
          <a:noFill/>
        </p:spPr>
        <p:txBody>
          <a:bodyPr wrap="square" rtlCol="0">
            <a:spAutoFit/>
          </a:bodyPr>
          <a:lstStyle/>
          <a:p>
            <a:r>
              <a:rPr kumimoji="1" lang="ja-JP" altLang="en-US" sz="2800" dirty="0"/>
              <a:t>世界、そして日本でも</a:t>
            </a:r>
            <a:r>
              <a:rPr kumimoji="1" lang="en-US" altLang="ja-JP" sz="2800" dirty="0"/>
              <a:t>10</a:t>
            </a:r>
            <a:r>
              <a:rPr kumimoji="1" lang="ja-JP" altLang="en-US" sz="2800" dirty="0"/>
              <a:t>社中</a:t>
            </a:r>
            <a:r>
              <a:rPr kumimoji="1" lang="en-US" altLang="ja-JP" sz="2800" dirty="0"/>
              <a:t>6</a:t>
            </a:r>
            <a:r>
              <a:rPr kumimoji="1" lang="ja-JP" altLang="en-US" sz="2800" dirty="0"/>
              <a:t>社がサービス企業である。</a:t>
            </a:r>
          </a:p>
        </p:txBody>
      </p:sp>
      <p:pic>
        <p:nvPicPr>
          <p:cNvPr id="5" name="図 4">
            <a:extLst>
              <a:ext uri="{FF2B5EF4-FFF2-40B4-BE49-F238E27FC236}">
                <a16:creationId xmlns:a16="http://schemas.microsoft.com/office/drawing/2014/main" id="{D2F54DB2-F48F-416A-8032-5D643EED2235}"/>
              </a:ext>
            </a:extLst>
          </p:cNvPr>
          <p:cNvPicPr>
            <a:picLocks noChangeAspect="1"/>
          </p:cNvPicPr>
          <p:nvPr/>
        </p:nvPicPr>
        <p:blipFill>
          <a:blip r:embed="rId2"/>
          <a:stretch>
            <a:fillRect/>
          </a:stretch>
        </p:blipFill>
        <p:spPr>
          <a:xfrm>
            <a:off x="2450756" y="574874"/>
            <a:ext cx="7290487" cy="5341016"/>
          </a:xfrm>
          <a:prstGeom prst="rect">
            <a:avLst/>
          </a:prstGeom>
        </p:spPr>
      </p:pic>
    </p:spTree>
    <p:extLst>
      <p:ext uri="{BB962C8B-B14F-4D97-AF65-F5344CB8AC3E}">
        <p14:creationId xmlns:p14="http://schemas.microsoft.com/office/powerpoint/2010/main" val="210526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4">
            <a:extLst>
              <a:ext uri="{FF2B5EF4-FFF2-40B4-BE49-F238E27FC236}">
                <a16:creationId xmlns:a16="http://schemas.microsoft.com/office/drawing/2014/main" id="{4D249C47-F6CC-4CE0-A502-4F990AD701C2}"/>
              </a:ext>
            </a:extLst>
          </p:cNvPr>
          <p:cNvSpPr/>
          <p:nvPr/>
        </p:nvSpPr>
        <p:spPr>
          <a:xfrm>
            <a:off x="1752600" y="2511850"/>
            <a:ext cx="8686800" cy="18343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latin typeface="+mj-lt"/>
              </a:rPr>
              <a:t>メルカリ</a:t>
            </a:r>
            <a:endParaRPr kumimoji="1" lang="ja-JP" altLang="en-US" sz="4400" dirty="0">
              <a:solidFill>
                <a:schemeClr val="tx1"/>
              </a:solidFill>
              <a:latin typeface="+mj-lt"/>
            </a:endParaRPr>
          </a:p>
        </p:txBody>
      </p:sp>
      <p:sp>
        <p:nvSpPr>
          <p:cNvPr id="4" name="タイトル 3">
            <a:extLst>
              <a:ext uri="{FF2B5EF4-FFF2-40B4-BE49-F238E27FC236}">
                <a16:creationId xmlns:a16="http://schemas.microsoft.com/office/drawing/2014/main" id="{ED50C428-D3F5-40F4-AA55-19AA908B0578}"/>
              </a:ext>
            </a:extLst>
          </p:cNvPr>
          <p:cNvSpPr>
            <a:spLocks noGrp="1"/>
          </p:cNvSpPr>
          <p:nvPr>
            <p:ph type="title"/>
          </p:nvPr>
        </p:nvSpPr>
        <p:spPr/>
        <p:txBody>
          <a:bodyPr/>
          <a:lstStyle/>
          <a:p>
            <a:r>
              <a:rPr lang="en-US" altLang="ja-JP" dirty="0"/>
              <a:t>【</a:t>
            </a:r>
            <a:r>
              <a:rPr lang="ja-JP" altLang="en-US" dirty="0"/>
              <a:t>事例編</a:t>
            </a:r>
            <a:r>
              <a:rPr lang="en-US" altLang="ja-JP" dirty="0"/>
              <a:t>】</a:t>
            </a:r>
            <a:endParaRPr lang="ja-JP" altLang="en-US" dirty="0"/>
          </a:p>
        </p:txBody>
      </p:sp>
    </p:spTree>
    <p:extLst>
      <p:ext uri="{BB962C8B-B14F-4D97-AF65-F5344CB8AC3E}">
        <p14:creationId xmlns:p14="http://schemas.microsoft.com/office/powerpoint/2010/main" val="1533873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2C705-625F-4F02-B091-EF7C365021C0}"/>
              </a:ext>
            </a:extLst>
          </p:cNvPr>
          <p:cNvSpPr txBox="1">
            <a:spLocks/>
          </p:cNvSpPr>
          <p:nvPr/>
        </p:nvSpPr>
        <p:spPr>
          <a:xfrm>
            <a:off x="86405" y="1095375"/>
            <a:ext cx="11184172"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游ゴシック Light" panose="020B0300000000000000" pitchFamily="50" charset="-128"/>
              <a:ea typeface="游ゴシック Light" panose="020B0300000000000000" pitchFamily="50" charset="-128"/>
            </a:endParaRPr>
          </a:p>
        </p:txBody>
      </p:sp>
      <p:sp>
        <p:nvSpPr>
          <p:cNvPr id="5" name="タイトル 4">
            <a:extLst>
              <a:ext uri="{FF2B5EF4-FFF2-40B4-BE49-F238E27FC236}">
                <a16:creationId xmlns:a16="http://schemas.microsoft.com/office/drawing/2014/main" id="{D7EB0D2B-FAFA-4D69-9F5D-B217F17B04E3}"/>
              </a:ext>
            </a:extLst>
          </p:cNvPr>
          <p:cNvSpPr>
            <a:spLocks noGrp="1"/>
          </p:cNvSpPr>
          <p:nvPr>
            <p:ph type="title"/>
          </p:nvPr>
        </p:nvSpPr>
        <p:spPr/>
        <p:txBody>
          <a:bodyPr/>
          <a:lstStyle/>
          <a:p>
            <a:r>
              <a:rPr lang="ja-JP" altLang="en-US" dirty="0"/>
              <a:t>会社概要</a:t>
            </a:r>
          </a:p>
        </p:txBody>
      </p:sp>
      <p:sp>
        <p:nvSpPr>
          <p:cNvPr id="6" name="コンテンツ プレースホルダー 5">
            <a:extLst>
              <a:ext uri="{FF2B5EF4-FFF2-40B4-BE49-F238E27FC236}">
                <a16:creationId xmlns:a16="http://schemas.microsoft.com/office/drawing/2014/main" id="{F5B1A25F-74B9-4505-A627-8298BDDDCE84}"/>
              </a:ext>
            </a:extLst>
          </p:cNvPr>
          <p:cNvSpPr>
            <a:spLocks noGrp="1"/>
          </p:cNvSpPr>
          <p:nvPr>
            <p:ph idx="1"/>
          </p:nvPr>
        </p:nvSpPr>
        <p:spPr/>
        <p:txBody>
          <a:bodyPr/>
          <a:lstStyle/>
          <a:p>
            <a:r>
              <a:rPr lang="ja-JP" altLang="en-US" dirty="0"/>
              <a:t>スマホを使って誰でも売り買いできるフリマアプリ</a:t>
            </a:r>
          </a:p>
          <a:p>
            <a:endParaRPr lang="ja-JP" altLang="en-US" dirty="0"/>
          </a:p>
          <a:p>
            <a:r>
              <a:rPr lang="ja-JP" altLang="en-US" dirty="0"/>
              <a:t>洋服やチケット、家電、車に至るまでさまざまなカテゴリーの商品が売買される</a:t>
            </a:r>
          </a:p>
          <a:p>
            <a:endParaRPr lang="ja-JP" altLang="en-US" dirty="0"/>
          </a:p>
        </p:txBody>
      </p:sp>
    </p:spTree>
    <p:extLst>
      <p:ext uri="{BB962C8B-B14F-4D97-AF65-F5344CB8AC3E}">
        <p14:creationId xmlns:p14="http://schemas.microsoft.com/office/powerpoint/2010/main" val="195911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182655" y="2078320"/>
            <a:ext cx="1807528" cy="31073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角丸四角形 7">
            <a:hlinkClick r:id="rId2"/>
          </p:cNvPr>
          <p:cNvSpPr/>
          <p:nvPr/>
        </p:nvSpPr>
        <p:spPr>
          <a:xfrm>
            <a:off x="5383249" y="2365937"/>
            <a:ext cx="1406340" cy="2392911"/>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フローチャート: 結合子 8"/>
          <p:cNvSpPr/>
          <p:nvPr/>
        </p:nvSpPr>
        <p:spPr>
          <a:xfrm>
            <a:off x="5927091" y="4814266"/>
            <a:ext cx="318655" cy="36412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p:nvSpPr>
        <p:spPr>
          <a:xfrm>
            <a:off x="5525309" y="2219210"/>
            <a:ext cx="1122218"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左矢印 13"/>
          <p:cNvSpPr/>
          <p:nvPr/>
        </p:nvSpPr>
        <p:spPr>
          <a:xfrm>
            <a:off x="7286298" y="3297699"/>
            <a:ext cx="1384131" cy="74426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a:t>注文</a:t>
            </a:r>
          </a:p>
        </p:txBody>
      </p:sp>
      <p:pic>
        <p:nvPicPr>
          <p:cNvPr id="2050" name="Picture 2" descr="https://1.bp.blogspot.com/-TDuXw3hEXS4/XmHk7dZojqI/AAAAAAABXwc/g3vCvN5il50DpXG5KbF4U2nDzh3gymlaACNcBGAsYHQ/s1600/smartphone_gorogoro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37" y="2750369"/>
            <a:ext cx="2649926" cy="207165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7460" y="2639607"/>
            <a:ext cx="2635591" cy="2060451"/>
          </a:xfrm>
          <a:prstGeom prst="rect">
            <a:avLst/>
          </a:prstGeom>
        </p:spPr>
      </p:pic>
      <p:sp>
        <p:nvSpPr>
          <p:cNvPr id="2" name="タイトル 1">
            <a:extLst>
              <a:ext uri="{FF2B5EF4-FFF2-40B4-BE49-F238E27FC236}">
                <a16:creationId xmlns:a16="http://schemas.microsoft.com/office/drawing/2014/main" id="{5E3AA1D6-072E-4717-A1F0-31BD8A7C8352}"/>
              </a:ext>
            </a:extLst>
          </p:cNvPr>
          <p:cNvSpPr>
            <a:spLocks noGrp="1"/>
          </p:cNvSpPr>
          <p:nvPr>
            <p:ph type="title"/>
          </p:nvPr>
        </p:nvSpPr>
        <p:spPr/>
        <p:txBody>
          <a:bodyPr/>
          <a:lstStyle/>
          <a:p>
            <a:r>
              <a:rPr lang="ja-JP" altLang="en-US" dirty="0"/>
              <a:t>サービス概要</a:t>
            </a:r>
          </a:p>
        </p:txBody>
      </p:sp>
      <p:sp>
        <p:nvSpPr>
          <p:cNvPr id="13" name="思考の吹き出し: 雲形 12">
            <a:extLst>
              <a:ext uri="{FF2B5EF4-FFF2-40B4-BE49-F238E27FC236}">
                <a16:creationId xmlns:a16="http://schemas.microsoft.com/office/drawing/2014/main" id="{B672B369-8FE7-4F11-B0C5-72C65B510583}"/>
              </a:ext>
            </a:extLst>
          </p:cNvPr>
          <p:cNvSpPr/>
          <p:nvPr/>
        </p:nvSpPr>
        <p:spPr>
          <a:xfrm>
            <a:off x="7611761" y="4700058"/>
            <a:ext cx="2635591" cy="1499570"/>
          </a:xfrm>
          <a:prstGeom prst="cloudCallout">
            <a:avLst>
              <a:gd name="adj1" fmla="val 19494"/>
              <a:gd name="adj2" fmla="val -79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腕時計</a:t>
            </a:r>
            <a:endParaRPr kumimoji="1" lang="en-US" altLang="ja-JP" dirty="0"/>
          </a:p>
          <a:p>
            <a:pPr algn="ctr"/>
            <a:r>
              <a:rPr kumimoji="1" lang="ja-JP" altLang="en-US" dirty="0"/>
              <a:t>欲しいなあ</a:t>
            </a:r>
          </a:p>
        </p:txBody>
      </p:sp>
      <p:sp>
        <p:nvSpPr>
          <p:cNvPr id="17" name="思考の吹き出し: 雲形 16">
            <a:extLst>
              <a:ext uri="{FF2B5EF4-FFF2-40B4-BE49-F238E27FC236}">
                <a16:creationId xmlns:a16="http://schemas.microsoft.com/office/drawing/2014/main" id="{3556CCFF-15E8-4FA0-980A-EAAA2C9EB350}"/>
              </a:ext>
            </a:extLst>
          </p:cNvPr>
          <p:cNvSpPr/>
          <p:nvPr/>
        </p:nvSpPr>
        <p:spPr>
          <a:xfrm>
            <a:off x="2133600" y="1718229"/>
            <a:ext cx="2107308" cy="1403912"/>
          </a:xfrm>
          <a:prstGeom prst="cloudCallout">
            <a:avLst>
              <a:gd name="adj1" fmla="val -56797"/>
              <a:gd name="adj2" fmla="val 66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この腕時計</a:t>
            </a:r>
            <a:endParaRPr kumimoji="1" lang="en-US" altLang="ja-JP" dirty="0"/>
          </a:p>
          <a:p>
            <a:pPr algn="ctr"/>
            <a:r>
              <a:rPr kumimoji="1" lang="ja-JP" altLang="en-US" dirty="0"/>
              <a:t>使わないな</a:t>
            </a:r>
          </a:p>
        </p:txBody>
      </p:sp>
      <p:sp>
        <p:nvSpPr>
          <p:cNvPr id="21" name="矢印: 右 20">
            <a:extLst>
              <a:ext uri="{FF2B5EF4-FFF2-40B4-BE49-F238E27FC236}">
                <a16:creationId xmlns:a16="http://schemas.microsoft.com/office/drawing/2014/main" id="{6A45A408-B0BC-4735-BB12-61B59334FD21}"/>
              </a:ext>
            </a:extLst>
          </p:cNvPr>
          <p:cNvSpPr/>
          <p:nvPr/>
        </p:nvSpPr>
        <p:spPr>
          <a:xfrm>
            <a:off x="3503580" y="3284224"/>
            <a:ext cx="1186248" cy="68785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出品</a:t>
            </a:r>
          </a:p>
        </p:txBody>
      </p:sp>
    </p:spTree>
    <p:extLst>
      <p:ext uri="{BB962C8B-B14F-4D97-AF65-F5344CB8AC3E}">
        <p14:creationId xmlns:p14="http://schemas.microsoft.com/office/powerpoint/2010/main" val="290878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今回のクライアント</a:t>
            </a:r>
            <a:r>
              <a:rPr lang="ja-JP" altLang="en-US" dirty="0"/>
              <a: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kumimoji="1" lang="en-US" altLang="ja-JP" sz="3200" b="1" dirty="0"/>
              <a:t>【</a:t>
            </a:r>
            <a:r>
              <a:rPr kumimoji="1" lang="ja-JP" altLang="en-US" sz="3200" b="1" dirty="0"/>
              <a:t>イチコン</a:t>
            </a:r>
            <a:r>
              <a:rPr kumimoji="1" lang="en-US" altLang="ja-JP" sz="3200" b="1" dirty="0"/>
              <a:t>】</a:t>
            </a:r>
            <a:r>
              <a:rPr kumimoji="1" lang="ja-JP" altLang="en-US" sz="3200" dirty="0"/>
              <a:t>佐川部長</a:t>
            </a:r>
            <a:endParaRPr lang="en-US" altLang="ja-JP" sz="3200" dirty="0"/>
          </a:p>
          <a:p>
            <a:pPr marL="0" indent="0">
              <a:buNone/>
            </a:pPr>
            <a:endParaRPr lang="en-US" altLang="ja-JP" sz="3200" dirty="0"/>
          </a:p>
          <a:p>
            <a:pPr marL="0" indent="0">
              <a:buNone/>
            </a:pPr>
            <a:r>
              <a:rPr lang="en-US" altLang="ja-JP" sz="3200" dirty="0"/>
              <a:t>《</a:t>
            </a:r>
            <a:r>
              <a:rPr kumimoji="1" lang="ja-JP" altLang="en-US" sz="3200" dirty="0"/>
              <a:t>企業概要</a:t>
            </a:r>
            <a:r>
              <a:rPr lang="en-US" altLang="ja-JP" sz="3200" dirty="0"/>
              <a:t>》</a:t>
            </a:r>
            <a:endParaRPr kumimoji="1" lang="en-US" altLang="ja-JP" sz="3200" dirty="0"/>
          </a:p>
          <a:p>
            <a:r>
              <a:rPr lang="ja-JP" altLang="en-US" sz="3200" dirty="0"/>
              <a:t>カメラ製造メーカー</a:t>
            </a:r>
            <a:endParaRPr lang="en-US" altLang="ja-JP" sz="3200" dirty="0"/>
          </a:p>
          <a:p>
            <a:r>
              <a:rPr lang="ja-JP" altLang="en-US" sz="3200" dirty="0"/>
              <a:t>カメラマン向けの一眼レフから一般消費者向けのカメラまで幅広いラインナップ</a:t>
            </a:r>
            <a:endParaRPr lang="en-US" altLang="ja-JP" sz="3200" dirty="0"/>
          </a:p>
          <a:p>
            <a:endParaRPr lang="en-US" altLang="ja-JP" sz="3200" dirty="0"/>
          </a:p>
          <a:p>
            <a:pPr marL="0" indent="0">
              <a:buNone/>
            </a:pPr>
            <a:r>
              <a:rPr lang="en-US" altLang="ja-JP" sz="3200" dirty="0"/>
              <a:t>《</a:t>
            </a:r>
            <a:r>
              <a:rPr lang="ja-JP" altLang="en-US" sz="3200" dirty="0"/>
              <a:t>抱える悩み</a:t>
            </a:r>
            <a:r>
              <a:rPr lang="en-US" altLang="ja-JP" sz="3200" dirty="0"/>
              <a:t>》</a:t>
            </a:r>
          </a:p>
          <a:p>
            <a:pPr marL="0" indent="0">
              <a:buNone/>
            </a:pPr>
            <a:r>
              <a:rPr kumimoji="1" lang="ja-JP" altLang="en-US" sz="3200" dirty="0"/>
              <a:t>経営陣がサービスの重要性を理解してくれない</a:t>
            </a:r>
          </a:p>
        </p:txBody>
      </p:sp>
    </p:spTree>
    <p:extLst>
      <p:ext uri="{BB962C8B-B14F-4D97-AF65-F5344CB8AC3E}">
        <p14:creationId xmlns:p14="http://schemas.microsoft.com/office/powerpoint/2010/main" val="279592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2C705-625F-4F02-B091-EF7C365021C0}"/>
              </a:ext>
            </a:extLst>
          </p:cNvPr>
          <p:cNvSpPr txBox="1">
            <a:spLocks/>
          </p:cNvSpPr>
          <p:nvPr/>
        </p:nvSpPr>
        <p:spPr>
          <a:xfrm>
            <a:off x="503914" y="267839"/>
            <a:ext cx="11184172"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游ゴシック Light" panose="020B0300000000000000" pitchFamily="50" charset="-128"/>
              <a:ea typeface="游ゴシック Light" panose="020B0300000000000000" pitchFamily="50" charset="-128"/>
            </a:endParaRPr>
          </a:p>
        </p:txBody>
      </p:sp>
      <p:sp>
        <p:nvSpPr>
          <p:cNvPr id="3" name="テキスト ボックス 2">
            <a:extLst>
              <a:ext uri="{FF2B5EF4-FFF2-40B4-BE49-F238E27FC236}">
                <a16:creationId xmlns:a16="http://schemas.microsoft.com/office/drawing/2014/main" id="{84118FE3-255F-4C89-AFBC-FDDA2A350636}"/>
              </a:ext>
            </a:extLst>
          </p:cNvPr>
          <p:cNvSpPr txBox="1"/>
          <p:nvPr/>
        </p:nvSpPr>
        <p:spPr>
          <a:xfrm>
            <a:off x="175180" y="1355665"/>
            <a:ext cx="543739" cy="523220"/>
          </a:xfrm>
          <a:prstGeom prst="rect">
            <a:avLst/>
          </a:prstGeom>
          <a:noFill/>
        </p:spPr>
        <p:txBody>
          <a:bodyPr wrap="none" rtlCol="0">
            <a:spAutoFit/>
          </a:bodyPr>
          <a:lstStyle/>
          <a:p>
            <a:r>
              <a:rPr kumimoji="1" lang="ja-JP" altLang="en-US" sz="2800" dirty="0"/>
              <a:t>　</a:t>
            </a:r>
            <a:endParaRPr kumimoji="1" lang="en-US" altLang="ja-JP" sz="2800" dirty="0"/>
          </a:p>
        </p:txBody>
      </p:sp>
      <p:sp>
        <p:nvSpPr>
          <p:cNvPr id="4" name="タイトル 3">
            <a:extLst>
              <a:ext uri="{FF2B5EF4-FFF2-40B4-BE49-F238E27FC236}">
                <a16:creationId xmlns:a16="http://schemas.microsoft.com/office/drawing/2014/main" id="{25FFD70C-8674-4F39-A748-57730F0F4968}"/>
              </a:ext>
            </a:extLst>
          </p:cNvPr>
          <p:cNvSpPr>
            <a:spLocks noGrp="1"/>
          </p:cNvSpPr>
          <p:nvPr>
            <p:ph type="title"/>
          </p:nvPr>
        </p:nvSpPr>
        <p:spPr/>
        <p:txBody>
          <a:bodyPr>
            <a:normAutofit/>
          </a:bodyPr>
          <a:lstStyle/>
          <a:p>
            <a:r>
              <a:rPr lang="zh-TW" altLang="en-US" dirty="0">
                <a:latin typeface="游ゴシック Light" panose="020B0300000000000000" pitchFamily="50" charset="-128"/>
                <a:ea typeface="游ゴシック Light" panose="020B0300000000000000" pitchFamily="50" charset="-128"/>
                <a:hlinkClick r:id="rId2"/>
              </a:rPr>
              <a:t>代表</a:t>
            </a:r>
            <a:r>
              <a:rPr lang="ja-JP" altLang="en-US" dirty="0">
                <a:latin typeface="游ゴシック Light" panose="020B0300000000000000" pitchFamily="50" charset="-128"/>
                <a:ea typeface="游ゴシック Light" panose="020B0300000000000000" pitchFamily="50" charset="-128"/>
                <a:hlinkClick r:id="rId2"/>
              </a:rPr>
              <a:t>　</a:t>
            </a:r>
            <a:r>
              <a:rPr lang="zh-TW" altLang="en-US" dirty="0">
                <a:latin typeface="游ゴシック Light" panose="020B0300000000000000" pitchFamily="50" charset="-128"/>
                <a:ea typeface="游ゴシック Light" panose="020B0300000000000000" pitchFamily="50" charset="-128"/>
                <a:hlinkClick r:id="rId2"/>
              </a:rPr>
              <a:t>山田　進太郎</a:t>
            </a:r>
            <a:endParaRPr lang="ja-JP" altLang="en-US" dirty="0">
              <a:latin typeface="游ゴシック Light" panose="020B0300000000000000" pitchFamily="50" charset="-128"/>
              <a:ea typeface="游ゴシック Light" panose="020B0300000000000000" pitchFamily="50" charset="-128"/>
            </a:endParaRPr>
          </a:p>
        </p:txBody>
      </p:sp>
      <p:sp>
        <p:nvSpPr>
          <p:cNvPr id="6" name="コンテンツ プレースホルダー 5">
            <a:extLst>
              <a:ext uri="{FF2B5EF4-FFF2-40B4-BE49-F238E27FC236}">
                <a16:creationId xmlns:a16="http://schemas.microsoft.com/office/drawing/2014/main" id="{7D68C2C5-0D8B-4DC0-ACDC-2BE3FEB5B93E}"/>
              </a:ext>
            </a:extLst>
          </p:cNvPr>
          <p:cNvSpPr>
            <a:spLocks noGrp="1"/>
          </p:cNvSpPr>
          <p:nvPr>
            <p:ph idx="1"/>
          </p:nvPr>
        </p:nvSpPr>
        <p:spPr/>
        <p:txBody>
          <a:bodyPr>
            <a:normAutofit fontScale="92500" lnSpcReduction="10000"/>
          </a:bodyPr>
          <a:lstStyle/>
          <a:p>
            <a:r>
              <a:rPr lang="ja-JP" altLang="en-US" dirty="0"/>
              <a:t>愛知県出身</a:t>
            </a:r>
          </a:p>
          <a:p>
            <a:endParaRPr lang="ja-JP" altLang="en-US" dirty="0"/>
          </a:p>
          <a:p>
            <a:r>
              <a:rPr lang="ja-JP" altLang="en-US" dirty="0"/>
              <a:t>早稲田大学教育学部卒業</a:t>
            </a:r>
          </a:p>
          <a:p>
            <a:endParaRPr lang="ja-JP" altLang="en-US" dirty="0"/>
          </a:p>
          <a:p>
            <a:r>
              <a:rPr lang="ja-JP" altLang="en-US" dirty="0"/>
              <a:t>大学在学中に楽天にインターンし、楽天オーディションの立ち上げを経験</a:t>
            </a:r>
          </a:p>
          <a:p>
            <a:endParaRPr lang="ja-JP" altLang="en-US" dirty="0"/>
          </a:p>
          <a:p>
            <a:r>
              <a:rPr lang="en-US" altLang="ja-JP" dirty="0"/>
              <a:t>2001</a:t>
            </a:r>
            <a:r>
              <a:rPr lang="ja-JP" altLang="en-US" dirty="0"/>
              <a:t>年、ウノウ設立</a:t>
            </a:r>
          </a:p>
          <a:p>
            <a:endParaRPr lang="ja-JP" altLang="en-US" dirty="0"/>
          </a:p>
          <a:p>
            <a:r>
              <a:rPr lang="en-US" altLang="ja-JP" dirty="0"/>
              <a:t>2013</a:t>
            </a:r>
            <a:r>
              <a:rPr lang="ja-JP" altLang="en-US" dirty="0"/>
              <a:t>年、メルカリ設立</a:t>
            </a:r>
          </a:p>
          <a:p>
            <a:endParaRPr lang="ja-JP" altLang="en-US" dirty="0"/>
          </a:p>
        </p:txBody>
      </p:sp>
    </p:spTree>
    <p:extLst>
      <p:ext uri="{BB962C8B-B14F-4D97-AF65-F5344CB8AC3E}">
        <p14:creationId xmlns:p14="http://schemas.microsoft.com/office/powerpoint/2010/main" val="15593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3FF59F6-10C6-4B62-93C8-C20AB5ED0B09}"/>
              </a:ext>
            </a:extLst>
          </p:cNvPr>
          <p:cNvPicPr>
            <a:picLocks noChangeAspect="1"/>
          </p:cNvPicPr>
          <p:nvPr/>
        </p:nvPicPr>
        <p:blipFill>
          <a:blip r:embed="rId2"/>
          <a:stretch>
            <a:fillRect/>
          </a:stretch>
        </p:blipFill>
        <p:spPr>
          <a:xfrm>
            <a:off x="1888713" y="444567"/>
            <a:ext cx="8414574" cy="6153941"/>
          </a:xfrm>
          <a:prstGeom prst="rect">
            <a:avLst/>
          </a:prstGeom>
        </p:spPr>
      </p:pic>
    </p:spTree>
    <p:extLst>
      <p:ext uri="{BB962C8B-B14F-4D97-AF65-F5344CB8AC3E}">
        <p14:creationId xmlns:p14="http://schemas.microsoft.com/office/powerpoint/2010/main" val="4010471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メルカリの成功要因</a:t>
            </a:r>
          </a:p>
        </p:txBody>
      </p:sp>
      <p:sp>
        <p:nvSpPr>
          <p:cNvPr id="3" name="角丸四角形 2"/>
          <p:cNvSpPr/>
          <p:nvPr/>
        </p:nvSpPr>
        <p:spPr>
          <a:xfrm>
            <a:off x="1648690" y="1690688"/>
            <a:ext cx="8617527" cy="1592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現代の人</a:t>
            </a:r>
            <a:r>
              <a:rPr lang="ja-JP" altLang="en-US" sz="3200" dirty="0"/>
              <a:t>は</a:t>
            </a:r>
            <a:r>
              <a:rPr kumimoji="1" lang="ja-JP" altLang="en-US" sz="3200" dirty="0"/>
              <a:t>中古品を使うことへの</a:t>
            </a:r>
            <a:endParaRPr kumimoji="1" lang="en-US" altLang="ja-JP" sz="3200" dirty="0"/>
          </a:p>
          <a:p>
            <a:pPr algn="ctr"/>
            <a:r>
              <a:rPr kumimoji="1" lang="ja-JP" altLang="en-US" sz="3600" b="1" dirty="0"/>
              <a:t>抵抗</a:t>
            </a:r>
            <a:r>
              <a:rPr kumimoji="1" lang="ja-JP" altLang="en-US" sz="3200" b="1" dirty="0"/>
              <a:t>がなくなってきている</a:t>
            </a:r>
            <a:r>
              <a:rPr lang="ja-JP" altLang="en-US" sz="3200" dirty="0"/>
              <a:t>こと</a:t>
            </a:r>
            <a:endParaRPr kumimoji="1" lang="en-US" altLang="ja-JP" sz="3200" dirty="0"/>
          </a:p>
        </p:txBody>
      </p:sp>
      <p:sp>
        <p:nvSpPr>
          <p:cNvPr id="4" name="テキスト ボックス 3"/>
          <p:cNvSpPr txBox="1"/>
          <p:nvPr/>
        </p:nvSpPr>
        <p:spPr>
          <a:xfrm>
            <a:off x="1648690" y="3422072"/>
            <a:ext cx="10667999" cy="954107"/>
          </a:xfrm>
          <a:prstGeom prst="rect">
            <a:avLst/>
          </a:prstGeom>
          <a:noFill/>
        </p:spPr>
        <p:txBody>
          <a:bodyPr wrap="square" rtlCol="0">
            <a:spAutoFit/>
          </a:bodyPr>
          <a:lstStyle/>
          <a:p>
            <a:r>
              <a:rPr kumimoji="1" lang="ja-JP" altLang="en-US" sz="2800" dirty="0"/>
              <a:t>→古着屋で古着を買ったり、ブックオフ</a:t>
            </a:r>
            <a:r>
              <a:rPr lang="ja-JP" altLang="en-US" sz="2800" dirty="0"/>
              <a:t>で</a:t>
            </a:r>
            <a:r>
              <a:rPr kumimoji="1" lang="ja-JP" altLang="en-US" sz="2800" dirty="0"/>
              <a:t>中古の本を買ったり、中古品を買うことが</a:t>
            </a:r>
            <a:r>
              <a:rPr kumimoji="1" lang="ja-JP" altLang="en-US" sz="2800" b="1" dirty="0"/>
              <a:t>日常的</a:t>
            </a:r>
            <a:r>
              <a:rPr kumimoji="1" lang="ja-JP" altLang="en-US" sz="2800" dirty="0"/>
              <a:t>になった</a:t>
            </a:r>
          </a:p>
        </p:txBody>
      </p:sp>
      <p:sp>
        <p:nvSpPr>
          <p:cNvPr id="5" name="上下矢印 4"/>
          <p:cNvSpPr/>
          <p:nvPr/>
        </p:nvSpPr>
        <p:spPr>
          <a:xfrm>
            <a:off x="5527964" y="4514724"/>
            <a:ext cx="429489" cy="651163"/>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48690" y="5220871"/>
            <a:ext cx="9961419" cy="954107"/>
          </a:xfrm>
          <a:prstGeom prst="rect">
            <a:avLst/>
          </a:prstGeom>
          <a:noFill/>
        </p:spPr>
        <p:txBody>
          <a:bodyPr wrap="square" rtlCol="0">
            <a:spAutoFit/>
          </a:bodyPr>
          <a:lstStyle/>
          <a:p>
            <a:r>
              <a:rPr kumimoji="1" lang="ja-JP" altLang="en-US" sz="2800" dirty="0"/>
              <a:t>その一方で・・・</a:t>
            </a:r>
            <a:endParaRPr kumimoji="1" lang="en-US" altLang="ja-JP" sz="2800" dirty="0"/>
          </a:p>
          <a:p>
            <a:r>
              <a:rPr kumimoji="1" lang="ja-JP" altLang="en-US" sz="2800" dirty="0"/>
              <a:t>中古品の買取業者の増加により、売り手側のニーズも顕在化</a:t>
            </a:r>
          </a:p>
        </p:txBody>
      </p:sp>
    </p:spTree>
    <p:extLst>
      <p:ext uri="{BB962C8B-B14F-4D97-AF65-F5344CB8AC3E}">
        <p14:creationId xmlns:p14="http://schemas.microsoft.com/office/powerpoint/2010/main" val="188324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68143"/>
            <a:ext cx="10515600" cy="1325563"/>
          </a:xfrm>
        </p:spPr>
        <p:txBody>
          <a:bodyPr/>
          <a:lstStyle/>
          <a:p>
            <a:r>
              <a:rPr kumimoji="1" lang="ja-JP" altLang="en-US" b="1" dirty="0"/>
              <a:t>ブックオフ</a:t>
            </a:r>
            <a:r>
              <a:rPr kumimoji="1" lang="ja-JP" altLang="en-US" dirty="0"/>
              <a:t>と</a:t>
            </a:r>
            <a:r>
              <a:rPr kumimoji="1" lang="ja-JP" altLang="en-US" b="1" dirty="0"/>
              <a:t>メルカリ</a:t>
            </a:r>
            <a:r>
              <a:rPr kumimoji="1" lang="ja-JP" altLang="en-US" dirty="0"/>
              <a:t>の違い</a:t>
            </a:r>
          </a:p>
        </p:txBody>
      </p:sp>
      <p:sp>
        <p:nvSpPr>
          <p:cNvPr id="5" name="角丸四角形 4"/>
          <p:cNvSpPr/>
          <p:nvPr/>
        </p:nvSpPr>
        <p:spPr>
          <a:xfrm>
            <a:off x="838200" y="1662980"/>
            <a:ext cx="4890655" cy="66501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ブックオフ</a:t>
            </a:r>
          </a:p>
        </p:txBody>
      </p:sp>
      <p:sp>
        <p:nvSpPr>
          <p:cNvPr id="6" name="角丸四角形 5"/>
          <p:cNvSpPr/>
          <p:nvPr/>
        </p:nvSpPr>
        <p:spPr>
          <a:xfrm>
            <a:off x="6310746" y="1662980"/>
            <a:ext cx="4890655" cy="66501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a:t>メルカリ</a:t>
            </a:r>
            <a:endParaRPr kumimoji="1" lang="en-US" altLang="ja-JP" sz="2800" b="1" dirty="0"/>
          </a:p>
        </p:txBody>
      </p:sp>
      <p:sp>
        <p:nvSpPr>
          <p:cNvPr id="7" name="テキスト ボックス 6"/>
          <p:cNvSpPr txBox="1"/>
          <p:nvPr/>
        </p:nvSpPr>
        <p:spPr>
          <a:xfrm>
            <a:off x="325582" y="2687784"/>
            <a:ext cx="5985164" cy="3108543"/>
          </a:xfrm>
          <a:prstGeom prst="rect">
            <a:avLst/>
          </a:prstGeom>
          <a:noFill/>
        </p:spPr>
        <p:txBody>
          <a:bodyPr wrap="square" rtlCol="0">
            <a:spAutoFit/>
          </a:bodyPr>
          <a:lstStyle/>
          <a:p>
            <a:r>
              <a:rPr kumimoji="1" lang="ja-JP" altLang="en-US" sz="2800" u="sng" dirty="0"/>
              <a:t>・</a:t>
            </a:r>
            <a:r>
              <a:rPr kumimoji="1" lang="ja-JP" altLang="en-US" sz="2800" b="1" u="sng" dirty="0"/>
              <a:t>店舗を介した取引</a:t>
            </a:r>
            <a:endParaRPr kumimoji="1" lang="en-US" altLang="ja-JP" sz="2800" b="1" u="sng" dirty="0"/>
          </a:p>
          <a:p>
            <a:endParaRPr lang="en-US" altLang="ja-JP" sz="2800" dirty="0"/>
          </a:p>
          <a:p>
            <a:r>
              <a:rPr lang="ja-JP" altLang="en-US" sz="2800" dirty="0"/>
              <a:t>→店舗での買取価格は、再販売価格を想定して決められるため、多くの人が買ってもいいと感じる価格まで下がる</a:t>
            </a:r>
            <a:endParaRPr kumimoji="1" lang="en-US" altLang="ja-JP" sz="2800" dirty="0"/>
          </a:p>
          <a:p>
            <a:endParaRPr kumimoji="1" lang="ja-JP" altLang="en-US" sz="2800" dirty="0"/>
          </a:p>
        </p:txBody>
      </p:sp>
      <p:sp>
        <p:nvSpPr>
          <p:cNvPr id="8" name="テキスト ボックス 7"/>
          <p:cNvSpPr txBox="1"/>
          <p:nvPr/>
        </p:nvSpPr>
        <p:spPr>
          <a:xfrm>
            <a:off x="6490855" y="2687784"/>
            <a:ext cx="5985164" cy="2677656"/>
          </a:xfrm>
          <a:prstGeom prst="rect">
            <a:avLst/>
          </a:prstGeom>
          <a:noFill/>
        </p:spPr>
        <p:txBody>
          <a:bodyPr wrap="square" rtlCol="0">
            <a:spAutoFit/>
          </a:bodyPr>
          <a:lstStyle/>
          <a:p>
            <a:r>
              <a:rPr kumimoji="1" lang="ja-JP" altLang="en-US" sz="2800" b="1" u="sng" dirty="0"/>
              <a:t>・直接取引</a:t>
            </a:r>
            <a:endParaRPr kumimoji="1" lang="en-US" altLang="ja-JP" sz="2800" b="1" u="sng" dirty="0"/>
          </a:p>
          <a:p>
            <a:endParaRPr lang="en-US" altLang="ja-JP" sz="2800" dirty="0"/>
          </a:p>
          <a:p>
            <a:r>
              <a:rPr lang="ja-JP" altLang="en-US" sz="2800" dirty="0"/>
              <a:t>→多くの人が高いと感じる価格</a:t>
            </a:r>
            <a:endParaRPr lang="en-US" altLang="ja-JP" sz="2800" dirty="0"/>
          </a:p>
          <a:p>
            <a:r>
              <a:rPr lang="ja-JP" altLang="en-US" sz="2800" dirty="0"/>
              <a:t>であるとしても、一人の人が</a:t>
            </a:r>
            <a:endParaRPr lang="en-US" altLang="ja-JP" sz="2800" dirty="0"/>
          </a:p>
          <a:p>
            <a:r>
              <a:rPr lang="ja-JP" altLang="en-US" sz="2800" dirty="0"/>
              <a:t>買いたいと思えばよい。</a:t>
            </a:r>
            <a:endParaRPr kumimoji="1" lang="en-US" altLang="ja-JP" sz="2800" dirty="0"/>
          </a:p>
          <a:p>
            <a:endParaRPr kumimoji="1" lang="ja-JP" altLang="en-US" sz="2800" dirty="0"/>
          </a:p>
        </p:txBody>
      </p:sp>
    </p:spTree>
    <p:extLst>
      <p:ext uri="{BB962C8B-B14F-4D97-AF65-F5344CB8AC3E}">
        <p14:creationId xmlns:p14="http://schemas.microsoft.com/office/powerpoint/2010/main" val="1207945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kumimoji="1" lang="ja-JP" altLang="en-US" dirty="0"/>
              <a:t>メルカリの成功要因</a:t>
            </a:r>
          </a:p>
        </p:txBody>
      </p:sp>
      <p:sp>
        <p:nvSpPr>
          <p:cNvPr id="4" name="角丸四角形 3"/>
          <p:cNvSpPr/>
          <p:nvPr/>
        </p:nvSpPr>
        <p:spPr>
          <a:xfrm>
            <a:off x="949527" y="1953491"/>
            <a:ext cx="1807528" cy="31073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角丸四角形 4"/>
          <p:cNvSpPr/>
          <p:nvPr/>
        </p:nvSpPr>
        <p:spPr>
          <a:xfrm>
            <a:off x="1150120" y="2192942"/>
            <a:ext cx="1406340" cy="2392911"/>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フローチャート: 結合子 5"/>
          <p:cNvSpPr/>
          <p:nvPr/>
        </p:nvSpPr>
        <p:spPr>
          <a:xfrm>
            <a:off x="1693963" y="4641272"/>
            <a:ext cx="318655" cy="36412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1292181" y="2046216"/>
            <a:ext cx="1122218"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352800" y="3069646"/>
            <a:ext cx="8001000" cy="2308324"/>
          </a:xfrm>
          <a:prstGeom prst="rect">
            <a:avLst/>
          </a:prstGeom>
          <a:noFill/>
        </p:spPr>
        <p:txBody>
          <a:bodyPr wrap="square" rtlCol="0">
            <a:spAutoFit/>
          </a:bodyPr>
          <a:lstStyle/>
          <a:p>
            <a:r>
              <a:rPr lang="ja-JP" altLang="en-US" sz="2800" dirty="0"/>
              <a:t>今までのオンラインショッピングサイトでは</a:t>
            </a:r>
            <a:r>
              <a:rPr lang="en-US" altLang="ja-JP" sz="2800" dirty="0"/>
              <a:t>PC</a:t>
            </a:r>
            <a:r>
              <a:rPr lang="ja-JP" altLang="en-US" sz="2800" dirty="0" err="1"/>
              <a:t>での</a:t>
            </a:r>
            <a:r>
              <a:rPr lang="ja-JP" altLang="en-US" sz="2800" dirty="0"/>
              <a:t>利用が前提に設計されていた。</a:t>
            </a:r>
            <a:endParaRPr lang="en-US" altLang="ja-JP" sz="2800" dirty="0"/>
          </a:p>
          <a:p>
            <a:r>
              <a:rPr kumimoji="1" lang="ja-JP" altLang="en-US" sz="2800" dirty="0"/>
              <a:t>メルカリでは</a:t>
            </a:r>
            <a:r>
              <a:rPr kumimoji="1" lang="ja-JP" altLang="en-US" sz="2800" b="1" dirty="0"/>
              <a:t>スマホの利用</a:t>
            </a:r>
            <a:r>
              <a:rPr kumimoji="1" lang="ja-JP" altLang="en-US" sz="2800" dirty="0"/>
              <a:t>を前提にサービスが設計されて</a:t>
            </a:r>
            <a:r>
              <a:rPr lang="ja-JP" altLang="en-US" sz="2800" dirty="0"/>
              <a:t>おり、スマホの普及とともにとくに</a:t>
            </a:r>
            <a:r>
              <a:rPr lang="en-US" altLang="ja-JP" sz="2800" dirty="0"/>
              <a:t>PC</a:t>
            </a:r>
            <a:r>
              <a:rPr lang="ja-JP" altLang="en-US" sz="2800" dirty="0"/>
              <a:t>を使わない消費者がひきつけられた。</a:t>
            </a:r>
            <a:endParaRPr kumimoji="1" lang="ja-JP" altLang="en-US" sz="2800" dirty="0"/>
          </a:p>
        </p:txBody>
      </p:sp>
      <p:sp>
        <p:nvSpPr>
          <p:cNvPr id="11" name="角丸四角形 10"/>
          <p:cNvSpPr/>
          <p:nvPr/>
        </p:nvSpPr>
        <p:spPr>
          <a:xfrm>
            <a:off x="4239489" y="1725223"/>
            <a:ext cx="5250873" cy="9836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スマートフォンの普及</a:t>
            </a:r>
          </a:p>
        </p:txBody>
      </p:sp>
    </p:spTree>
    <p:extLst>
      <p:ext uri="{BB962C8B-B14F-4D97-AF65-F5344CB8AC3E}">
        <p14:creationId xmlns:p14="http://schemas.microsoft.com/office/powerpoint/2010/main" val="2673472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中古市場特有の問題も解決</a:t>
            </a:r>
            <a:endParaRPr kumimoji="1" lang="ja-JP" altLang="en-US" dirty="0"/>
          </a:p>
        </p:txBody>
      </p:sp>
      <p:sp>
        <p:nvSpPr>
          <p:cNvPr id="4" name="コンテンツ プレースホルダー 3">
            <a:extLst>
              <a:ext uri="{FF2B5EF4-FFF2-40B4-BE49-F238E27FC236}">
                <a16:creationId xmlns:a16="http://schemas.microsoft.com/office/drawing/2014/main" id="{3F408692-3982-44A5-864C-DE4F84A35D8B}"/>
              </a:ext>
            </a:extLst>
          </p:cNvPr>
          <p:cNvSpPr>
            <a:spLocks noGrp="1"/>
          </p:cNvSpPr>
          <p:nvPr>
            <p:ph idx="1"/>
          </p:nvPr>
        </p:nvSpPr>
        <p:spPr/>
        <p:txBody>
          <a:bodyPr/>
          <a:lstStyle/>
          <a:p>
            <a:pPr marL="0" indent="0">
              <a:buNone/>
            </a:pPr>
            <a:r>
              <a:rPr lang="ja-JP" altLang="en-US" dirty="0"/>
              <a:t>品質が買い手に伝わりにくい中古品だが</a:t>
            </a:r>
            <a:r>
              <a:rPr lang="en-US" altLang="ja-JP" dirty="0"/>
              <a:t>…</a:t>
            </a:r>
          </a:p>
          <a:p>
            <a:endParaRPr lang="en-US" altLang="ja-JP" dirty="0"/>
          </a:p>
          <a:p>
            <a:pPr marL="0" indent="0">
              <a:buNone/>
            </a:pPr>
            <a:r>
              <a:rPr lang="ja-JP" altLang="en-US" dirty="0"/>
              <a:t>①出品者の過去の取引の評価を閲覧できる。</a:t>
            </a:r>
          </a:p>
          <a:p>
            <a:pPr marL="0" indent="0">
              <a:buNone/>
            </a:pPr>
            <a:endParaRPr lang="ja-JP" altLang="en-US" dirty="0"/>
          </a:p>
          <a:p>
            <a:pPr marL="0" indent="0">
              <a:buNone/>
            </a:pPr>
            <a:r>
              <a:rPr lang="ja-JP" altLang="en-US" dirty="0"/>
              <a:t>②決済は買い手が商品を受け取ってから行われる。</a:t>
            </a:r>
          </a:p>
          <a:p>
            <a:endParaRPr lang="ja-JP" altLang="en-US" dirty="0"/>
          </a:p>
        </p:txBody>
      </p:sp>
      <p:pic>
        <p:nvPicPr>
          <p:cNvPr id="2050" name="Picture 2" descr="https://2.bp.blogspot.com/-KpuSn6EYD88/U2LupgJ7F5I/AAAAAAAAfuI/S3LZ18knCgI/s800/businesswoman2_ide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480" y="1152597"/>
            <a:ext cx="1725839" cy="22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67953E2-7BB4-4897-91CA-C0EDC9B5D587}"/>
              </a:ext>
            </a:extLst>
          </p:cNvPr>
          <p:cNvSpPr>
            <a:spLocks noGrp="1"/>
          </p:cNvSpPr>
          <p:nvPr>
            <p:ph type="title"/>
          </p:nvPr>
        </p:nvSpPr>
        <p:spPr/>
        <p:txBody>
          <a:bodyPr>
            <a:normAutofit/>
          </a:bodyPr>
          <a:lstStyle/>
          <a:p>
            <a:r>
              <a:rPr lang="ja-JP" altLang="en-US" dirty="0">
                <a:latin typeface="游ゴシック Light" panose="020B0300000000000000" pitchFamily="50" charset="-128"/>
                <a:ea typeface="游ゴシック Light" panose="020B0300000000000000" pitchFamily="50" charset="-128"/>
              </a:rPr>
              <a:t>イチコン</a:t>
            </a:r>
            <a:r>
              <a:rPr kumimoji="1" lang="ja-JP" altLang="en-US" dirty="0">
                <a:latin typeface="游ゴシック Light" panose="020B0300000000000000" pitchFamily="50" charset="-128"/>
                <a:ea typeface="游ゴシック Light" panose="020B0300000000000000" pitchFamily="50" charset="-128"/>
              </a:rPr>
              <a:t>への提案</a:t>
            </a:r>
          </a:p>
        </p:txBody>
      </p:sp>
      <p:sp>
        <p:nvSpPr>
          <p:cNvPr id="4" name="吹き出し: 角を丸めた四角形 19">
            <a:extLst>
              <a:ext uri="{FF2B5EF4-FFF2-40B4-BE49-F238E27FC236}">
                <a16:creationId xmlns:a16="http://schemas.microsoft.com/office/drawing/2014/main" id="{47ED60EC-E4AE-4711-994D-2BB07FF7FDCD}"/>
              </a:ext>
            </a:extLst>
          </p:cNvPr>
          <p:cNvSpPr/>
          <p:nvPr/>
        </p:nvSpPr>
        <p:spPr>
          <a:xfrm>
            <a:off x="838199" y="1690688"/>
            <a:ext cx="8067013" cy="2767227"/>
          </a:xfrm>
          <a:prstGeom prst="wedgeRoundRectCallout">
            <a:avLst>
              <a:gd name="adj1" fmla="val 55966"/>
              <a:gd name="adj2" fmla="val 308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i="1" dirty="0">
                <a:solidFill>
                  <a:schemeClr val="tx1"/>
                </a:solidFill>
                <a:effectLst/>
                <a:latin typeface="+mn-ea"/>
                <a:cs typeface="Times New Roman" panose="02020603050405020304" pitchFamily="18" charset="0"/>
              </a:rPr>
              <a:t>本日ご説明した、以下の</a:t>
            </a:r>
            <a:r>
              <a:rPr lang="en-US" altLang="ja-JP" sz="2800" i="1" dirty="0">
                <a:solidFill>
                  <a:schemeClr val="tx1"/>
                </a:solidFill>
                <a:effectLst/>
                <a:latin typeface="+mn-ea"/>
                <a:cs typeface="Times New Roman" panose="02020603050405020304" pitchFamily="18" charset="0"/>
              </a:rPr>
              <a:t>3</a:t>
            </a:r>
            <a:r>
              <a:rPr lang="ja-JP" altLang="en-US" sz="2800" i="1" dirty="0">
                <a:solidFill>
                  <a:schemeClr val="tx1"/>
                </a:solidFill>
                <a:effectLst/>
                <a:latin typeface="+mn-ea"/>
                <a:cs typeface="Times New Roman" panose="02020603050405020304" pitchFamily="18" charset="0"/>
              </a:rPr>
              <a:t>つの理論や事例をふまえ</a:t>
            </a:r>
            <a:endParaRPr lang="en-US" altLang="ja-JP" sz="2800" i="1" dirty="0">
              <a:solidFill>
                <a:schemeClr val="tx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i="1" dirty="0">
              <a:solidFill>
                <a:schemeClr val="tx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i="1" dirty="0">
                <a:solidFill>
                  <a:schemeClr val="tx1"/>
                </a:solidFill>
                <a:effectLst/>
                <a:latin typeface="+mn-ea"/>
                <a:cs typeface="Times New Roman" panose="02020603050405020304" pitchFamily="18" charset="0"/>
              </a:rPr>
              <a:t>　・サービス　　　</a:t>
            </a:r>
            <a:endParaRPr lang="en-US" altLang="ja-JP" sz="2800" i="1" dirty="0">
              <a:solidFill>
                <a:schemeClr val="tx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1" u="none" strike="noStrike" kern="1200" cap="none" spc="0" normalizeH="0" baseline="0" noProof="0" dirty="0">
                <a:ln>
                  <a:noFill/>
                </a:ln>
                <a:solidFill>
                  <a:schemeClr val="tx1"/>
                </a:solidFill>
                <a:uLnTx/>
                <a:uFillTx/>
                <a:latin typeface="+mn-ea"/>
                <a:cs typeface="Times New Roman" panose="02020603050405020304" pitchFamily="18" charset="0"/>
              </a:rPr>
              <a:t>　・</a:t>
            </a:r>
            <a:r>
              <a:rPr lang="ja-JP" altLang="en-US" sz="2800" i="1" dirty="0">
                <a:solidFill>
                  <a:schemeClr val="tx1"/>
                </a:solidFill>
                <a:latin typeface="+mn-ea"/>
                <a:cs typeface="Times New Roman" panose="02020603050405020304" pitchFamily="18" charset="0"/>
              </a:rPr>
              <a:t>ペティ＝クラークの法則</a:t>
            </a:r>
            <a:endParaRPr kumimoji="1" lang="en-US" altLang="ja-JP" sz="2800" b="0" i="1" u="none" strike="noStrike" kern="1200" cap="none" spc="0" normalizeH="0" baseline="0" noProof="0" dirty="0">
              <a:ln>
                <a:noFill/>
              </a:ln>
              <a:solidFill>
                <a:schemeClr val="tx1"/>
              </a:solidFill>
              <a:uLnTx/>
              <a:uFillTx/>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i="1" dirty="0">
                <a:solidFill>
                  <a:schemeClr val="tx1"/>
                </a:solidFill>
                <a:effectLst/>
                <a:latin typeface="+mn-ea"/>
                <a:cs typeface="Times New Roman" panose="02020603050405020304" pitchFamily="18" charset="0"/>
              </a:rPr>
              <a:t>　・</a:t>
            </a:r>
            <a:r>
              <a:rPr lang="ja-JP" altLang="en-US" sz="2800" i="1" dirty="0">
                <a:solidFill>
                  <a:schemeClr val="tx1"/>
                </a:solidFill>
                <a:latin typeface="+mn-ea"/>
                <a:cs typeface="Times New Roman" panose="02020603050405020304" pitchFamily="18" charset="0"/>
              </a:rPr>
              <a:t>テクノロジーとサービス</a:t>
            </a:r>
            <a:endParaRPr lang="en-US" altLang="ja-JP" sz="2800" i="1" dirty="0">
              <a:solidFill>
                <a:schemeClr val="tx1"/>
              </a:solidFill>
              <a:effectLst/>
              <a:latin typeface="+mn-ea"/>
              <a:cs typeface="Times New Roman" panose="02020603050405020304" pitchFamily="18" charset="0"/>
            </a:endParaRPr>
          </a:p>
          <a:p>
            <a:pPr>
              <a:defRPr/>
            </a:pPr>
            <a:r>
              <a:rPr lang="ja-JP" altLang="en-US" sz="2800" i="1" dirty="0">
                <a:solidFill>
                  <a:schemeClr val="tx1"/>
                </a:solidFill>
                <a:effectLst/>
                <a:latin typeface="+mn-ea"/>
                <a:cs typeface="Times New Roman" panose="02020603050405020304" pitchFamily="18" charset="0"/>
              </a:rPr>
              <a:t>　・（事例）</a:t>
            </a:r>
            <a:r>
              <a:rPr lang="ja-JP" altLang="en-US" sz="2800" i="1" dirty="0">
                <a:solidFill>
                  <a:schemeClr val="tx1"/>
                </a:solidFill>
                <a:latin typeface="+mn-ea"/>
                <a:cs typeface="Times New Roman" panose="02020603050405020304" pitchFamily="18" charset="0"/>
              </a:rPr>
              <a:t>メルカリ</a:t>
            </a:r>
            <a:endParaRPr lang="en-US" altLang="ja-JP" sz="2800" i="1" dirty="0">
              <a:solidFill>
                <a:schemeClr val="tx1"/>
              </a:solidFill>
              <a:effectLst/>
              <a:latin typeface="+mn-ea"/>
              <a:cs typeface="Times New Roman" panose="02020603050405020304" pitchFamily="18" charset="0"/>
            </a:endParaRPr>
          </a:p>
        </p:txBody>
      </p:sp>
      <p:sp>
        <p:nvSpPr>
          <p:cNvPr id="6" name="吹き出し: 角を丸めた四角形 19">
            <a:extLst>
              <a:ext uri="{FF2B5EF4-FFF2-40B4-BE49-F238E27FC236}">
                <a16:creationId xmlns:a16="http://schemas.microsoft.com/office/drawing/2014/main" id="{47ED60EC-E4AE-4711-994D-2BB07FF7FDCD}"/>
              </a:ext>
            </a:extLst>
          </p:cNvPr>
          <p:cNvSpPr/>
          <p:nvPr/>
        </p:nvSpPr>
        <p:spPr>
          <a:xfrm>
            <a:off x="838199" y="4684233"/>
            <a:ext cx="8067014" cy="1729496"/>
          </a:xfrm>
          <a:prstGeom prst="wedgeRoundRectCallout">
            <a:avLst>
              <a:gd name="adj1" fmla="val 55966"/>
              <a:gd name="adj2" fmla="val 308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i="1" dirty="0">
                <a:solidFill>
                  <a:schemeClr val="tx1"/>
                </a:solidFill>
                <a:effectLst/>
                <a:latin typeface="+mn-ea"/>
                <a:cs typeface="Times New Roman" panose="02020603050405020304" pitchFamily="18" charset="0"/>
              </a:rPr>
              <a:t>イチコンはカメラ事業からの依存体質を抜け出し、製造にこだわらずサービス事業へ進出することで会社全体の業績を上げることを目指すべきだと思います。</a:t>
            </a:r>
            <a:endParaRPr lang="en-US" altLang="ja-JP" sz="2800" i="1" dirty="0">
              <a:solidFill>
                <a:schemeClr val="tx1"/>
              </a:solidFill>
              <a:effectLst/>
              <a:latin typeface="+mn-ea"/>
              <a:cs typeface="Times New Roman" panose="02020603050405020304" pitchFamily="18" charset="0"/>
            </a:endParaRPr>
          </a:p>
        </p:txBody>
      </p:sp>
      <p:pic>
        <p:nvPicPr>
          <p:cNvPr id="7" name="Picture 2" descr="指揮棒を持った会社員のイラスト（女性）">
            <a:extLst>
              <a:ext uri="{FF2B5EF4-FFF2-40B4-BE49-F238E27FC236}">
                <a16:creationId xmlns:a16="http://schemas.microsoft.com/office/drawing/2014/main" id="{892C1680-CDBF-4292-AE06-4DE88ABCE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011" y="3902432"/>
            <a:ext cx="2323280" cy="281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5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167953E2-7BB4-4897-91CA-C0EDC9B5D587}"/>
              </a:ext>
            </a:extLst>
          </p:cNvPr>
          <p:cNvSpPr>
            <a:spLocks noGrp="1"/>
          </p:cNvSpPr>
          <p:nvPr>
            <p:ph type="title"/>
          </p:nvPr>
        </p:nvSpPr>
        <p:spPr/>
        <p:txBody>
          <a:bodyPr>
            <a:normAutofit/>
          </a:bodyPr>
          <a:lstStyle/>
          <a:p>
            <a:r>
              <a:rPr kumimoji="1" lang="ja-JP" altLang="en-US" dirty="0">
                <a:latin typeface="游ゴシック Light" panose="020B0300000000000000" pitchFamily="50" charset="-128"/>
                <a:ea typeface="游ゴシック Light" panose="020B0300000000000000" pitchFamily="50" charset="-128"/>
              </a:rPr>
              <a:t>考えてみよう①</a:t>
            </a:r>
          </a:p>
        </p:txBody>
      </p:sp>
      <p:sp>
        <p:nvSpPr>
          <p:cNvPr id="3" name="スライド番号プレースホルダー 2">
            <a:extLst>
              <a:ext uri="{FF2B5EF4-FFF2-40B4-BE49-F238E27FC236}">
                <a16:creationId xmlns:a16="http://schemas.microsoft.com/office/drawing/2014/main" id="{EC262A45-21F0-42E6-A56B-3B418D79B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CA61D-3A2B-45B2-8EB1-1BB825DF54F3}"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55886302-B603-4401-BDEB-05D1F4920479}"/>
              </a:ext>
            </a:extLst>
          </p:cNvPr>
          <p:cNvSpPr/>
          <p:nvPr/>
        </p:nvSpPr>
        <p:spPr>
          <a:xfrm>
            <a:off x="7888941" y="5163671"/>
            <a:ext cx="905435" cy="15578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二等辺三角形 16">
            <a:extLst>
              <a:ext uri="{FF2B5EF4-FFF2-40B4-BE49-F238E27FC236}">
                <a16:creationId xmlns:a16="http://schemas.microsoft.com/office/drawing/2014/main" id="{D830B067-F32A-4243-A6F3-BA9AED871E59}"/>
              </a:ext>
            </a:extLst>
          </p:cNvPr>
          <p:cNvSpPr/>
          <p:nvPr/>
        </p:nvSpPr>
        <p:spPr>
          <a:xfrm>
            <a:off x="8133229" y="4731870"/>
            <a:ext cx="470647" cy="4967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146" name="Picture 2" descr="語学の勉強をする人のイラスト（男性・ライティング）">
            <a:extLst>
              <a:ext uri="{FF2B5EF4-FFF2-40B4-BE49-F238E27FC236}">
                <a16:creationId xmlns:a16="http://schemas.microsoft.com/office/drawing/2014/main" id="{F2B110BF-A515-4E63-91EF-C8C130A7D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313" y="267839"/>
            <a:ext cx="1568260" cy="15578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語学の勉強をする人のイラスト（女性・ライティング）">
            <a:extLst>
              <a:ext uri="{FF2B5EF4-FFF2-40B4-BE49-F238E27FC236}">
                <a16:creationId xmlns:a16="http://schemas.microsoft.com/office/drawing/2014/main" id="{AD211E69-4BD8-4D41-9880-2E2CF7CF0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001" y="290298"/>
            <a:ext cx="1568260" cy="155780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8A8391B-97CF-4D58-B615-F74263D76C98}"/>
              </a:ext>
            </a:extLst>
          </p:cNvPr>
          <p:cNvSpPr txBox="1"/>
          <p:nvPr/>
        </p:nvSpPr>
        <p:spPr>
          <a:xfrm>
            <a:off x="623454" y="2504209"/>
            <a:ext cx="11064631" cy="2246769"/>
          </a:xfrm>
          <a:prstGeom prst="rect">
            <a:avLst/>
          </a:prstGeom>
          <a:noFill/>
        </p:spPr>
        <p:txBody>
          <a:bodyPr wrap="square" rtlCol="0">
            <a:spAutoFit/>
          </a:bodyPr>
          <a:lstStyle/>
          <a:p>
            <a:r>
              <a:rPr kumimoji="1" lang="ja-JP" altLang="en-US" sz="2800" dirty="0"/>
              <a:t>　あなたが主人公（朝垣さん）の立場なら、</a:t>
            </a:r>
            <a:r>
              <a:rPr lang="ja-JP" altLang="en-US" sz="2800" dirty="0"/>
              <a:t>イチコンに対して、</a:t>
            </a:r>
            <a:endParaRPr lang="en-US" altLang="ja-JP" sz="2800" dirty="0"/>
          </a:p>
          <a:p>
            <a:r>
              <a:rPr lang="ja-JP" altLang="en-US" sz="2800" dirty="0"/>
              <a:t>　どのような具体策を提案しますか？</a:t>
            </a:r>
            <a:endParaRPr lang="en-US" altLang="ja-JP" sz="2800" dirty="0"/>
          </a:p>
          <a:p>
            <a:endParaRPr lang="en-US" altLang="ja-JP" sz="2800" dirty="0"/>
          </a:p>
          <a:p>
            <a:endParaRPr lang="en-US" altLang="ja-JP" sz="2800" dirty="0"/>
          </a:p>
          <a:p>
            <a:r>
              <a:rPr lang="ja-JP" altLang="en-US" sz="2800" dirty="0"/>
              <a:t>　</a:t>
            </a:r>
            <a:endParaRPr kumimoji="1" lang="ja-JP" altLang="en-US" sz="2800" dirty="0"/>
          </a:p>
        </p:txBody>
      </p:sp>
      <p:sp>
        <p:nvSpPr>
          <p:cNvPr id="4" name="四角形: 角を丸くする 3">
            <a:extLst>
              <a:ext uri="{FF2B5EF4-FFF2-40B4-BE49-F238E27FC236}">
                <a16:creationId xmlns:a16="http://schemas.microsoft.com/office/drawing/2014/main" id="{12EB54E7-BE98-4C5E-BFBF-E06CD2A28DC8}"/>
              </a:ext>
            </a:extLst>
          </p:cNvPr>
          <p:cNvSpPr/>
          <p:nvPr/>
        </p:nvSpPr>
        <p:spPr>
          <a:xfrm>
            <a:off x="503914" y="2275608"/>
            <a:ext cx="10739050" cy="17126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9122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167953E2-7BB4-4897-91CA-C0EDC9B5D587}"/>
              </a:ext>
            </a:extLst>
          </p:cNvPr>
          <p:cNvSpPr>
            <a:spLocks noGrp="1"/>
          </p:cNvSpPr>
          <p:nvPr>
            <p:ph type="title"/>
          </p:nvPr>
        </p:nvSpPr>
        <p:spPr/>
        <p:txBody>
          <a:bodyPr>
            <a:normAutofit/>
          </a:bodyPr>
          <a:lstStyle/>
          <a:p>
            <a:r>
              <a:rPr kumimoji="1" lang="ja-JP" altLang="en-US" dirty="0">
                <a:latin typeface="游ゴシック Light" panose="020B0300000000000000" pitchFamily="50" charset="-128"/>
                <a:ea typeface="游ゴシック Light" panose="020B0300000000000000" pitchFamily="50" charset="-128"/>
              </a:rPr>
              <a:t>考えてみよう②</a:t>
            </a:r>
          </a:p>
        </p:txBody>
      </p:sp>
      <p:sp>
        <p:nvSpPr>
          <p:cNvPr id="3" name="スライド番号プレースホルダー 2">
            <a:extLst>
              <a:ext uri="{FF2B5EF4-FFF2-40B4-BE49-F238E27FC236}">
                <a16:creationId xmlns:a16="http://schemas.microsoft.com/office/drawing/2014/main" id="{EC262A45-21F0-42E6-A56B-3B418D79B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CA61D-3A2B-45B2-8EB1-1BB825DF54F3}"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55886302-B603-4401-BDEB-05D1F4920479}"/>
              </a:ext>
            </a:extLst>
          </p:cNvPr>
          <p:cNvSpPr/>
          <p:nvPr/>
        </p:nvSpPr>
        <p:spPr>
          <a:xfrm>
            <a:off x="7888941" y="5163671"/>
            <a:ext cx="905435" cy="15578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二等辺三角形 16">
            <a:extLst>
              <a:ext uri="{FF2B5EF4-FFF2-40B4-BE49-F238E27FC236}">
                <a16:creationId xmlns:a16="http://schemas.microsoft.com/office/drawing/2014/main" id="{D830B067-F32A-4243-A6F3-BA9AED871E59}"/>
              </a:ext>
            </a:extLst>
          </p:cNvPr>
          <p:cNvSpPr/>
          <p:nvPr/>
        </p:nvSpPr>
        <p:spPr>
          <a:xfrm>
            <a:off x="8133229" y="4731870"/>
            <a:ext cx="470647" cy="4967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146" name="Picture 2" descr="語学の勉強をする人のイラスト（男性・ライティング）">
            <a:extLst>
              <a:ext uri="{FF2B5EF4-FFF2-40B4-BE49-F238E27FC236}">
                <a16:creationId xmlns:a16="http://schemas.microsoft.com/office/drawing/2014/main" id="{F2B110BF-A515-4E63-91EF-C8C130A7D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313" y="267839"/>
            <a:ext cx="1568260" cy="15578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語学の勉強をする人のイラスト（女性・ライティング）">
            <a:extLst>
              <a:ext uri="{FF2B5EF4-FFF2-40B4-BE49-F238E27FC236}">
                <a16:creationId xmlns:a16="http://schemas.microsoft.com/office/drawing/2014/main" id="{AD211E69-4BD8-4D41-9880-2E2CF7CF0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001" y="290298"/>
            <a:ext cx="1568260" cy="1557805"/>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12EB54E7-BE98-4C5E-BFBF-E06CD2A28DC8}"/>
              </a:ext>
            </a:extLst>
          </p:cNvPr>
          <p:cNvSpPr/>
          <p:nvPr/>
        </p:nvSpPr>
        <p:spPr>
          <a:xfrm>
            <a:off x="503914" y="2275608"/>
            <a:ext cx="10739050" cy="17126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2D78856-ABC6-40CA-B950-46E5818F7BB5}"/>
              </a:ext>
            </a:extLst>
          </p:cNvPr>
          <p:cNvSpPr txBox="1"/>
          <p:nvPr/>
        </p:nvSpPr>
        <p:spPr>
          <a:xfrm>
            <a:off x="623455" y="2639890"/>
            <a:ext cx="11064631" cy="1815882"/>
          </a:xfrm>
          <a:prstGeom prst="rect">
            <a:avLst/>
          </a:prstGeom>
          <a:noFill/>
        </p:spPr>
        <p:txBody>
          <a:bodyPr wrap="square" rtlCol="0">
            <a:spAutoFit/>
          </a:bodyPr>
          <a:lstStyle/>
          <a:p>
            <a:r>
              <a:rPr kumimoji="1" lang="ja-JP" altLang="en-US" sz="2800" dirty="0"/>
              <a:t>　今回出てきた３つの理論的キーワードと事例の他に</a:t>
            </a:r>
            <a:br>
              <a:rPr kumimoji="1" lang="en-US" altLang="ja-JP" sz="2800" dirty="0"/>
            </a:br>
            <a:r>
              <a:rPr kumimoji="1" lang="ja-JP" altLang="en-US" sz="2800" dirty="0"/>
              <a:t>　どのような情報を</a:t>
            </a:r>
            <a:r>
              <a:rPr lang="ja-JP" altLang="en-US" sz="2800" dirty="0"/>
              <a:t>付け加えるとよいと思いますか？</a:t>
            </a:r>
            <a:endParaRPr lang="en-US" altLang="ja-JP" sz="2800" dirty="0"/>
          </a:p>
          <a:p>
            <a:endParaRPr lang="en-US" altLang="ja-JP" sz="2800" dirty="0"/>
          </a:p>
          <a:p>
            <a:r>
              <a:rPr lang="ja-JP" altLang="en-US" sz="2800" dirty="0"/>
              <a:t>　　</a:t>
            </a:r>
            <a:endParaRPr kumimoji="1" lang="ja-JP" altLang="en-US" sz="2800" dirty="0"/>
          </a:p>
        </p:txBody>
      </p:sp>
    </p:spTree>
    <p:extLst>
      <p:ext uri="{BB962C8B-B14F-4D97-AF65-F5344CB8AC3E}">
        <p14:creationId xmlns:p14="http://schemas.microsoft.com/office/powerpoint/2010/main" val="2749787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167953E2-7BB4-4897-91CA-C0EDC9B5D587}"/>
              </a:ext>
            </a:extLst>
          </p:cNvPr>
          <p:cNvSpPr>
            <a:spLocks noGrp="1"/>
          </p:cNvSpPr>
          <p:nvPr>
            <p:ph type="title"/>
          </p:nvPr>
        </p:nvSpPr>
        <p:spPr/>
        <p:txBody>
          <a:bodyPr>
            <a:normAutofit/>
          </a:bodyPr>
          <a:lstStyle/>
          <a:p>
            <a:r>
              <a:rPr kumimoji="1" lang="ja-JP" altLang="en-US" dirty="0">
                <a:latin typeface="游ゴシック Light" panose="020B0300000000000000" pitchFamily="50" charset="-128"/>
                <a:ea typeface="游ゴシック Light" panose="020B0300000000000000" pitchFamily="50" charset="-128"/>
              </a:rPr>
              <a:t>内村リーダ－のアドバイス</a:t>
            </a:r>
          </a:p>
        </p:txBody>
      </p:sp>
      <p:sp>
        <p:nvSpPr>
          <p:cNvPr id="2" name="コンテンツ プレースホルダー 1">
            <a:extLst>
              <a:ext uri="{FF2B5EF4-FFF2-40B4-BE49-F238E27FC236}">
                <a16:creationId xmlns:a16="http://schemas.microsoft.com/office/drawing/2014/main" id="{2FF247A4-1F8E-41B8-990B-94BA4D76AA28}"/>
              </a:ext>
            </a:extLst>
          </p:cNvPr>
          <p:cNvSpPr>
            <a:spLocks noGrp="1"/>
          </p:cNvSpPr>
          <p:nvPr>
            <p:ph idx="1"/>
          </p:nvPr>
        </p:nvSpPr>
        <p:spPr/>
        <p:txBody>
          <a:bodyPr/>
          <a:lstStyle/>
          <a:p>
            <a:pPr marL="0" indent="0">
              <a:buNone/>
            </a:pPr>
            <a:r>
              <a:rPr lang="ja-JP" altLang="en-US" dirty="0"/>
              <a:t>★</a:t>
            </a:r>
            <a:r>
              <a:rPr lang="en-US" altLang="ja-JP" dirty="0"/>
              <a:t>【</a:t>
            </a:r>
            <a:r>
              <a:rPr lang="ja-JP" altLang="en-US" dirty="0"/>
              <a:t>考えてみよう（応用編）</a:t>
            </a:r>
            <a:r>
              <a:rPr lang="en-US" altLang="ja-JP" dirty="0"/>
              <a:t>】</a:t>
            </a:r>
          </a:p>
          <a:p>
            <a:pPr marL="0" indent="0">
              <a:buNone/>
            </a:pPr>
            <a:r>
              <a:rPr lang="ja-JP" altLang="en-US" dirty="0"/>
              <a:t>　日本の基幹企業である自動車業界でどんな新しいサービス</a:t>
            </a:r>
          </a:p>
          <a:p>
            <a:pPr marL="0" indent="0">
              <a:buNone/>
            </a:pPr>
            <a:r>
              <a:rPr lang="ja-JP" altLang="en-US" dirty="0"/>
              <a:t>　が生まれているか</a:t>
            </a:r>
          </a:p>
          <a:p>
            <a:pPr marL="0" indent="0">
              <a:buNone/>
            </a:pPr>
            <a:endParaRPr lang="ja-JP" altLang="en-US" dirty="0"/>
          </a:p>
          <a:p>
            <a:pPr marL="0" indent="0">
              <a:buNone/>
            </a:pPr>
            <a:endParaRPr lang="ja-JP" altLang="en-US" dirty="0"/>
          </a:p>
          <a:p>
            <a:pPr marL="0" indent="0">
              <a:buNone/>
            </a:pPr>
            <a:r>
              <a:rPr lang="ja-JP" altLang="en-US" dirty="0"/>
              <a:t>★</a:t>
            </a:r>
            <a:r>
              <a:rPr lang="en-US" altLang="ja-JP" dirty="0"/>
              <a:t>【</a:t>
            </a:r>
            <a:r>
              <a:rPr lang="ja-JP" altLang="en-US" dirty="0"/>
              <a:t>調べてみよう</a:t>
            </a:r>
            <a:r>
              <a:rPr lang="en-US" altLang="ja-JP" dirty="0"/>
              <a:t>】</a:t>
            </a:r>
          </a:p>
          <a:p>
            <a:pPr marL="0" indent="0">
              <a:buNone/>
            </a:pPr>
            <a:r>
              <a:rPr lang="ja-JP" altLang="en-US" dirty="0"/>
              <a:t>　サービスの収益性は、製造業に比べて高いのか</a:t>
            </a:r>
          </a:p>
          <a:p>
            <a:endParaRPr lang="ja-JP" altLang="en-US" dirty="0"/>
          </a:p>
        </p:txBody>
      </p:sp>
      <p:sp>
        <p:nvSpPr>
          <p:cNvPr id="6" name="テキスト ボックス 5">
            <a:extLst>
              <a:ext uri="{FF2B5EF4-FFF2-40B4-BE49-F238E27FC236}">
                <a16:creationId xmlns:a16="http://schemas.microsoft.com/office/drawing/2014/main" id="{D0712D55-85EB-4685-8C08-6E389237729D}"/>
              </a:ext>
            </a:extLst>
          </p:cNvPr>
          <p:cNvSpPr txBox="1"/>
          <p:nvPr/>
        </p:nvSpPr>
        <p:spPr>
          <a:xfrm>
            <a:off x="503914" y="2337955"/>
            <a:ext cx="184731" cy="954107"/>
          </a:xfrm>
          <a:prstGeom prst="rect">
            <a:avLst/>
          </a:prstGeom>
          <a:noFill/>
        </p:spPr>
        <p:txBody>
          <a:bodyPr wrap="none" rtlCol="0">
            <a:spAutoFit/>
          </a:bodyPr>
          <a:lstStyle/>
          <a:p>
            <a:endParaRPr lang="ja-JP" altLang="ja-JP" sz="2800" kern="100" dirty="0">
              <a:effectLst/>
              <a:latin typeface="+mn-ea"/>
              <a:cs typeface="Times New Roman" panose="02020603050405020304" pitchFamily="18" charset="0"/>
            </a:endParaRPr>
          </a:p>
          <a:p>
            <a:endParaRPr kumimoji="1" lang="ja-JP" altLang="en-US" sz="2800" dirty="0">
              <a:latin typeface="+mn-ea"/>
            </a:endParaRPr>
          </a:p>
        </p:txBody>
      </p:sp>
      <p:pic>
        <p:nvPicPr>
          <p:cNvPr id="12" name="図 11">
            <a:extLst>
              <a:ext uri="{FF2B5EF4-FFF2-40B4-BE49-F238E27FC236}">
                <a16:creationId xmlns:a16="http://schemas.microsoft.com/office/drawing/2014/main" id="{7364D293-EC78-4EDA-B00F-1EF0B1817429}"/>
              </a:ext>
            </a:extLst>
          </p:cNvPr>
          <p:cNvPicPr>
            <a:picLocks noChangeAspect="1"/>
          </p:cNvPicPr>
          <p:nvPr/>
        </p:nvPicPr>
        <p:blipFill>
          <a:blip r:embed="rId2"/>
          <a:stretch>
            <a:fillRect/>
          </a:stretch>
        </p:blipFill>
        <p:spPr>
          <a:xfrm>
            <a:off x="10381558" y="120490"/>
            <a:ext cx="1233792" cy="1431348"/>
          </a:xfrm>
          <a:prstGeom prst="rect">
            <a:avLst/>
          </a:prstGeom>
        </p:spPr>
      </p:pic>
    </p:spTree>
    <p:extLst>
      <p:ext uri="{BB962C8B-B14F-4D97-AF65-F5344CB8AC3E}">
        <p14:creationId xmlns:p14="http://schemas.microsoft.com/office/powerpoint/2010/main" val="165460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5207D685-176F-4C2A-AE11-5CEC8BA5A3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7362" y="4040295"/>
            <a:ext cx="2135038" cy="271995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8ED97E4-2E43-4F4A-BA37-D069366C9662}"/>
              </a:ext>
            </a:extLst>
          </p:cNvPr>
          <p:cNvPicPr>
            <a:picLocks noChangeAspect="1"/>
          </p:cNvPicPr>
          <p:nvPr/>
        </p:nvPicPr>
        <p:blipFill>
          <a:blip r:embed="rId3"/>
          <a:stretch>
            <a:fillRect/>
          </a:stretch>
        </p:blipFill>
        <p:spPr>
          <a:xfrm>
            <a:off x="327015" y="1773570"/>
            <a:ext cx="2344544" cy="2719954"/>
          </a:xfrm>
          <a:prstGeom prst="rect">
            <a:avLst/>
          </a:prstGeom>
        </p:spPr>
      </p:pic>
      <p:sp>
        <p:nvSpPr>
          <p:cNvPr id="2" name="角丸四角形吹き出し 1"/>
          <p:cNvSpPr/>
          <p:nvPr/>
        </p:nvSpPr>
        <p:spPr>
          <a:xfrm>
            <a:off x="3509320" y="1773570"/>
            <a:ext cx="7844480" cy="2266726"/>
          </a:xfrm>
          <a:prstGeom prst="wedgeRoundRectCallout">
            <a:avLst>
              <a:gd name="adj1" fmla="val -61430"/>
              <a:gd name="adj2" fmla="val -134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800" dirty="0"/>
              <a:t>今回のクライアントはイチコンの佐川部長だ。</a:t>
            </a:r>
            <a:endParaRPr lang="en-US" altLang="ja-JP" sz="2800" dirty="0"/>
          </a:p>
          <a:p>
            <a:r>
              <a:rPr lang="ja-JP" altLang="en-US" sz="2800" dirty="0"/>
              <a:t>朝垣さん、君の仕事は、サービスの重要性を示す情報を提供することだ。</a:t>
            </a:r>
            <a:endParaRPr lang="en-US" altLang="ja-JP" sz="2800" dirty="0"/>
          </a:p>
          <a:p>
            <a:r>
              <a:rPr lang="ja-JP" altLang="en-US" sz="2800" dirty="0"/>
              <a:t>佐川さんが経営陣にプレゼンすることをイメージして、資料作りをしてくれ。</a:t>
            </a:r>
          </a:p>
        </p:txBody>
      </p:sp>
      <p:sp>
        <p:nvSpPr>
          <p:cNvPr id="3" name="角丸四角形吹き出し 2"/>
          <p:cNvSpPr/>
          <p:nvPr/>
        </p:nvSpPr>
        <p:spPr>
          <a:xfrm>
            <a:off x="3200931" y="4992130"/>
            <a:ext cx="5717060" cy="1260398"/>
          </a:xfrm>
          <a:prstGeom prst="wedgeRoundRectCallout">
            <a:avLst>
              <a:gd name="adj1" fmla="val 61368"/>
              <a:gd name="adj2" fmla="val -5937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800" dirty="0"/>
              <a:t>わかりました。まずはサービスに関係する情報を集めてみます。</a:t>
            </a:r>
          </a:p>
        </p:txBody>
      </p:sp>
      <p:sp>
        <p:nvSpPr>
          <p:cNvPr id="4" name="タイトル 3">
            <a:extLst>
              <a:ext uri="{FF2B5EF4-FFF2-40B4-BE49-F238E27FC236}">
                <a16:creationId xmlns:a16="http://schemas.microsoft.com/office/drawing/2014/main" id="{AF64255C-3415-471D-834A-375FF5481BD8}"/>
              </a:ext>
            </a:extLst>
          </p:cNvPr>
          <p:cNvSpPr>
            <a:spLocks noGrp="1"/>
          </p:cNvSpPr>
          <p:nvPr>
            <p:ph type="title"/>
          </p:nvPr>
        </p:nvSpPr>
        <p:spPr/>
        <p:txBody>
          <a:bodyPr/>
          <a:lstStyle/>
          <a:p>
            <a:r>
              <a:rPr lang="ja-JP" altLang="en-US" dirty="0"/>
              <a:t>プロジェクト概要</a:t>
            </a:r>
          </a:p>
        </p:txBody>
      </p:sp>
    </p:spTree>
    <p:extLst>
      <p:ext uri="{BB962C8B-B14F-4D97-AF65-F5344CB8AC3E}">
        <p14:creationId xmlns:p14="http://schemas.microsoft.com/office/powerpoint/2010/main" val="3606486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167953E2-7BB4-4897-91CA-C0EDC9B5D587}"/>
              </a:ext>
            </a:extLst>
          </p:cNvPr>
          <p:cNvSpPr>
            <a:spLocks noGrp="1"/>
          </p:cNvSpPr>
          <p:nvPr>
            <p:ph type="title"/>
          </p:nvPr>
        </p:nvSpPr>
        <p:spPr/>
        <p:txBody>
          <a:bodyPr>
            <a:normAutofit/>
          </a:bodyPr>
          <a:lstStyle/>
          <a:p>
            <a:r>
              <a:rPr kumimoji="1" lang="ja-JP" altLang="en-US" dirty="0">
                <a:latin typeface="游ゴシック Light" panose="020B0300000000000000" pitchFamily="50" charset="-128"/>
                <a:ea typeface="游ゴシック Light" panose="020B0300000000000000" pitchFamily="50" charset="-128"/>
              </a:rPr>
              <a:t>内村リーダーのおすすめ本</a:t>
            </a:r>
          </a:p>
        </p:txBody>
      </p:sp>
      <p:sp>
        <p:nvSpPr>
          <p:cNvPr id="2" name="コンテンツ プレースホルダー 1">
            <a:extLst>
              <a:ext uri="{FF2B5EF4-FFF2-40B4-BE49-F238E27FC236}">
                <a16:creationId xmlns:a16="http://schemas.microsoft.com/office/drawing/2014/main" id="{183D83EA-0150-484B-916B-289B9CCFAE34}"/>
              </a:ext>
            </a:extLst>
          </p:cNvPr>
          <p:cNvSpPr>
            <a:spLocks noGrp="1"/>
          </p:cNvSpPr>
          <p:nvPr>
            <p:ph idx="1"/>
          </p:nvPr>
        </p:nvSpPr>
        <p:spPr/>
        <p:txBody>
          <a:bodyPr/>
          <a:lstStyle/>
          <a:p>
            <a:pPr marL="0" indent="0">
              <a:buNone/>
            </a:pPr>
            <a:r>
              <a:rPr lang="ja-JP" altLang="en-US" dirty="0"/>
              <a:t>ルイス・</a:t>
            </a:r>
            <a:r>
              <a:rPr lang="en-US" altLang="ja-JP" dirty="0"/>
              <a:t>V.</a:t>
            </a:r>
            <a:r>
              <a:rPr lang="ja-JP" altLang="en-US" dirty="0"/>
              <a:t> ガースナー </a:t>
            </a:r>
            <a:r>
              <a:rPr lang="en-US" altLang="ja-JP" dirty="0"/>
              <a:t>Jr.</a:t>
            </a:r>
            <a:r>
              <a:rPr lang="ja-JP" altLang="en-US" dirty="0"/>
              <a:t>（山岡洋一・高遠裕子訳）［</a:t>
            </a:r>
            <a:r>
              <a:rPr lang="en-US" altLang="ja-JP" dirty="0"/>
              <a:t>2002</a:t>
            </a:r>
            <a:r>
              <a:rPr lang="ja-JP" altLang="en-US" dirty="0"/>
              <a:t>］</a:t>
            </a:r>
            <a:endParaRPr lang="en-US" altLang="ja-JP" dirty="0"/>
          </a:p>
          <a:p>
            <a:pPr marL="0" indent="0">
              <a:buNone/>
            </a:pPr>
            <a:r>
              <a:rPr lang="en-US" altLang="ja-JP" dirty="0"/>
              <a:t>『</a:t>
            </a:r>
            <a:r>
              <a:rPr lang="ja-JP" altLang="en-US" dirty="0"/>
              <a:t>巨象も踊る</a:t>
            </a:r>
            <a:r>
              <a:rPr lang="en-US" altLang="ja-JP" dirty="0"/>
              <a:t>』</a:t>
            </a:r>
            <a:r>
              <a:rPr lang="ja-JP" altLang="en-US" dirty="0"/>
              <a:t>日本経済新聞出版</a:t>
            </a:r>
          </a:p>
          <a:p>
            <a:pPr marL="0" indent="0">
              <a:buNone/>
            </a:pPr>
            <a:endParaRPr lang="ja-JP" altLang="en-US" dirty="0"/>
          </a:p>
          <a:p>
            <a:pPr marL="0" indent="0">
              <a:buNone/>
            </a:pPr>
            <a:r>
              <a:rPr lang="ja-JP" altLang="en-US" dirty="0"/>
              <a:t>根来龍之［</a:t>
            </a:r>
            <a:r>
              <a:rPr lang="en-US" altLang="ja-JP" dirty="0"/>
              <a:t>2017</a:t>
            </a:r>
            <a:r>
              <a:rPr lang="ja-JP" altLang="en-US" dirty="0"/>
              <a:t>］</a:t>
            </a:r>
            <a:endParaRPr lang="en-US" altLang="ja-JP" dirty="0"/>
          </a:p>
          <a:p>
            <a:pPr marL="0" indent="0">
              <a:buNone/>
            </a:pPr>
            <a:r>
              <a:rPr lang="en-US" altLang="ja-JP" dirty="0"/>
              <a:t>『</a:t>
            </a:r>
            <a:r>
              <a:rPr lang="ja-JP" altLang="en-US" dirty="0"/>
              <a:t>プラットフォームの教科書</a:t>
            </a:r>
            <a:r>
              <a:rPr lang="en-US" altLang="ja-JP" dirty="0"/>
              <a:t>――</a:t>
            </a:r>
            <a:r>
              <a:rPr lang="ja-JP" altLang="en-US" dirty="0"/>
              <a:t>超速成長ネットワーク効果の基本と応用</a:t>
            </a:r>
            <a:r>
              <a:rPr lang="en-US" altLang="ja-JP" dirty="0"/>
              <a:t>』</a:t>
            </a:r>
            <a:r>
              <a:rPr lang="ja-JP" altLang="en-US" dirty="0"/>
              <a:t>日経</a:t>
            </a:r>
            <a:r>
              <a:rPr lang="en-US" altLang="ja-JP" dirty="0"/>
              <a:t>BP</a:t>
            </a:r>
          </a:p>
          <a:p>
            <a:endParaRPr lang="ja-JP" altLang="en-US" dirty="0"/>
          </a:p>
        </p:txBody>
      </p:sp>
      <p:sp>
        <p:nvSpPr>
          <p:cNvPr id="3" name="スライド番号プレースホルダー 2">
            <a:extLst>
              <a:ext uri="{FF2B5EF4-FFF2-40B4-BE49-F238E27FC236}">
                <a16:creationId xmlns:a16="http://schemas.microsoft.com/office/drawing/2014/main" id="{EC262A45-21F0-42E6-A56B-3B418D79B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CA61D-3A2B-45B2-8EB1-1BB825DF54F3}"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55886302-B603-4401-BDEB-05D1F4920479}"/>
              </a:ext>
            </a:extLst>
          </p:cNvPr>
          <p:cNvSpPr/>
          <p:nvPr/>
        </p:nvSpPr>
        <p:spPr>
          <a:xfrm>
            <a:off x="7888941" y="5163671"/>
            <a:ext cx="905435" cy="15578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二等辺三角形 16">
            <a:extLst>
              <a:ext uri="{FF2B5EF4-FFF2-40B4-BE49-F238E27FC236}">
                <a16:creationId xmlns:a16="http://schemas.microsoft.com/office/drawing/2014/main" id="{D830B067-F32A-4243-A6F3-BA9AED871E59}"/>
              </a:ext>
            </a:extLst>
          </p:cNvPr>
          <p:cNvSpPr/>
          <p:nvPr/>
        </p:nvSpPr>
        <p:spPr>
          <a:xfrm>
            <a:off x="8133229" y="4731870"/>
            <a:ext cx="470647" cy="4967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E685C77B-62E6-4C25-B70F-CA08B573EC08}"/>
              </a:ext>
            </a:extLst>
          </p:cNvPr>
          <p:cNvPicPr>
            <a:picLocks noChangeAspect="1"/>
          </p:cNvPicPr>
          <p:nvPr/>
        </p:nvPicPr>
        <p:blipFill>
          <a:blip r:embed="rId2"/>
          <a:stretch>
            <a:fillRect/>
          </a:stretch>
        </p:blipFill>
        <p:spPr>
          <a:xfrm>
            <a:off x="7888941" y="162054"/>
            <a:ext cx="1233792" cy="1431348"/>
          </a:xfrm>
          <a:prstGeom prst="rect">
            <a:avLst/>
          </a:prstGeom>
        </p:spPr>
      </p:pic>
    </p:spTree>
    <p:extLst>
      <p:ext uri="{BB962C8B-B14F-4D97-AF65-F5344CB8AC3E}">
        <p14:creationId xmlns:p14="http://schemas.microsoft.com/office/powerpoint/2010/main" val="210516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3D12B-3DEE-48F3-9087-E405B4772C7E}"/>
              </a:ext>
            </a:extLst>
          </p:cNvPr>
          <p:cNvSpPr>
            <a:spLocks noGrp="1"/>
          </p:cNvSpPr>
          <p:nvPr>
            <p:ph type="title"/>
          </p:nvPr>
        </p:nvSpPr>
        <p:spPr/>
        <p:txBody>
          <a:bodyPr/>
          <a:lstStyle/>
          <a:p>
            <a:r>
              <a:rPr kumimoji="1" lang="en-US" altLang="ja-JP" sz="4400" dirty="0"/>
              <a:t>【</a:t>
            </a:r>
            <a:r>
              <a:rPr kumimoji="1" lang="ja-JP" altLang="en-US" sz="4400" dirty="0"/>
              <a:t>理論編</a:t>
            </a:r>
            <a:r>
              <a:rPr kumimoji="1" lang="en-US" altLang="ja-JP" sz="4400" dirty="0"/>
              <a:t>】</a:t>
            </a:r>
            <a:endParaRPr lang="ja-JP" altLang="en-US" dirty="0"/>
          </a:p>
        </p:txBody>
      </p:sp>
      <p:sp>
        <p:nvSpPr>
          <p:cNvPr id="3" name="コンテンツ プレースホルダー 2">
            <a:extLst>
              <a:ext uri="{FF2B5EF4-FFF2-40B4-BE49-F238E27FC236}">
                <a16:creationId xmlns:a16="http://schemas.microsoft.com/office/drawing/2014/main" id="{35E9D738-5A26-48ED-BAC5-EEFEA66C8EA4}"/>
              </a:ext>
            </a:extLst>
          </p:cNvPr>
          <p:cNvSpPr>
            <a:spLocks noGrp="1"/>
          </p:cNvSpPr>
          <p:nvPr>
            <p:ph idx="1"/>
          </p:nvPr>
        </p:nvSpPr>
        <p:spPr/>
        <p:txBody>
          <a:bodyPr>
            <a:normAutofit/>
          </a:bodyPr>
          <a:lstStyle/>
          <a:p>
            <a:pPr marL="514350" indent="-514350">
              <a:buFont typeface="+mj-lt"/>
              <a:buAutoNum type="arabicPeriod"/>
            </a:pPr>
            <a:endParaRPr lang="en-US" altLang="ja-JP" sz="3200" dirty="0"/>
          </a:p>
          <a:p>
            <a:pPr marL="514350" indent="-514350">
              <a:buFont typeface="+mj-lt"/>
              <a:buAutoNum type="arabicPeriod"/>
            </a:pPr>
            <a:r>
              <a:rPr lang="ja-JP" altLang="en-US" sz="3200" dirty="0"/>
              <a:t>サービス</a:t>
            </a:r>
            <a:endParaRPr lang="en-US" altLang="ja-JP" sz="3200" dirty="0"/>
          </a:p>
          <a:p>
            <a:pPr marL="514350" indent="-514350">
              <a:buFont typeface="+mj-lt"/>
              <a:buAutoNum type="arabicPeriod"/>
            </a:pPr>
            <a:endParaRPr lang="en-US" altLang="ja-JP" sz="3200" dirty="0"/>
          </a:p>
          <a:p>
            <a:pPr marL="514350" indent="-514350">
              <a:buFont typeface="+mj-lt"/>
              <a:buAutoNum type="arabicPeriod"/>
            </a:pPr>
            <a:r>
              <a:rPr lang="ja-JP" altLang="en-US" sz="3200" dirty="0"/>
              <a:t>ペティ＝クラークの法則</a:t>
            </a:r>
            <a:endParaRPr lang="en-US" altLang="ja-JP" sz="3200" dirty="0"/>
          </a:p>
          <a:p>
            <a:pPr marL="514350" indent="-514350">
              <a:buFont typeface="+mj-lt"/>
              <a:buAutoNum type="arabicPeriod"/>
            </a:pPr>
            <a:endParaRPr kumimoji="1" lang="en-US" altLang="ja-JP" sz="3200" dirty="0"/>
          </a:p>
          <a:p>
            <a:pPr marL="514350" indent="-514350">
              <a:buFont typeface="+mj-lt"/>
              <a:buAutoNum type="arabicPeriod"/>
            </a:pPr>
            <a:r>
              <a:rPr kumimoji="1" lang="ja-JP" altLang="en-US" sz="3200" dirty="0"/>
              <a:t>テクノロジーとサービス</a:t>
            </a:r>
            <a:endParaRPr kumimoji="1" lang="en-US" altLang="ja-JP" sz="3200" dirty="0"/>
          </a:p>
          <a:p>
            <a:pPr marL="514350" indent="-514350">
              <a:buFont typeface="+mj-lt"/>
              <a:buAutoNum type="arabicPeriod"/>
            </a:pPr>
            <a:endParaRPr lang="en-US" altLang="ja-JP" sz="3200" dirty="0"/>
          </a:p>
          <a:p>
            <a:endParaRPr lang="ja-JP" altLang="en-US" sz="3200" dirty="0"/>
          </a:p>
        </p:txBody>
      </p:sp>
      <p:sp>
        <p:nvSpPr>
          <p:cNvPr id="7" name="四角形: 角を丸くする 6">
            <a:extLst>
              <a:ext uri="{FF2B5EF4-FFF2-40B4-BE49-F238E27FC236}">
                <a16:creationId xmlns:a16="http://schemas.microsoft.com/office/drawing/2014/main" id="{37AD102D-3F68-42C7-8A92-1800F940C07C}"/>
              </a:ext>
            </a:extLst>
          </p:cNvPr>
          <p:cNvSpPr/>
          <p:nvPr/>
        </p:nvSpPr>
        <p:spPr>
          <a:xfrm>
            <a:off x="838200" y="2232454"/>
            <a:ext cx="2325130" cy="7249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98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23400" y="2259414"/>
            <a:ext cx="2456405" cy="584775"/>
          </a:xfrm>
          <a:prstGeom prst="rect">
            <a:avLst/>
          </a:prstGeom>
          <a:noFill/>
          <a:ln w="28575">
            <a:solidFill>
              <a:schemeClr val="tx1"/>
            </a:solidFill>
          </a:ln>
        </p:spPr>
        <p:txBody>
          <a:bodyPr wrap="square" rtlCol="0">
            <a:spAutoFit/>
          </a:bodyPr>
          <a:lstStyle/>
          <a:p>
            <a:endParaRPr kumimoji="1" lang="en-US" altLang="ja-JP" sz="3200" dirty="0"/>
          </a:p>
        </p:txBody>
      </p:sp>
      <p:sp>
        <p:nvSpPr>
          <p:cNvPr id="8" name="タイトル 7">
            <a:extLst>
              <a:ext uri="{FF2B5EF4-FFF2-40B4-BE49-F238E27FC236}">
                <a16:creationId xmlns:a16="http://schemas.microsoft.com/office/drawing/2014/main" id="{178E8DBC-C67F-4D37-837A-4ED0EE47EC2C}"/>
              </a:ext>
            </a:extLst>
          </p:cNvPr>
          <p:cNvSpPr>
            <a:spLocks noGrp="1"/>
          </p:cNvSpPr>
          <p:nvPr>
            <p:ph type="title"/>
          </p:nvPr>
        </p:nvSpPr>
        <p:spPr/>
        <p:txBody>
          <a:bodyPr/>
          <a:lstStyle/>
          <a:p>
            <a:r>
              <a:rPr kumimoji="1" lang="ja-JP" altLang="en-US" sz="4400" dirty="0">
                <a:latin typeface="+mj-lt"/>
              </a:rPr>
              <a:t>サービスの</a:t>
            </a:r>
            <a:r>
              <a:rPr lang="en-US" altLang="ja-JP" sz="4400" dirty="0">
                <a:latin typeface="+mj-lt"/>
              </a:rPr>
              <a:t>3</a:t>
            </a:r>
            <a:r>
              <a:rPr lang="ja-JP" altLang="en-US" sz="4400" dirty="0">
                <a:latin typeface="+mj-lt"/>
              </a:rPr>
              <a:t>つの</a:t>
            </a:r>
            <a:r>
              <a:rPr kumimoji="1" lang="ja-JP" altLang="en-US" sz="4400" dirty="0">
                <a:latin typeface="+mj-lt"/>
              </a:rPr>
              <a:t>意味</a:t>
            </a:r>
            <a:endParaRPr lang="ja-JP" altLang="en-US" dirty="0"/>
          </a:p>
        </p:txBody>
      </p:sp>
      <p:sp>
        <p:nvSpPr>
          <p:cNvPr id="2" name="コンテンツ プレースホルダー 1">
            <a:extLst>
              <a:ext uri="{FF2B5EF4-FFF2-40B4-BE49-F238E27FC236}">
                <a16:creationId xmlns:a16="http://schemas.microsoft.com/office/drawing/2014/main" id="{7901DD21-45F7-4F3E-ACF4-CF4199B9C240}"/>
              </a:ext>
            </a:extLst>
          </p:cNvPr>
          <p:cNvSpPr>
            <a:spLocks noGrp="1"/>
          </p:cNvSpPr>
          <p:nvPr>
            <p:ph idx="1"/>
          </p:nvPr>
        </p:nvSpPr>
        <p:spPr/>
        <p:txBody>
          <a:bodyPr>
            <a:normAutofit/>
          </a:bodyPr>
          <a:lstStyle/>
          <a:p>
            <a:endParaRPr lang="en-US" altLang="ja-JP" dirty="0"/>
          </a:p>
          <a:p>
            <a:r>
              <a:rPr lang="ja-JP" altLang="en-US" dirty="0"/>
              <a:t>プロダクト</a:t>
            </a:r>
            <a:endParaRPr lang="en-US" altLang="ja-JP" dirty="0"/>
          </a:p>
          <a:p>
            <a:endParaRPr lang="ja-JP" altLang="en-US" dirty="0"/>
          </a:p>
          <a:p>
            <a:r>
              <a:rPr lang="ja-JP" altLang="en-US" dirty="0"/>
              <a:t>顧客サービス</a:t>
            </a:r>
            <a:endParaRPr lang="en-US" altLang="ja-JP" dirty="0"/>
          </a:p>
          <a:p>
            <a:endParaRPr lang="en-US" altLang="ja-JP" dirty="0"/>
          </a:p>
          <a:p>
            <a:r>
              <a:rPr lang="ja-JP" altLang="en-US" dirty="0"/>
              <a:t>サービス・ドミナント・ロジック</a:t>
            </a:r>
          </a:p>
          <a:p>
            <a:endParaRPr lang="ja-JP" altLang="en-US" dirty="0"/>
          </a:p>
        </p:txBody>
      </p:sp>
    </p:spTree>
    <p:extLst>
      <p:ext uri="{BB962C8B-B14F-4D97-AF65-F5344CB8AC3E}">
        <p14:creationId xmlns:p14="http://schemas.microsoft.com/office/powerpoint/2010/main" val="49173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22714" y="5512528"/>
            <a:ext cx="8046720" cy="1077218"/>
          </a:xfrm>
          <a:prstGeom prst="rect">
            <a:avLst/>
          </a:prstGeom>
          <a:noFill/>
          <a:ln w="28575">
            <a:solidFill>
              <a:schemeClr val="tx1"/>
            </a:solidFill>
          </a:ln>
        </p:spPr>
        <p:txBody>
          <a:bodyPr wrap="square" rtlCol="0">
            <a:spAutoFit/>
          </a:bodyPr>
          <a:lstStyle/>
          <a:p>
            <a:pPr algn="ctr"/>
            <a:r>
              <a:rPr kumimoji="1" lang="ja-JP" altLang="en-US" sz="3200" b="1" dirty="0"/>
              <a:t>左</a:t>
            </a:r>
            <a:r>
              <a:rPr kumimoji="1" lang="ja-JP" altLang="en-US" sz="3200" dirty="0"/>
              <a:t>へ行くほど</a:t>
            </a:r>
            <a:r>
              <a:rPr kumimoji="1" lang="ja-JP" altLang="en-US" sz="3200" b="1" dirty="0"/>
              <a:t>有形の度合い</a:t>
            </a:r>
            <a:r>
              <a:rPr kumimoji="1" lang="ja-JP" altLang="en-US" sz="3200" dirty="0"/>
              <a:t>が強く</a:t>
            </a:r>
            <a:endParaRPr kumimoji="1" lang="en-US" altLang="ja-JP" sz="3200" dirty="0"/>
          </a:p>
          <a:p>
            <a:pPr algn="ctr"/>
            <a:r>
              <a:rPr lang="ja-JP" altLang="en-US" sz="3200" b="1" dirty="0"/>
              <a:t>右</a:t>
            </a:r>
            <a:r>
              <a:rPr lang="ja-JP" altLang="en-US" sz="3200" dirty="0"/>
              <a:t>へ行くほど</a:t>
            </a:r>
            <a:r>
              <a:rPr lang="ja-JP" altLang="en-US" sz="3200" b="1" dirty="0"/>
              <a:t>無形の度合い</a:t>
            </a:r>
            <a:r>
              <a:rPr lang="ja-JP" altLang="en-US" sz="3200" dirty="0"/>
              <a:t>が強い</a:t>
            </a:r>
            <a:endParaRPr kumimoji="1" lang="ja-JP" altLang="en-US" sz="3200" dirty="0"/>
          </a:p>
        </p:txBody>
      </p:sp>
      <p:pic>
        <p:nvPicPr>
          <p:cNvPr id="5" name="図 4">
            <a:extLst>
              <a:ext uri="{FF2B5EF4-FFF2-40B4-BE49-F238E27FC236}">
                <a16:creationId xmlns:a16="http://schemas.microsoft.com/office/drawing/2014/main" id="{02ACE838-5A9E-4101-A633-9705564F91D5}"/>
              </a:ext>
            </a:extLst>
          </p:cNvPr>
          <p:cNvPicPr>
            <a:picLocks noChangeAspect="1"/>
          </p:cNvPicPr>
          <p:nvPr/>
        </p:nvPicPr>
        <p:blipFill>
          <a:blip r:embed="rId2"/>
          <a:stretch>
            <a:fillRect/>
          </a:stretch>
        </p:blipFill>
        <p:spPr>
          <a:xfrm>
            <a:off x="2361392" y="268254"/>
            <a:ext cx="7647579" cy="5056823"/>
          </a:xfrm>
          <a:prstGeom prst="rect">
            <a:avLst/>
          </a:prstGeom>
        </p:spPr>
      </p:pic>
    </p:spTree>
    <p:extLst>
      <p:ext uri="{BB962C8B-B14F-4D97-AF65-F5344CB8AC3E}">
        <p14:creationId xmlns:p14="http://schemas.microsoft.com/office/powerpoint/2010/main" val="167966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38200" y="3264430"/>
            <a:ext cx="2555789" cy="584775"/>
          </a:xfrm>
          <a:prstGeom prst="rect">
            <a:avLst/>
          </a:prstGeom>
          <a:noFill/>
          <a:ln w="28575">
            <a:solidFill>
              <a:schemeClr val="tx1"/>
            </a:solidFill>
          </a:ln>
        </p:spPr>
        <p:txBody>
          <a:bodyPr wrap="square" rtlCol="0">
            <a:spAutoFit/>
          </a:bodyPr>
          <a:lstStyle/>
          <a:p>
            <a:endParaRPr kumimoji="1" lang="en-US" altLang="ja-JP" sz="3200" dirty="0"/>
          </a:p>
        </p:txBody>
      </p:sp>
      <p:sp>
        <p:nvSpPr>
          <p:cNvPr id="8" name="タイトル 7">
            <a:extLst>
              <a:ext uri="{FF2B5EF4-FFF2-40B4-BE49-F238E27FC236}">
                <a16:creationId xmlns:a16="http://schemas.microsoft.com/office/drawing/2014/main" id="{178E8DBC-C67F-4D37-837A-4ED0EE47EC2C}"/>
              </a:ext>
            </a:extLst>
          </p:cNvPr>
          <p:cNvSpPr>
            <a:spLocks noGrp="1"/>
          </p:cNvSpPr>
          <p:nvPr>
            <p:ph type="title"/>
          </p:nvPr>
        </p:nvSpPr>
        <p:spPr/>
        <p:txBody>
          <a:bodyPr/>
          <a:lstStyle/>
          <a:p>
            <a:r>
              <a:rPr kumimoji="1" lang="ja-JP" altLang="en-US" sz="4400" dirty="0">
                <a:latin typeface="+mj-lt"/>
              </a:rPr>
              <a:t>サービスの</a:t>
            </a:r>
            <a:r>
              <a:rPr lang="en-US" altLang="ja-JP" sz="4400" dirty="0">
                <a:latin typeface="+mj-lt"/>
              </a:rPr>
              <a:t>3</a:t>
            </a:r>
            <a:r>
              <a:rPr lang="ja-JP" altLang="en-US" sz="4400" dirty="0">
                <a:latin typeface="+mj-lt"/>
              </a:rPr>
              <a:t>つの</a:t>
            </a:r>
            <a:r>
              <a:rPr kumimoji="1" lang="ja-JP" altLang="en-US" sz="4400" dirty="0">
                <a:latin typeface="+mj-lt"/>
              </a:rPr>
              <a:t>意味</a:t>
            </a:r>
            <a:endParaRPr lang="ja-JP" altLang="en-US" dirty="0"/>
          </a:p>
        </p:txBody>
      </p:sp>
      <p:sp>
        <p:nvSpPr>
          <p:cNvPr id="2" name="コンテンツ プレースホルダー 1">
            <a:extLst>
              <a:ext uri="{FF2B5EF4-FFF2-40B4-BE49-F238E27FC236}">
                <a16:creationId xmlns:a16="http://schemas.microsoft.com/office/drawing/2014/main" id="{7901DD21-45F7-4F3E-ACF4-CF4199B9C240}"/>
              </a:ext>
            </a:extLst>
          </p:cNvPr>
          <p:cNvSpPr>
            <a:spLocks noGrp="1"/>
          </p:cNvSpPr>
          <p:nvPr>
            <p:ph idx="1"/>
          </p:nvPr>
        </p:nvSpPr>
        <p:spPr/>
        <p:txBody>
          <a:bodyPr>
            <a:normAutofit/>
          </a:bodyPr>
          <a:lstStyle/>
          <a:p>
            <a:endParaRPr lang="en-US" altLang="ja-JP" dirty="0"/>
          </a:p>
          <a:p>
            <a:r>
              <a:rPr lang="ja-JP" altLang="en-US" dirty="0"/>
              <a:t>プロダクト</a:t>
            </a:r>
            <a:endParaRPr lang="en-US" altLang="ja-JP" dirty="0"/>
          </a:p>
          <a:p>
            <a:endParaRPr lang="ja-JP" altLang="en-US" dirty="0"/>
          </a:p>
          <a:p>
            <a:r>
              <a:rPr lang="ja-JP" altLang="en-US" dirty="0"/>
              <a:t>顧客サービス</a:t>
            </a:r>
            <a:endParaRPr lang="en-US" altLang="ja-JP" dirty="0"/>
          </a:p>
          <a:p>
            <a:endParaRPr lang="en-US" altLang="ja-JP" dirty="0"/>
          </a:p>
          <a:p>
            <a:r>
              <a:rPr lang="ja-JP" altLang="en-US" dirty="0"/>
              <a:t>サービス・ドミナント・ロジック</a:t>
            </a:r>
          </a:p>
          <a:p>
            <a:endParaRPr lang="ja-JP" altLang="en-US" dirty="0"/>
          </a:p>
        </p:txBody>
      </p:sp>
    </p:spTree>
    <p:extLst>
      <p:ext uri="{BB962C8B-B14F-4D97-AF65-F5344CB8AC3E}">
        <p14:creationId xmlns:p14="http://schemas.microsoft.com/office/powerpoint/2010/main" val="104068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顧客サービス</a:t>
            </a:r>
          </a:p>
        </p:txBody>
      </p:sp>
      <p:sp>
        <p:nvSpPr>
          <p:cNvPr id="5" name="コンテンツ プレースホルダー 4">
            <a:extLst>
              <a:ext uri="{FF2B5EF4-FFF2-40B4-BE49-F238E27FC236}">
                <a16:creationId xmlns:a16="http://schemas.microsoft.com/office/drawing/2014/main" id="{053C171D-5E73-4D06-8B24-205C9B0FF1B7}"/>
              </a:ext>
            </a:extLst>
          </p:cNvPr>
          <p:cNvSpPr>
            <a:spLocks noGrp="1"/>
          </p:cNvSpPr>
          <p:nvPr>
            <p:ph idx="1"/>
          </p:nvPr>
        </p:nvSpPr>
        <p:spPr/>
        <p:txBody>
          <a:bodyPr/>
          <a:lstStyle/>
          <a:p>
            <a:pPr marL="0" indent="0">
              <a:buNone/>
            </a:pPr>
            <a:r>
              <a:rPr kumimoji="1" lang="ja-JP" altLang="en-US" sz="2800" dirty="0"/>
              <a:t>製品の販売に附随し、その交換や使用を支援する</a:t>
            </a:r>
            <a:r>
              <a:rPr lang="ja-JP" altLang="en-US" sz="2800" dirty="0"/>
              <a:t>販売者及びその他の者が行う活動</a:t>
            </a:r>
            <a:endParaRPr lang="en-US" altLang="ja-JP" sz="2800" dirty="0"/>
          </a:p>
          <a:p>
            <a:endParaRPr lang="en-US" altLang="ja-JP" dirty="0"/>
          </a:p>
          <a:p>
            <a:pPr marL="0" indent="0">
              <a:buNone/>
            </a:pPr>
            <a:endParaRPr lang="en-US" altLang="ja-JP" sz="2800" dirty="0"/>
          </a:p>
          <a:p>
            <a:pPr marL="0" indent="0">
              <a:buNone/>
            </a:pPr>
            <a:r>
              <a:rPr lang="ja-JP" altLang="en-US" sz="2800" dirty="0"/>
              <a:t>例</a:t>
            </a:r>
            <a:r>
              <a:rPr lang="en-US" altLang="ja-JP" sz="2800" dirty="0"/>
              <a:t>) </a:t>
            </a:r>
            <a:r>
              <a:rPr lang="ja-JP" altLang="en-US" sz="2800" dirty="0"/>
              <a:t>・靴のフィッティング</a:t>
            </a:r>
            <a:endParaRPr lang="en-US" altLang="ja-JP" sz="2800" dirty="0"/>
          </a:p>
          <a:p>
            <a:pPr marL="0" indent="0">
              <a:buNone/>
            </a:pPr>
            <a:r>
              <a:rPr lang="ja-JP" altLang="en-US" sz="2800" dirty="0"/>
              <a:t>　  ・フリーダイヤルの問い合わせ　</a:t>
            </a:r>
            <a:endParaRPr lang="en-US" altLang="ja-JP" sz="2800" dirty="0"/>
          </a:p>
          <a:p>
            <a:pPr marL="0" indent="0">
              <a:buNone/>
            </a:pPr>
            <a:r>
              <a:rPr lang="ja-JP" altLang="en-US" sz="2800" dirty="0"/>
              <a:t>　  ・家電の修理契約　　　　　　　　</a:t>
            </a:r>
            <a:r>
              <a:rPr kumimoji="1" lang="ja-JP" altLang="en-US" sz="2800" dirty="0"/>
              <a:t>など</a:t>
            </a:r>
            <a:endParaRPr kumimoji="1" lang="en-US" altLang="ja-JP" sz="2800" dirty="0"/>
          </a:p>
          <a:p>
            <a:endParaRPr lang="ja-JP" altLang="en-US" dirty="0"/>
          </a:p>
        </p:txBody>
      </p:sp>
    </p:spTree>
    <p:extLst>
      <p:ext uri="{BB962C8B-B14F-4D97-AF65-F5344CB8AC3E}">
        <p14:creationId xmlns:p14="http://schemas.microsoft.com/office/powerpoint/2010/main" val="35661885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ワイド画面</PresentationFormat>
  <Paragraphs>213</Paragraphs>
  <Slides>40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40</vt:i4>
      </vt:variant>
    </vt:vector>
  </HeadingPairs>
  <TitlesOfParts>
    <vt:vector size="44" baseType="lpstr">
      <vt:lpstr>游ゴシック</vt:lpstr>
      <vt:lpstr>游ゴシック Light</vt:lpstr>
      <vt:lpstr>Arial</vt:lpstr>
      <vt:lpstr>Office テーマ</vt:lpstr>
      <vt:lpstr>サービス・マーケティング</vt:lpstr>
      <vt:lpstr>PROJECT No.01</vt:lpstr>
      <vt:lpstr>今回のクライアント：</vt:lpstr>
      <vt:lpstr>プロジェクト概要</vt:lpstr>
      <vt:lpstr>【理論編】</vt:lpstr>
      <vt:lpstr>サービスの3つの意味</vt:lpstr>
      <vt:lpstr>PowerPoint プレゼンテーション</vt:lpstr>
      <vt:lpstr>サービスの3つの意味</vt:lpstr>
      <vt:lpstr>顧客サービス</vt:lpstr>
      <vt:lpstr>サービスの3つの意味</vt:lpstr>
      <vt:lpstr>サービス・ドミナント・ロジック</vt:lpstr>
      <vt:lpstr>サービス企業とサービス産業</vt:lpstr>
      <vt:lpstr>PowerPoint プレゼンテーション</vt:lpstr>
      <vt:lpstr>【理論編】</vt:lpstr>
      <vt:lpstr>ペティ＝クラークの法則</vt:lpstr>
      <vt:lpstr>ペティ＝クラークの法則が起こる原因①</vt:lpstr>
      <vt:lpstr>ペティ＝クラークの法則が起こる原因②</vt:lpstr>
      <vt:lpstr>ペティ＝クラークの法則が起こる原因③</vt:lpstr>
      <vt:lpstr>PowerPoint プレゼンテーション</vt:lpstr>
      <vt:lpstr>【理論編】</vt:lpstr>
      <vt:lpstr>テクノロジーとサービス</vt:lpstr>
      <vt:lpstr>テクノロジーの効果①</vt:lpstr>
      <vt:lpstr>テクノロジーの効果②</vt:lpstr>
      <vt:lpstr>テクノロジーの効果③</vt:lpstr>
      <vt:lpstr>テクノロジーの効果④</vt:lpstr>
      <vt:lpstr>PowerPoint プレゼンテーション</vt:lpstr>
      <vt:lpstr>【事例編】</vt:lpstr>
      <vt:lpstr>会社概要</vt:lpstr>
      <vt:lpstr>サービス概要</vt:lpstr>
      <vt:lpstr>代表　山田　進太郎</vt:lpstr>
      <vt:lpstr>PowerPoint プレゼンテーション</vt:lpstr>
      <vt:lpstr>メルカリの成功要因</vt:lpstr>
      <vt:lpstr>ブックオフとメルカリの違い</vt:lpstr>
      <vt:lpstr>メルカリの成功要因</vt:lpstr>
      <vt:lpstr>中古市場特有の問題も解決</vt:lpstr>
      <vt:lpstr>イチコンへの提案</vt:lpstr>
      <vt:lpstr>考えてみよう①</vt:lpstr>
      <vt:lpstr>考えてみよう②</vt:lpstr>
      <vt:lpstr>内村リーダ－のアドバイス</vt:lpstr>
      <vt:lpstr>内村リーダーのおすすめ本</vt:lpstr>
    </vt:vector>
  </TitlesOfParts>
  <Company>立正大学経営学部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サービスマーケティング</dc:title>
  <dc:creator>渡邉　隼輔</dc:creator>
  <cp:lastModifiedBy>h-fujisawa</cp:lastModifiedBy>
  <cp:revision>71</cp:revision>
  <dcterms:created xsi:type="dcterms:W3CDTF">2021-02-24T08:40:26Z</dcterms:created>
  <dcterms:modified xsi:type="dcterms:W3CDTF">2021-10-13T02:38:25Z</dcterms:modified>
</cp:coreProperties>
</file>