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1341" r:id="rId2"/>
    <p:sldId id="501" r:id="rId3"/>
    <p:sldId id="921" r:id="rId4"/>
    <p:sldId id="913" r:id="rId5"/>
    <p:sldId id="914" r:id="rId6"/>
    <p:sldId id="134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３．メイン（11章）" id="{BBFFD480-39FA-4C81-A236-56590B39DD23}">
          <p14:sldIdLst>
            <p14:sldId id="1341"/>
            <p14:sldId id="501"/>
            <p14:sldId id="921"/>
            <p14:sldId id="913"/>
            <p14:sldId id="914"/>
            <p14:sldId id="134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9" autoAdjust="0"/>
    <p:restoredTop sz="76373" autoAdjust="0"/>
  </p:normalViewPr>
  <p:slideViewPr>
    <p:cSldViewPr snapToGrid="0">
      <p:cViewPr varScale="1">
        <p:scale>
          <a:sx n="61" d="100"/>
          <a:sy n="61" d="100"/>
        </p:scale>
        <p:origin x="15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4A7F4-B31F-4BA5-B76A-037FB6F0BA90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A331D-32C1-4F67-B6DC-7C92A6A8B4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631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6BB6E8-0F9F-4F44-98D2-E835E08C696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7546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27F6AF-205E-4F82-893F-655B00AB797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7374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AA331D-32C1-4F67-B6DC-7C92A6A8B45E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4814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AA331D-32C1-4F67-B6DC-7C92A6A8B45E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99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B041-9B0D-4C2C-AD5E-9B9A6C85D0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AD7BC-E549-458C-869C-F27784F504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529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B041-9B0D-4C2C-AD5E-9B9A6C85D0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AD7BC-E549-458C-869C-F27784F504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463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B041-9B0D-4C2C-AD5E-9B9A6C85D0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AD7BC-E549-458C-869C-F27784F504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14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B041-9B0D-4C2C-AD5E-9B9A6C85D0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AD7BC-E549-458C-869C-F27784F504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590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B041-9B0D-4C2C-AD5E-9B9A6C85D0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AD7BC-E549-458C-869C-F27784F504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91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B041-9B0D-4C2C-AD5E-9B9A6C85D0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AD7BC-E549-458C-869C-F27784F504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264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B041-9B0D-4C2C-AD5E-9B9A6C85D0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AD7BC-E549-458C-869C-F27784F504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3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B041-9B0D-4C2C-AD5E-9B9A6C85D0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AD7BC-E549-458C-869C-F27784F504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708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B041-9B0D-4C2C-AD5E-9B9A6C85D0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AD7BC-E549-458C-869C-F27784F504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3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B041-9B0D-4C2C-AD5E-9B9A6C85D0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AD7BC-E549-458C-869C-F27784F504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951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9B041-9B0D-4C2C-AD5E-9B9A6C85D0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AD7BC-E549-458C-869C-F27784F504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00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9B041-9B0D-4C2C-AD5E-9B9A6C85D0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AD7BC-E549-458C-869C-F27784F504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78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4D09F8-4F24-43D5-84D3-B49446C35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133599"/>
          </a:xfrm>
        </p:spPr>
        <p:txBody>
          <a:bodyPr anchor="ctr">
            <a:normAutofit/>
          </a:bodyPr>
          <a:lstStyle/>
          <a:p>
            <a:r>
              <a:rPr lang="ja-JP" altLang="en-US" sz="4800" dirty="0"/>
              <a:t>第３部</a:t>
            </a:r>
            <a:br>
              <a:rPr lang="en-US" altLang="ja-JP" sz="4800" dirty="0"/>
            </a:br>
            <a:r>
              <a:rPr lang="ja-JP" altLang="en-US" sz="4800" dirty="0"/>
              <a:t>変動する環境における組織</a:t>
            </a:r>
            <a:endParaRPr kumimoji="1" lang="ja-JP" altLang="en-US" sz="48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4DF816-A923-40AB-970A-038B915D2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6552" y="3602038"/>
            <a:ext cx="6424448" cy="1655762"/>
          </a:xfrm>
        </p:spPr>
        <p:txBody>
          <a:bodyPr>
            <a:normAutofit fontScale="85000" lnSpcReduction="20000"/>
          </a:bodyPr>
          <a:lstStyle/>
          <a:p>
            <a:pPr lvl="1" algn="l"/>
            <a:r>
              <a:rPr lang="ja-JP" altLang="en-US" sz="3200" dirty="0">
                <a:latin typeface="+mn-ea"/>
              </a:rPr>
              <a:t> ９章　環境と組織</a:t>
            </a:r>
            <a:endParaRPr lang="en-US" altLang="ja-JP" sz="3200" dirty="0">
              <a:latin typeface="+mn-ea"/>
            </a:endParaRPr>
          </a:p>
          <a:p>
            <a:pPr lvl="1" algn="l"/>
            <a:r>
              <a:rPr lang="en-US" altLang="ja-JP" sz="3200" dirty="0">
                <a:latin typeface="+mn-ea"/>
              </a:rPr>
              <a:t>10</a:t>
            </a:r>
            <a:r>
              <a:rPr lang="ja-JP" altLang="en-US" sz="3200" dirty="0">
                <a:latin typeface="+mn-ea"/>
              </a:rPr>
              <a:t>章  戦略と組織学習</a:t>
            </a:r>
            <a:endParaRPr lang="en-US" altLang="ja-JP" sz="3200" dirty="0">
              <a:latin typeface="+mn-ea"/>
            </a:endParaRPr>
          </a:p>
          <a:p>
            <a:pPr lvl="1" algn="l"/>
            <a:r>
              <a:rPr lang="en-US" altLang="ja-JP" sz="3200" dirty="0">
                <a:solidFill>
                  <a:schemeClr val="tx1"/>
                </a:solidFill>
                <a:latin typeface="+mn-ea"/>
              </a:rPr>
              <a:t>11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章  イノベーションと組織</a:t>
            </a:r>
            <a:r>
              <a:rPr lang="en-US" altLang="ja-JP" sz="3200" dirty="0">
                <a:solidFill>
                  <a:schemeClr val="tx1"/>
                </a:solidFill>
                <a:latin typeface="+mn-ea"/>
              </a:rPr>
              <a:t> </a:t>
            </a:r>
            <a:endParaRPr lang="ja-JP" altLang="en-US" sz="3200" dirty="0">
              <a:solidFill>
                <a:schemeClr val="tx1"/>
              </a:solidFill>
              <a:latin typeface="+mn-ea"/>
            </a:endParaRPr>
          </a:p>
          <a:p>
            <a:pPr lvl="1" algn="l"/>
            <a:r>
              <a:rPr lang="en-US" altLang="ja-JP" sz="3200" dirty="0">
                <a:latin typeface="+mn-ea"/>
              </a:rPr>
              <a:t>12</a:t>
            </a:r>
            <a:r>
              <a:rPr lang="ja-JP" altLang="en-US" sz="3200" dirty="0">
                <a:latin typeface="+mn-ea"/>
              </a:rPr>
              <a:t>章</a:t>
            </a:r>
            <a:r>
              <a:rPr lang="en-US" altLang="ja-JP" sz="3200" dirty="0">
                <a:latin typeface="+mn-ea"/>
              </a:rPr>
              <a:t> </a:t>
            </a:r>
            <a:r>
              <a:rPr lang="ja-JP" altLang="en-US" sz="3200" dirty="0">
                <a:latin typeface="+mn-ea"/>
              </a:rPr>
              <a:t> 変化を続ける組織</a:t>
            </a: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896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1</a:t>
            </a:r>
            <a:r>
              <a:rPr lang="ja-JP" altLang="en-US" dirty="0"/>
              <a:t>．</a:t>
            </a:r>
            <a:r>
              <a:rPr lang="ja-JP" altLang="ja-JP" dirty="0"/>
              <a:t>イノベーションの創出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ja-JP" dirty="0"/>
              <a:t>(1)</a:t>
            </a:r>
            <a:r>
              <a:rPr lang="ja-JP" altLang="ja-JP" dirty="0"/>
              <a:t>イノベーションとは</a:t>
            </a:r>
            <a:endParaRPr lang="en-US" altLang="ja-JP" dirty="0"/>
          </a:p>
          <a:p>
            <a:pPr>
              <a:lnSpc>
                <a:spcPct val="110000"/>
              </a:lnSpc>
            </a:pPr>
            <a:r>
              <a:rPr lang="ja-JP" altLang="ja-JP" dirty="0"/>
              <a:t>イノベーション</a:t>
            </a:r>
            <a:r>
              <a:rPr lang="ja-JP" altLang="en-US" dirty="0"/>
              <a:t>：</a:t>
            </a:r>
            <a:r>
              <a:rPr lang="ja-JP" altLang="ja-JP" dirty="0"/>
              <a:t>何らかの</a:t>
            </a:r>
            <a:r>
              <a:rPr lang="ja-JP" altLang="ja-JP" b="1" u="sng" dirty="0"/>
              <a:t>要素の新結合</a:t>
            </a:r>
            <a:r>
              <a:rPr lang="ja-JP" altLang="ja-JP" dirty="0"/>
              <a:t>をもとに顧客など社会に新たな価値を提供し、それを生み出した企業に経済的・社会的利益をもたらすもの</a:t>
            </a:r>
            <a:endParaRPr lang="en-US" altLang="ja-JP" dirty="0"/>
          </a:p>
          <a:p>
            <a:pPr marL="0" indent="0">
              <a:lnSpc>
                <a:spcPct val="110000"/>
              </a:lnSpc>
              <a:buNone/>
            </a:pPr>
            <a:endParaRPr lang="en-US" altLang="ja-JP" dirty="0"/>
          </a:p>
          <a:p>
            <a:pPr>
              <a:lnSpc>
                <a:spcPct val="110000"/>
              </a:lnSpc>
            </a:pPr>
            <a:r>
              <a:rPr lang="ja-JP" altLang="en-US" dirty="0"/>
              <a:t>イノベーションの分類</a:t>
            </a:r>
            <a:endParaRPr lang="en-US" altLang="ja-JP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ja-JP" dirty="0"/>
              <a:t>プロダクト（製品）イノベーション</a:t>
            </a:r>
            <a:r>
              <a:rPr lang="ja-JP" altLang="en-US" dirty="0"/>
              <a:t>／</a:t>
            </a:r>
            <a:r>
              <a:rPr lang="ja-JP" altLang="ja-JP" dirty="0"/>
              <a:t>プロセス・イノベーション</a:t>
            </a:r>
            <a:r>
              <a:rPr lang="ja-JP" altLang="en-US" dirty="0"/>
              <a:t>（＝価値を生み出す過程についてのイノベーション）</a:t>
            </a:r>
            <a:endParaRPr lang="en-US" altLang="ja-JP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ja-JP" dirty="0"/>
              <a:t>ラディカル（急進的）・イノベーション</a:t>
            </a:r>
            <a:r>
              <a:rPr lang="ja-JP" altLang="en-US" dirty="0"/>
              <a:t>／</a:t>
            </a:r>
            <a:r>
              <a:rPr lang="ja-JP" altLang="ja-JP" dirty="0"/>
              <a:t>インクリメンタル</a:t>
            </a:r>
            <a:r>
              <a:rPr lang="ja-JP" altLang="en-US" dirty="0"/>
              <a:t>　</a:t>
            </a:r>
            <a:r>
              <a:rPr lang="ja-JP" altLang="ja-JP" dirty="0"/>
              <a:t>（漸進的）・イノベーション</a:t>
            </a:r>
            <a:endParaRPr lang="en-US" altLang="ja-JP" dirty="0"/>
          </a:p>
          <a:p>
            <a:pPr marL="0" indent="0">
              <a:lnSpc>
                <a:spcPct val="110000"/>
              </a:lnSpc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2043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2C5D08B-DFB6-4519-BD1E-9DD325ED1B07}"/>
              </a:ext>
            </a:extLst>
          </p:cNvPr>
          <p:cNvSpPr/>
          <p:nvPr/>
        </p:nvSpPr>
        <p:spPr>
          <a:xfrm>
            <a:off x="0" y="29343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1.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 </a:t>
            </a:r>
            <a:r>
              <a:rPr kumimoji="0" lang="ja-JP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イノベーションの創出</a:t>
            </a:r>
            <a:endParaRPr kumimoji="0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Medium" panose="020B0500000000000000" pitchFamily="50" charset="-128"/>
              <a:ea typeface="Yu Gothic Medium" panose="020B0500000000000000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5E5C583-B5C2-4B18-A0A7-71BA420CEB33}"/>
              </a:ext>
            </a:extLst>
          </p:cNvPr>
          <p:cNvSpPr/>
          <p:nvPr/>
        </p:nvSpPr>
        <p:spPr>
          <a:xfrm>
            <a:off x="-403861" y="1043644"/>
            <a:ext cx="54264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　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(2)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 イノベーションのプロセス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1436402-4D01-0341-9FD6-40ECE57975E7}"/>
              </a:ext>
            </a:extLst>
          </p:cNvPr>
          <p:cNvSpPr/>
          <p:nvPr/>
        </p:nvSpPr>
        <p:spPr>
          <a:xfrm>
            <a:off x="191911" y="1579718"/>
            <a:ext cx="69942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ja-JP" alt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プロダクト・イノベーションのプロセス</a:t>
            </a:r>
            <a:endParaRPr kumimoji="0" lang="en-US" altLang="ja-JP" sz="2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Medium" panose="020B0500000000000000" pitchFamily="50" charset="-128"/>
              <a:ea typeface="Yu Gothic Medium" panose="020B0500000000000000" pitchFamily="50" charset="-128"/>
              <a:cs typeface="+mn-cs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CA6C22F-02D8-A245-AC9C-BF4F4A13631A}"/>
              </a:ext>
            </a:extLst>
          </p:cNvPr>
          <p:cNvSpPr/>
          <p:nvPr/>
        </p:nvSpPr>
        <p:spPr>
          <a:xfrm>
            <a:off x="1667867" y="2259651"/>
            <a:ext cx="81109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研究・技術開発フェーズ：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新製品を実現するための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Medium" panose="020B0500000000000000" pitchFamily="50" charset="-128"/>
              <a:ea typeface="Yu Gothic Medium" panose="020B05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　基礎となる技術を生み出す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Medium" panose="020B0500000000000000" pitchFamily="50" charset="-128"/>
              <a:ea typeface="Yu Gothic Medium" panose="020B0500000000000000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B745331-D489-2342-96A0-62B2547B2F25}"/>
              </a:ext>
            </a:extLst>
          </p:cNvPr>
          <p:cNvSpPr/>
          <p:nvPr/>
        </p:nvSpPr>
        <p:spPr>
          <a:xfrm>
            <a:off x="1667867" y="3424028"/>
            <a:ext cx="81109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製品開発フェーズ：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想定された顧客のニーズと技術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Medium" panose="020B0500000000000000" pitchFamily="50" charset="-128"/>
              <a:ea typeface="Yu Gothic Medium" panose="020B05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　的な要求を共に満たすような具体的な製品を作る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Medium" panose="020B0500000000000000" pitchFamily="50" charset="-128"/>
              <a:ea typeface="Yu Gothic Medium" panose="020B0500000000000000" pitchFamily="50" charset="-128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C0444CB-B032-D544-9A4D-3A802E778F5E}"/>
              </a:ext>
            </a:extLst>
          </p:cNvPr>
          <p:cNvSpPr/>
          <p:nvPr/>
        </p:nvSpPr>
        <p:spPr>
          <a:xfrm>
            <a:off x="1667868" y="4807609"/>
            <a:ext cx="81109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事業化フェーズ：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開発した製品を上市し、市場を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Medium" panose="020B0500000000000000" pitchFamily="50" charset="-128"/>
              <a:ea typeface="Yu Gothic Medium" panose="020B05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　開拓・拡大して収益を確保する仕組みを作る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Medium" panose="020B0500000000000000" pitchFamily="50" charset="-128"/>
              <a:ea typeface="Yu Gothic Medium" panose="020B0500000000000000" pitchFamily="50" charset="-128"/>
              <a:cs typeface="+mn-cs"/>
            </a:endParaRPr>
          </a:p>
        </p:txBody>
      </p:sp>
      <p:sp>
        <p:nvSpPr>
          <p:cNvPr id="3" name="下矢印 2">
            <a:extLst>
              <a:ext uri="{FF2B5EF4-FFF2-40B4-BE49-F238E27FC236}">
                <a16:creationId xmlns:a16="http://schemas.microsoft.com/office/drawing/2014/main" id="{5AD83C38-0A58-3745-9BF4-C022AE7DA526}"/>
              </a:ext>
            </a:extLst>
          </p:cNvPr>
          <p:cNvSpPr/>
          <p:nvPr/>
        </p:nvSpPr>
        <p:spPr>
          <a:xfrm>
            <a:off x="1384858" y="2260459"/>
            <a:ext cx="283010" cy="4017786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FA0406-CF0B-C146-9BA7-61AB0EF4DC65}"/>
              </a:ext>
            </a:extLst>
          </p:cNvPr>
          <p:cNvSpPr/>
          <p:nvPr/>
        </p:nvSpPr>
        <p:spPr>
          <a:xfrm>
            <a:off x="985479" y="6279588"/>
            <a:ext cx="3057247" cy="52322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組織が成果を得る</a:t>
            </a:r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A9E938E-9741-BA46-968B-BA2BEC8E60F0}"/>
              </a:ext>
            </a:extLst>
          </p:cNvPr>
          <p:cNvSpPr/>
          <p:nvPr/>
        </p:nvSpPr>
        <p:spPr>
          <a:xfrm>
            <a:off x="324537" y="2905982"/>
            <a:ext cx="1107997" cy="461665"/>
          </a:xfrm>
          <a:prstGeom prst="rect">
            <a:avLst/>
          </a:prstGeom>
          <a:ln w="19050"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魔の川</a:t>
            </a:r>
            <a:endParaRPr kumimoji="0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C11362B-689F-8348-8F4E-EA56E6B9D2BD}"/>
              </a:ext>
            </a:extLst>
          </p:cNvPr>
          <p:cNvSpPr/>
          <p:nvPr/>
        </p:nvSpPr>
        <p:spPr>
          <a:xfrm>
            <a:off x="321085" y="4165777"/>
            <a:ext cx="1107997" cy="461665"/>
          </a:xfrm>
          <a:prstGeom prst="rect">
            <a:avLst/>
          </a:prstGeom>
          <a:ln w="19050"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死の谷</a:t>
            </a:r>
            <a:endParaRPr kumimoji="0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B263C17-97AC-634D-964C-07F780E36EFC}"/>
              </a:ext>
            </a:extLst>
          </p:cNvPr>
          <p:cNvSpPr/>
          <p:nvPr/>
        </p:nvSpPr>
        <p:spPr>
          <a:xfrm>
            <a:off x="321085" y="5425572"/>
            <a:ext cx="1146374" cy="584775"/>
          </a:xfrm>
          <a:prstGeom prst="rect">
            <a:avLst/>
          </a:prstGeom>
          <a:ln w="19050"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ダーウィン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Medium" panose="020B0500000000000000" pitchFamily="50" charset="-128"/>
              <a:ea typeface="Yu Gothic Medium" panose="020B05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Medium" panose="020B0500000000000000" pitchFamily="50" charset="-128"/>
                <a:ea typeface="Yu Gothic Medium" panose="020B0500000000000000" pitchFamily="50" charset="-128"/>
                <a:cs typeface="+mn-cs"/>
              </a:rPr>
              <a:t>の海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3261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D5B5BB-B560-44D3-ACB9-3BB3A74A9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２．</a:t>
            </a:r>
            <a:r>
              <a:rPr lang="ja-JP" altLang="ja-JP" dirty="0"/>
              <a:t>イノベーション創出に向けた</a:t>
            </a:r>
            <a:r>
              <a:rPr lang="en-US" altLang="ja-JP" dirty="0"/>
              <a:t>         </a:t>
            </a:r>
            <a:r>
              <a:rPr lang="ja-JP" altLang="ja-JP" dirty="0"/>
              <a:t>組織マネジメントの特徴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F04721-9271-4DA3-A57F-52AE4A0A6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r>
              <a:rPr lang="ja-JP" altLang="en-US" sz="3300" dirty="0"/>
              <a:t>４つの特徴</a:t>
            </a:r>
            <a:endParaRPr lang="en-US" altLang="ja-JP" sz="3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u="sng" dirty="0"/>
              <a:t>知識の獲得・創出</a:t>
            </a:r>
            <a:r>
              <a:rPr lang="ja-JP" altLang="en-US" dirty="0"/>
              <a:t>が必須の要素として含まれる</a:t>
            </a:r>
            <a:endParaRPr lang="en-US" altLang="ja-JP" dirty="0"/>
          </a:p>
          <a:p>
            <a:pPr marL="457200" lvl="1" indent="0">
              <a:buNone/>
            </a:pPr>
            <a:r>
              <a:rPr lang="ja-JP" altLang="en-US" dirty="0"/>
              <a:t>　　⇨プロセス全般で知識の獲得や創出が必要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u="sng" dirty="0"/>
              <a:t>高い不確実性</a:t>
            </a:r>
            <a:r>
              <a:rPr lang="ja-JP" altLang="en-US" dirty="0"/>
              <a:t>に直面する</a:t>
            </a:r>
            <a:endParaRPr lang="en-US" altLang="ja-JP" dirty="0"/>
          </a:p>
          <a:p>
            <a:pPr marL="457200" lvl="1" indent="0">
              <a:buNone/>
            </a:pPr>
            <a:r>
              <a:rPr lang="ja-JP" altLang="en-US" dirty="0"/>
              <a:t>　　⇨技術的不確実性や市場競争をめぐる不確実性への</a:t>
            </a:r>
            <a:r>
              <a:rPr lang="en-US" altLang="ja-JP" dirty="0"/>
              <a:t>	</a:t>
            </a:r>
            <a:r>
              <a:rPr lang="ja-JP" altLang="en-US" dirty="0"/>
              <a:t>  対処、計画通りに進捗していない際の資源や正当性の</a:t>
            </a:r>
            <a:r>
              <a:rPr lang="en-US" altLang="ja-JP" dirty="0"/>
              <a:t>	</a:t>
            </a:r>
            <a:r>
              <a:rPr lang="ja-JP" altLang="en-US" dirty="0"/>
              <a:t>  確保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u="sng" dirty="0"/>
              <a:t>高度な調整</a:t>
            </a:r>
            <a:r>
              <a:rPr lang="ja-JP" altLang="en-US" dirty="0"/>
              <a:t>が要求される</a:t>
            </a:r>
            <a:endParaRPr lang="en-US" altLang="ja-JP" dirty="0"/>
          </a:p>
          <a:p>
            <a:pPr marL="457200" lvl="1" indent="0">
              <a:buNone/>
            </a:pPr>
            <a:r>
              <a:rPr lang="ja-JP" altLang="en-US" dirty="0"/>
              <a:t>　　⇨分化した専門性の活用とそれを束ねる統合の両方に</a:t>
            </a:r>
            <a:r>
              <a:rPr lang="en-US" altLang="ja-JP" dirty="0"/>
              <a:t>	</a:t>
            </a:r>
            <a:r>
              <a:rPr lang="ja-JP" altLang="en-US" dirty="0"/>
              <a:t>  わたる調整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u="sng" dirty="0"/>
              <a:t>他の組織との多面的な関係</a:t>
            </a:r>
            <a:r>
              <a:rPr lang="ja-JP" altLang="en-US" dirty="0"/>
              <a:t>構築がカギになる</a:t>
            </a:r>
            <a:endParaRPr lang="en-US" altLang="ja-JP" dirty="0"/>
          </a:p>
          <a:p>
            <a:pPr marL="457200" lvl="1" indent="0">
              <a:buNone/>
            </a:pPr>
            <a:r>
              <a:rPr lang="ja-JP" altLang="en-US" dirty="0"/>
              <a:t>　　⇨これまでに関係を構築した組織、新しい組織との協力</a:t>
            </a:r>
            <a:r>
              <a:rPr lang="en-US" altLang="ja-JP" dirty="0"/>
              <a:t>	</a:t>
            </a:r>
            <a:r>
              <a:rPr lang="ja-JP" altLang="en-US" dirty="0"/>
              <a:t> が必要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18966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70E400-39C3-45B1-B27C-F048345A6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３．</a:t>
            </a:r>
            <a:r>
              <a:rPr lang="ja-JP" altLang="ja-JP" dirty="0"/>
              <a:t>イノベーションに向けた知識の</a:t>
            </a:r>
            <a:r>
              <a:rPr lang="ja-JP" altLang="en-US" dirty="0"/>
              <a:t>　　</a:t>
            </a:r>
            <a:r>
              <a:rPr lang="ja-JP" altLang="ja-JP" dirty="0"/>
              <a:t>獲得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405DD9-A5E2-4DEB-AC69-595865068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sz="2800" dirty="0"/>
              <a:t>(1)</a:t>
            </a:r>
            <a:r>
              <a:rPr lang="ja-JP" altLang="ja-JP" sz="2800" dirty="0"/>
              <a:t>知識の獲得方法</a:t>
            </a:r>
          </a:p>
          <a:p>
            <a:pPr lvl="1">
              <a:buSzPct val="70000"/>
              <a:buFont typeface="Arial" panose="020B0604020202020204" pitchFamily="34" charset="0"/>
              <a:buChar char="•"/>
            </a:pPr>
            <a:r>
              <a:rPr lang="ja-JP" altLang="ja-JP" sz="2400" dirty="0"/>
              <a:t>組織内部での創出と外部からの入手</a:t>
            </a:r>
            <a:r>
              <a:rPr lang="ja-JP" altLang="en-US" sz="2400" dirty="0"/>
              <a:t>は関連している</a:t>
            </a:r>
            <a:endParaRPr lang="en-US" altLang="ja-JP" sz="2400" dirty="0"/>
          </a:p>
          <a:p>
            <a:pPr lvl="1">
              <a:buSzPct val="70000"/>
              <a:buFont typeface="Arial" panose="020B0604020202020204" pitchFamily="34" charset="0"/>
              <a:buChar char="•"/>
            </a:pPr>
            <a:r>
              <a:rPr lang="ja-JP" altLang="ja-JP" sz="2400" dirty="0"/>
              <a:t>集団や組織は、新しいアイディアが生み出されるコンテクストをつくりだす</a:t>
            </a:r>
            <a:endParaRPr lang="en-US" altLang="ja-JP" sz="2400" dirty="0"/>
          </a:p>
          <a:p>
            <a:pPr marL="457200" lvl="1" indent="0">
              <a:buNone/>
            </a:pPr>
            <a:endParaRPr lang="en-US" altLang="ja-JP" sz="1100" dirty="0"/>
          </a:p>
          <a:p>
            <a:pPr marL="0" indent="0">
              <a:buNone/>
            </a:pPr>
            <a:r>
              <a:rPr lang="en-US" altLang="ja-JP" sz="2800" dirty="0"/>
              <a:t>(2)</a:t>
            </a:r>
            <a:r>
              <a:rPr lang="ja-JP" altLang="ja-JP" sz="2800" dirty="0"/>
              <a:t>知識創造の</a:t>
            </a:r>
            <a:r>
              <a:rPr lang="en-US" altLang="ja-JP" sz="2800" dirty="0"/>
              <a:t>SECI</a:t>
            </a:r>
            <a:r>
              <a:rPr lang="ja-JP" altLang="en-US" sz="2800" dirty="0"/>
              <a:t>（セキ）</a:t>
            </a:r>
            <a:r>
              <a:rPr lang="ja-JP" altLang="ja-JP" sz="2800" dirty="0"/>
              <a:t>モデル</a:t>
            </a:r>
          </a:p>
          <a:p>
            <a:pPr lvl="1">
              <a:buSzPct val="70000"/>
              <a:buFont typeface="Arial" panose="020B0604020202020204" pitchFamily="34" charset="0"/>
              <a:buChar char="•"/>
            </a:pPr>
            <a:r>
              <a:rPr lang="ja-JP" altLang="ja-JP" sz="2400" dirty="0"/>
              <a:t>暗黙知と形式知</a:t>
            </a:r>
            <a:r>
              <a:rPr lang="ja-JP" altLang="en-US" sz="2400" dirty="0"/>
              <a:t>という</a:t>
            </a:r>
            <a:r>
              <a:rPr lang="ja-JP" altLang="ja-JP" sz="2400" dirty="0"/>
              <a:t>異なる</a:t>
            </a:r>
            <a:r>
              <a:rPr lang="en-US" altLang="ja-JP" sz="2400" dirty="0"/>
              <a:t>				</a:t>
            </a:r>
            <a:r>
              <a:rPr lang="ja-JP" altLang="en-US" sz="2400" dirty="0"/>
              <a:t>　　　</a:t>
            </a:r>
            <a:r>
              <a:rPr lang="ja-JP" altLang="ja-JP" sz="2400" dirty="0"/>
              <a:t>知が変換されることによって</a:t>
            </a:r>
            <a:r>
              <a:rPr lang="en-US" altLang="ja-JP" sz="2400" dirty="0"/>
              <a:t>			</a:t>
            </a:r>
            <a:r>
              <a:rPr lang="ja-JP" altLang="en-US" sz="2400" dirty="0"/>
              <a:t>　　</a:t>
            </a:r>
            <a:r>
              <a:rPr lang="en-US" altLang="ja-JP" sz="2400" dirty="0"/>
              <a:t>	</a:t>
            </a:r>
            <a:r>
              <a:rPr lang="ja-JP" altLang="en-US" sz="2400" dirty="0"/>
              <a:t>　　　</a:t>
            </a:r>
            <a:r>
              <a:rPr lang="ja-JP" altLang="ja-JP" sz="2400" dirty="0"/>
              <a:t>新たな知識が創造されると</a:t>
            </a:r>
            <a:r>
              <a:rPr lang="en-US" altLang="ja-JP" sz="2400" dirty="0"/>
              <a:t>				</a:t>
            </a:r>
            <a:r>
              <a:rPr lang="ja-JP" altLang="en-US" sz="2400" dirty="0"/>
              <a:t>　　　するモデル</a:t>
            </a:r>
            <a:endParaRPr lang="en-US" altLang="ja-JP" sz="2400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1555ED4-816D-4C4D-ACB5-D756F8CE6A4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866" y="4002882"/>
            <a:ext cx="3759201" cy="25098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3819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2BAB54-F40A-4816-8B60-5BF3E0583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kumimoji="1" lang="en-US" altLang="ja-JP" dirty="0"/>
          </a:p>
          <a:p>
            <a:pPr marL="0" indent="0" algn="ctr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dirty="0"/>
              <a:t>（以下略）</a:t>
            </a:r>
          </a:p>
        </p:txBody>
      </p:sp>
    </p:spTree>
    <p:extLst>
      <p:ext uri="{BB962C8B-B14F-4D97-AF65-F5344CB8AC3E}">
        <p14:creationId xmlns:p14="http://schemas.microsoft.com/office/powerpoint/2010/main" val="1613906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1994</TotalTime>
  <Words>453</Words>
  <Application>Microsoft Office PowerPoint</Application>
  <PresentationFormat>画面に合わせる (4:3)</PresentationFormat>
  <Paragraphs>51</Paragraphs>
  <Slides>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ＭＳ Ｐゴシック</vt:lpstr>
      <vt:lpstr>Yu Gothic Medium</vt:lpstr>
      <vt:lpstr>游ゴシック</vt:lpstr>
      <vt:lpstr>Arial</vt:lpstr>
      <vt:lpstr>Calibri</vt:lpstr>
      <vt:lpstr>Wingdings</vt:lpstr>
      <vt:lpstr>Office ​​テーマ</vt:lpstr>
      <vt:lpstr>第３部 変動する環境における組織</vt:lpstr>
      <vt:lpstr>1．イノベーションの創出</vt:lpstr>
      <vt:lpstr>PowerPoint プレゼンテーション</vt:lpstr>
      <vt:lpstr>２．イノベーション創出に向けた         組織マネジメントの特徴</vt:lpstr>
      <vt:lpstr>３．イノベーションに向けた知識の　　獲得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高尾義明(in press) 「合理的システムの設計」 要旨(第3回・第4回使用部分）</dc:title>
  <dc:creator>義明 高尾</dc:creator>
  <cp:lastModifiedBy>tokuchi</cp:lastModifiedBy>
  <cp:revision>129</cp:revision>
  <dcterms:created xsi:type="dcterms:W3CDTF">2019-04-14T01:18:08Z</dcterms:created>
  <dcterms:modified xsi:type="dcterms:W3CDTF">2020-02-10T03:09:15Z</dcterms:modified>
</cp:coreProperties>
</file>