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9"/>
  </p:notesMasterIdLst>
  <p:handoutMasterIdLst>
    <p:handoutMasterId r:id="rId20"/>
  </p:handoutMasterIdLst>
  <p:sldIdLst>
    <p:sldId id="327" r:id="rId2"/>
    <p:sldId id="328" r:id="rId3"/>
    <p:sldId id="359" r:id="rId4"/>
    <p:sldId id="356" r:id="rId5"/>
    <p:sldId id="330" r:id="rId6"/>
    <p:sldId id="331" r:id="rId7"/>
    <p:sldId id="333" r:id="rId8"/>
    <p:sldId id="334" r:id="rId9"/>
    <p:sldId id="335" r:id="rId10"/>
    <p:sldId id="358" r:id="rId11"/>
    <p:sldId id="338" r:id="rId12"/>
    <p:sldId id="340" r:id="rId13"/>
    <p:sldId id="339" r:id="rId14"/>
    <p:sldId id="360" r:id="rId15"/>
    <p:sldId id="361" r:id="rId16"/>
    <p:sldId id="362" r:id="rId17"/>
    <p:sldId id="341" r:id="rId1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73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39DFA4-8F8E-42E6-AE3C-0106546F6C63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8C3797DC-3968-46C4-AD9A-3E66190A4E62}">
      <dgm:prSet custT="1"/>
      <dgm:spPr/>
      <dgm:t>
        <a:bodyPr/>
        <a:lstStyle/>
        <a:p>
          <a:r>
            <a:rPr lang="ja-JP" altLang="en-US" sz="2200" b="1" dirty="0"/>
            <a:t>ミクロ経済学・　</a:t>
          </a:r>
          <a:r>
            <a:rPr lang="ja-JP" sz="2200" b="1" dirty="0"/>
            <a:t>経営戦略論</a:t>
          </a:r>
          <a:r>
            <a:rPr lang="ja-JP" sz="2200" dirty="0"/>
            <a:t>：</a:t>
          </a:r>
          <a:r>
            <a:rPr lang="ja-JP" altLang="en-US" sz="2200" dirty="0"/>
            <a:t>　　</a:t>
          </a:r>
          <a:r>
            <a:rPr lang="ja-JP" sz="2200" dirty="0"/>
            <a:t>企業のインセンティブ、戦略の分析</a:t>
          </a:r>
          <a:endParaRPr lang="en-US" sz="2200" dirty="0"/>
        </a:p>
      </dgm:t>
    </dgm:pt>
    <dgm:pt modelId="{931FF6EF-3DA2-4777-8284-C0722ADF6E11}" type="parTrans" cxnId="{52BC27E5-CE7C-49A3-B548-FCD687CB0EAC}">
      <dgm:prSet/>
      <dgm:spPr/>
      <dgm:t>
        <a:bodyPr/>
        <a:lstStyle/>
        <a:p>
          <a:endParaRPr lang="en-US"/>
        </a:p>
      </dgm:t>
    </dgm:pt>
    <dgm:pt modelId="{6E6362C1-EE79-4396-AF76-CDA3D4E15D40}" type="sibTrans" cxnId="{52BC27E5-CE7C-49A3-B548-FCD687CB0EAC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925E4A42-D62A-42F4-86D6-1CEEC1A4A255}">
      <dgm:prSet custT="1"/>
      <dgm:spPr/>
      <dgm:t>
        <a:bodyPr/>
        <a:lstStyle/>
        <a:p>
          <a:r>
            <a:rPr lang="ja-JP" altLang="en-US" sz="2200" b="1" dirty="0"/>
            <a:t>均衡理論・</a:t>
          </a:r>
          <a:r>
            <a:rPr lang="ja-JP" sz="2200" b="1" dirty="0"/>
            <a:t>ゲーム理論</a:t>
          </a:r>
          <a:r>
            <a:rPr lang="ja-JP" sz="2200" dirty="0"/>
            <a:t>：企業間、企業と消費者の戦略的意思決定</a:t>
          </a:r>
          <a:r>
            <a:rPr lang="ja-JP" altLang="en-US" sz="2200" dirty="0"/>
            <a:t>とその帰結</a:t>
          </a:r>
          <a:endParaRPr lang="en-US" sz="2200" dirty="0"/>
        </a:p>
      </dgm:t>
    </dgm:pt>
    <dgm:pt modelId="{4FC1CE2B-D58F-42CC-A52A-203A49C5C2D9}" type="parTrans" cxnId="{F270B56B-3ECF-45C9-8EA5-8248A1DE71A6}">
      <dgm:prSet/>
      <dgm:spPr/>
      <dgm:t>
        <a:bodyPr/>
        <a:lstStyle/>
        <a:p>
          <a:endParaRPr lang="en-US"/>
        </a:p>
      </dgm:t>
    </dgm:pt>
    <dgm:pt modelId="{21EADCC8-810E-4C07-8215-69D0C91D11E7}" type="sibTrans" cxnId="{F270B56B-3ECF-45C9-8EA5-8248A1DE71A6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CCCC6C1A-8864-45A9-BA20-147EDF83BD06}">
      <dgm:prSet custT="1"/>
      <dgm:spPr/>
      <dgm:t>
        <a:bodyPr/>
        <a:lstStyle/>
        <a:p>
          <a:r>
            <a:rPr lang="ja-JP" sz="2200" b="1" dirty="0"/>
            <a:t>厚生分析</a:t>
          </a:r>
          <a:r>
            <a:rPr lang="ja-JP" sz="2200" dirty="0"/>
            <a:t>：</a:t>
          </a:r>
          <a:r>
            <a:rPr lang="ja-JP" altLang="en-US" sz="2200" dirty="0"/>
            <a:t>　　</a:t>
          </a:r>
          <a:r>
            <a:rPr lang="ja-JP" sz="2200" dirty="0"/>
            <a:t>社会的評価の考慮</a:t>
          </a:r>
          <a:r>
            <a:rPr lang="ja-JP" altLang="en-US" sz="2200" dirty="0"/>
            <a:t>　　</a:t>
          </a:r>
          <a:endParaRPr lang="en-US" sz="2200" dirty="0"/>
        </a:p>
      </dgm:t>
    </dgm:pt>
    <dgm:pt modelId="{B50B0762-4631-43F3-B0A3-0D565D162535}" type="parTrans" cxnId="{6B9CD304-810E-4284-AA95-44C3118D12BA}">
      <dgm:prSet/>
      <dgm:spPr/>
      <dgm:t>
        <a:bodyPr/>
        <a:lstStyle/>
        <a:p>
          <a:endParaRPr lang="en-US"/>
        </a:p>
      </dgm:t>
    </dgm:pt>
    <dgm:pt modelId="{DFB1A4F0-5F07-4A93-9E97-70234A0D17EC}" type="sibTrans" cxnId="{6B9CD304-810E-4284-AA95-44C3118D12BA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17CAE501-F842-4ABD-A9C7-DCDE42E9A4C6}" type="pres">
      <dgm:prSet presAssocID="{8839DFA4-8F8E-42E6-AE3C-0106546F6C63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F92E195A-F6A4-4034-B16B-73FECCC6A639}" type="pres">
      <dgm:prSet presAssocID="{8C3797DC-3968-46C4-AD9A-3E66190A4E62}" presName="compositeNode" presStyleCnt="0">
        <dgm:presLayoutVars>
          <dgm:bulletEnabled val="1"/>
        </dgm:presLayoutVars>
      </dgm:prSet>
      <dgm:spPr/>
    </dgm:pt>
    <dgm:pt modelId="{9D8470EA-F285-4F0C-A5C3-8632C8FF284E}" type="pres">
      <dgm:prSet presAssocID="{8C3797DC-3968-46C4-AD9A-3E66190A4E62}" presName="bgRect" presStyleLbl="alignNode1" presStyleIdx="0" presStyleCnt="3" custScaleY="131247"/>
      <dgm:spPr/>
      <dgm:t>
        <a:bodyPr/>
        <a:lstStyle/>
        <a:p>
          <a:endParaRPr kumimoji="1" lang="ja-JP" altLang="en-US"/>
        </a:p>
      </dgm:t>
    </dgm:pt>
    <dgm:pt modelId="{3D3A9613-6FBE-4769-A7C6-33F0E21ADF7F}" type="pres">
      <dgm:prSet presAssocID="{6E6362C1-EE79-4396-AF76-CDA3D4E15D40}" presName="sibTransNodeRect" presStyleLbl="align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DE1E22F-4CB3-4CAE-BBA9-C1C734B512CB}" type="pres">
      <dgm:prSet presAssocID="{8C3797DC-3968-46C4-AD9A-3E66190A4E62}" presName="nodeRect" presStyleLbl="align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B57A49E-33E7-4CD8-AF4D-6E45BF4F0050}" type="pres">
      <dgm:prSet presAssocID="{6E6362C1-EE79-4396-AF76-CDA3D4E15D40}" presName="sibTrans" presStyleCnt="0"/>
      <dgm:spPr/>
    </dgm:pt>
    <dgm:pt modelId="{5C826D14-13DE-4625-A406-7247150E03FF}" type="pres">
      <dgm:prSet presAssocID="{925E4A42-D62A-42F4-86D6-1CEEC1A4A255}" presName="compositeNode" presStyleCnt="0">
        <dgm:presLayoutVars>
          <dgm:bulletEnabled val="1"/>
        </dgm:presLayoutVars>
      </dgm:prSet>
      <dgm:spPr/>
    </dgm:pt>
    <dgm:pt modelId="{18B40941-5366-4B9A-AB15-E23B9311C0AB}" type="pres">
      <dgm:prSet presAssocID="{925E4A42-D62A-42F4-86D6-1CEEC1A4A255}" presName="bgRect" presStyleLbl="alignNode1" presStyleIdx="1" presStyleCnt="3" custScaleY="131247"/>
      <dgm:spPr/>
      <dgm:t>
        <a:bodyPr/>
        <a:lstStyle/>
        <a:p>
          <a:endParaRPr kumimoji="1" lang="ja-JP" altLang="en-US"/>
        </a:p>
      </dgm:t>
    </dgm:pt>
    <dgm:pt modelId="{DAA884AE-0CED-47E4-8DA3-B98F704F614C}" type="pres">
      <dgm:prSet presAssocID="{21EADCC8-810E-4C07-8215-69D0C91D11E7}" presName="sibTransNodeRect" presStyleLbl="align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4A10A-E979-469F-AB82-C24B27A33482}" type="pres">
      <dgm:prSet presAssocID="{925E4A42-D62A-42F4-86D6-1CEEC1A4A255}" presName="nodeRect" presStyleLbl="align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C094BD9-A49C-4F25-9376-CABC3CB5733C}" type="pres">
      <dgm:prSet presAssocID="{21EADCC8-810E-4C07-8215-69D0C91D11E7}" presName="sibTrans" presStyleCnt="0"/>
      <dgm:spPr/>
    </dgm:pt>
    <dgm:pt modelId="{4F3DA837-A922-4CDF-B100-41832C209C47}" type="pres">
      <dgm:prSet presAssocID="{CCCC6C1A-8864-45A9-BA20-147EDF83BD06}" presName="compositeNode" presStyleCnt="0">
        <dgm:presLayoutVars>
          <dgm:bulletEnabled val="1"/>
        </dgm:presLayoutVars>
      </dgm:prSet>
      <dgm:spPr/>
    </dgm:pt>
    <dgm:pt modelId="{6CC03D52-542E-42DB-A676-3F4B154063D9}" type="pres">
      <dgm:prSet presAssocID="{CCCC6C1A-8864-45A9-BA20-147EDF83BD06}" presName="bgRect" presStyleLbl="alignNode1" presStyleIdx="2" presStyleCnt="3" custScaleY="131247"/>
      <dgm:spPr/>
      <dgm:t>
        <a:bodyPr/>
        <a:lstStyle/>
        <a:p>
          <a:endParaRPr kumimoji="1" lang="ja-JP" altLang="en-US"/>
        </a:p>
      </dgm:t>
    </dgm:pt>
    <dgm:pt modelId="{E29D9A8E-26D1-47D3-8225-CBC8917B7427}" type="pres">
      <dgm:prSet presAssocID="{DFB1A4F0-5F07-4A93-9E97-70234A0D17EC}" presName="sibTransNodeRect" presStyleLbl="align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17BE602-C3E8-4B7F-94CE-540B013479C9}" type="pres">
      <dgm:prSet presAssocID="{CCCC6C1A-8864-45A9-BA20-147EDF83BD06}" presName="nodeRect" presStyleLbl="align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77545C4-A36D-4A48-8435-4DE3BFA48415}" type="presOf" srcId="{21EADCC8-810E-4C07-8215-69D0C91D11E7}" destId="{DAA884AE-0CED-47E4-8DA3-B98F704F614C}" srcOrd="0" destOrd="0" presId="urn:microsoft.com/office/officeart/2016/7/layout/LinearBlockProcessNumbered"/>
    <dgm:cxn modelId="{7F754C6E-B8A8-4FE7-B010-CC79ADC99106}" type="presOf" srcId="{8C3797DC-3968-46C4-AD9A-3E66190A4E62}" destId="{EDE1E22F-4CB3-4CAE-BBA9-C1C734B512CB}" srcOrd="1" destOrd="0" presId="urn:microsoft.com/office/officeart/2016/7/layout/LinearBlockProcessNumbered"/>
    <dgm:cxn modelId="{124DFC60-4816-4AB6-9DD7-84ED5FDCCD63}" type="presOf" srcId="{925E4A42-D62A-42F4-86D6-1CEEC1A4A255}" destId="{0B44A10A-E979-469F-AB82-C24B27A33482}" srcOrd="1" destOrd="0" presId="urn:microsoft.com/office/officeart/2016/7/layout/LinearBlockProcessNumbered"/>
    <dgm:cxn modelId="{F270B56B-3ECF-45C9-8EA5-8248A1DE71A6}" srcId="{8839DFA4-8F8E-42E6-AE3C-0106546F6C63}" destId="{925E4A42-D62A-42F4-86D6-1CEEC1A4A255}" srcOrd="1" destOrd="0" parTransId="{4FC1CE2B-D58F-42CC-A52A-203A49C5C2D9}" sibTransId="{21EADCC8-810E-4C07-8215-69D0C91D11E7}"/>
    <dgm:cxn modelId="{37601900-D22A-4294-9CB7-C50FEB079F7F}" type="presOf" srcId="{8C3797DC-3968-46C4-AD9A-3E66190A4E62}" destId="{9D8470EA-F285-4F0C-A5C3-8632C8FF284E}" srcOrd="0" destOrd="0" presId="urn:microsoft.com/office/officeart/2016/7/layout/LinearBlockProcessNumbered"/>
    <dgm:cxn modelId="{4EA0A14D-C33F-4782-A9CF-206E150A4979}" type="presOf" srcId="{DFB1A4F0-5F07-4A93-9E97-70234A0D17EC}" destId="{E29D9A8E-26D1-47D3-8225-CBC8917B7427}" srcOrd="0" destOrd="0" presId="urn:microsoft.com/office/officeart/2016/7/layout/LinearBlockProcessNumbered"/>
    <dgm:cxn modelId="{52BC27E5-CE7C-49A3-B548-FCD687CB0EAC}" srcId="{8839DFA4-8F8E-42E6-AE3C-0106546F6C63}" destId="{8C3797DC-3968-46C4-AD9A-3E66190A4E62}" srcOrd="0" destOrd="0" parTransId="{931FF6EF-3DA2-4777-8284-C0722ADF6E11}" sibTransId="{6E6362C1-EE79-4396-AF76-CDA3D4E15D40}"/>
    <dgm:cxn modelId="{DFE32B08-9ABF-4355-B854-5E631621C91D}" type="presOf" srcId="{925E4A42-D62A-42F4-86D6-1CEEC1A4A255}" destId="{18B40941-5366-4B9A-AB15-E23B9311C0AB}" srcOrd="0" destOrd="0" presId="urn:microsoft.com/office/officeart/2016/7/layout/LinearBlockProcessNumbered"/>
    <dgm:cxn modelId="{6B9CD304-810E-4284-AA95-44C3118D12BA}" srcId="{8839DFA4-8F8E-42E6-AE3C-0106546F6C63}" destId="{CCCC6C1A-8864-45A9-BA20-147EDF83BD06}" srcOrd="2" destOrd="0" parTransId="{B50B0762-4631-43F3-B0A3-0D565D162535}" sibTransId="{DFB1A4F0-5F07-4A93-9E97-70234A0D17EC}"/>
    <dgm:cxn modelId="{2451893D-E614-46B4-A9EF-FA8E72F0AB0E}" type="presOf" srcId="{CCCC6C1A-8864-45A9-BA20-147EDF83BD06}" destId="{217BE602-C3E8-4B7F-94CE-540B013479C9}" srcOrd="1" destOrd="0" presId="urn:microsoft.com/office/officeart/2016/7/layout/LinearBlockProcessNumbered"/>
    <dgm:cxn modelId="{F2628DE8-7FE8-4043-9A87-8FAEA884CB6E}" type="presOf" srcId="{8839DFA4-8F8E-42E6-AE3C-0106546F6C63}" destId="{17CAE501-F842-4ABD-A9C7-DCDE42E9A4C6}" srcOrd="0" destOrd="0" presId="urn:microsoft.com/office/officeart/2016/7/layout/LinearBlockProcessNumbered"/>
    <dgm:cxn modelId="{53BF20DD-2DD9-49C0-9D36-725AC9E373F4}" type="presOf" srcId="{CCCC6C1A-8864-45A9-BA20-147EDF83BD06}" destId="{6CC03D52-542E-42DB-A676-3F4B154063D9}" srcOrd="0" destOrd="0" presId="urn:microsoft.com/office/officeart/2016/7/layout/LinearBlockProcessNumbered"/>
    <dgm:cxn modelId="{EA411C77-956B-4AD1-B552-00B7EB955AE6}" type="presOf" srcId="{6E6362C1-EE79-4396-AF76-CDA3D4E15D40}" destId="{3D3A9613-6FBE-4769-A7C6-33F0E21ADF7F}" srcOrd="0" destOrd="0" presId="urn:microsoft.com/office/officeart/2016/7/layout/LinearBlockProcessNumbered"/>
    <dgm:cxn modelId="{16BDFDEA-E8BB-444A-8946-BB422DAA17B1}" type="presParOf" srcId="{17CAE501-F842-4ABD-A9C7-DCDE42E9A4C6}" destId="{F92E195A-F6A4-4034-B16B-73FECCC6A639}" srcOrd="0" destOrd="0" presId="urn:microsoft.com/office/officeart/2016/7/layout/LinearBlockProcessNumbered"/>
    <dgm:cxn modelId="{AECF97E3-BFA9-4DEB-9A8E-C90895973DD8}" type="presParOf" srcId="{F92E195A-F6A4-4034-B16B-73FECCC6A639}" destId="{9D8470EA-F285-4F0C-A5C3-8632C8FF284E}" srcOrd="0" destOrd="0" presId="urn:microsoft.com/office/officeart/2016/7/layout/LinearBlockProcessNumbered"/>
    <dgm:cxn modelId="{274A6C43-308B-4269-95C2-A50FC5602F62}" type="presParOf" srcId="{F92E195A-F6A4-4034-B16B-73FECCC6A639}" destId="{3D3A9613-6FBE-4769-A7C6-33F0E21ADF7F}" srcOrd="1" destOrd="0" presId="urn:microsoft.com/office/officeart/2016/7/layout/LinearBlockProcessNumbered"/>
    <dgm:cxn modelId="{5541A3FE-6876-435C-A862-5383694B1C40}" type="presParOf" srcId="{F92E195A-F6A4-4034-B16B-73FECCC6A639}" destId="{EDE1E22F-4CB3-4CAE-BBA9-C1C734B512CB}" srcOrd="2" destOrd="0" presId="urn:microsoft.com/office/officeart/2016/7/layout/LinearBlockProcessNumbered"/>
    <dgm:cxn modelId="{3B0EF20A-C3D3-4898-B078-AA34D18AD02C}" type="presParOf" srcId="{17CAE501-F842-4ABD-A9C7-DCDE42E9A4C6}" destId="{2B57A49E-33E7-4CD8-AF4D-6E45BF4F0050}" srcOrd="1" destOrd="0" presId="urn:microsoft.com/office/officeart/2016/7/layout/LinearBlockProcessNumbered"/>
    <dgm:cxn modelId="{CD0BC9CA-B88A-47AC-9336-312103C176F6}" type="presParOf" srcId="{17CAE501-F842-4ABD-A9C7-DCDE42E9A4C6}" destId="{5C826D14-13DE-4625-A406-7247150E03FF}" srcOrd="2" destOrd="0" presId="urn:microsoft.com/office/officeart/2016/7/layout/LinearBlockProcessNumbered"/>
    <dgm:cxn modelId="{7DBAB599-4AE0-43F7-A7A5-29280FA4E1DC}" type="presParOf" srcId="{5C826D14-13DE-4625-A406-7247150E03FF}" destId="{18B40941-5366-4B9A-AB15-E23B9311C0AB}" srcOrd="0" destOrd="0" presId="urn:microsoft.com/office/officeart/2016/7/layout/LinearBlockProcessNumbered"/>
    <dgm:cxn modelId="{F960DF62-25DE-47AC-AF49-86795EC218B5}" type="presParOf" srcId="{5C826D14-13DE-4625-A406-7247150E03FF}" destId="{DAA884AE-0CED-47E4-8DA3-B98F704F614C}" srcOrd="1" destOrd="0" presId="urn:microsoft.com/office/officeart/2016/7/layout/LinearBlockProcessNumbered"/>
    <dgm:cxn modelId="{BB135DC4-2393-447D-BD89-7913005A769C}" type="presParOf" srcId="{5C826D14-13DE-4625-A406-7247150E03FF}" destId="{0B44A10A-E979-469F-AB82-C24B27A33482}" srcOrd="2" destOrd="0" presId="urn:microsoft.com/office/officeart/2016/7/layout/LinearBlockProcessNumbered"/>
    <dgm:cxn modelId="{B05194BD-EE14-41CC-8CC1-25EF46F76562}" type="presParOf" srcId="{17CAE501-F842-4ABD-A9C7-DCDE42E9A4C6}" destId="{8C094BD9-A49C-4F25-9376-CABC3CB5733C}" srcOrd="3" destOrd="0" presId="urn:microsoft.com/office/officeart/2016/7/layout/LinearBlockProcessNumbered"/>
    <dgm:cxn modelId="{679987AD-8818-4BEA-88A9-988386DA9F18}" type="presParOf" srcId="{17CAE501-F842-4ABD-A9C7-DCDE42E9A4C6}" destId="{4F3DA837-A922-4CDF-B100-41832C209C47}" srcOrd="4" destOrd="0" presId="urn:microsoft.com/office/officeart/2016/7/layout/LinearBlockProcessNumbered"/>
    <dgm:cxn modelId="{5F2927D6-C3D1-4730-94B4-52D2E93E0193}" type="presParOf" srcId="{4F3DA837-A922-4CDF-B100-41832C209C47}" destId="{6CC03D52-542E-42DB-A676-3F4B154063D9}" srcOrd="0" destOrd="0" presId="urn:microsoft.com/office/officeart/2016/7/layout/LinearBlockProcessNumbered"/>
    <dgm:cxn modelId="{273687DC-A36B-41B8-9D4F-6C4788ACB600}" type="presParOf" srcId="{4F3DA837-A922-4CDF-B100-41832C209C47}" destId="{E29D9A8E-26D1-47D3-8225-CBC8917B7427}" srcOrd="1" destOrd="0" presId="urn:microsoft.com/office/officeart/2016/7/layout/LinearBlockProcessNumbered"/>
    <dgm:cxn modelId="{1C9B2817-19CF-41E1-B8C0-95273D476CDF}" type="presParOf" srcId="{4F3DA837-A922-4CDF-B100-41832C209C47}" destId="{217BE602-C3E8-4B7F-94CE-540B013479C9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470EA-F285-4F0C-A5C3-8632C8FF284E}">
      <dsp:nvSpPr>
        <dsp:cNvPr id="0" name=""/>
        <dsp:cNvSpPr/>
      </dsp:nvSpPr>
      <dsp:spPr>
        <a:xfrm>
          <a:off x="663" y="475153"/>
          <a:ext cx="2688486" cy="42342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563" tIns="0" rIns="265563" bIns="33020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200" b="1" kern="1200" dirty="0"/>
            <a:t>ミクロ経済学・　</a:t>
          </a:r>
          <a:r>
            <a:rPr lang="ja-JP" sz="2200" b="1" kern="1200" dirty="0"/>
            <a:t>経営戦略論</a:t>
          </a:r>
          <a:r>
            <a:rPr lang="ja-JP" sz="2200" kern="1200" dirty="0"/>
            <a:t>：</a:t>
          </a:r>
          <a:r>
            <a:rPr lang="ja-JP" altLang="en-US" sz="2200" kern="1200" dirty="0"/>
            <a:t>　　</a:t>
          </a:r>
          <a:r>
            <a:rPr lang="ja-JP" sz="2200" kern="1200" dirty="0"/>
            <a:t>企業のインセンティブ、戦略の分析</a:t>
          </a:r>
          <a:endParaRPr lang="en-US" sz="2200" kern="1200" dirty="0"/>
        </a:p>
      </dsp:txBody>
      <dsp:txXfrm>
        <a:off x="663" y="2168861"/>
        <a:ext cx="2688486" cy="2540561"/>
      </dsp:txXfrm>
    </dsp:sp>
    <dsp:sp modelId="{3D3A9613-6FBE-4769-A7C6-33F0E21ADF7F}">
      <dsp:nvSpPr>
        <dsp:cNvPr id="0" name=""/>
        <dsp:cNvSpPr/>
      </dsp:nvSpPr>
      <dsp:spPr>
        <a:xfrm>
          <a:off x="663" y="979196"/>
          <a:ext cx="2688486" cy="129047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563" tIns="165100" rIns="265563" bIns="165100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/>
            <a:t>01</a:t>
          </a:r>
        </a:p>
      </dsp:txBody>
      <dsp:txXfrm>
        <a:off x="663" y="979196"/>
        <a:ext cx="2688486" cy="1290473"/>
      </dsp:txXfrm>
    </dsp:sp>
    <dsp:sp modelId="{18B40941-5366-4B9A-AB15-E23B9311C0AB}">
      <dsp:nvSpPr>
        <dsp:cNvPr id="0" name=""/>
        <dsp:cNvSpPr/>
      </dsp:nvSpPr>
      <dsp:spPr>
        <a:xfrm>
          <a:off x="2904228" y="475153"/>
          <a:ext cx="2688486" cy="42342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563" tIns="0" rIns="265563" bIns="33020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200" b="1" kern="1200" dirty="0"/>
            <a:t>均衡理論・</a:t>
          </a:r>
          <a:r>
            <a:rPr lang="ja-JP" sz="2200" b="1" kern="1200" dirty="0"/>
            <a:t>ゲーム理論</a:t>
          </a:r>
          <a:r>
            <a:rPr lang="ja-JP" sz="2200" kern="1200" dirty="0"/>
            <a:t>：企業間、企業と消費者の戦略的意思決定</a:t>
          </a:r>
          <a:r>
            <a:rPr lang="ja-JP" altLang="en-US" sz="2200" kern="1200" dirty="0"/>
            <a:t>とその帰結</a:t>
          </a:r>
          <a:endParaRPr lang="en-US" sz="2200" kern="1200" dirty="0"/>
        </a:p>
      </dsp:txBody>
      <dsp:txXfrm>
        <a:off x="2904228" y="2168861"/>
        <a:ext cx="2688486" cy="2540561"/>
      </dsp:txXfrm>
    </dsp:sp>
    <dsp:sp modelId="{DAA884AE-0CED-47E4-8DA3-B98F704F614C}">
      <dsp:nvSpPr>
        <dsp:cNvPr id="0" name=""/>
        <dsp:cNvSpPr/>
      </dsp:nvSpPr>
      <dsp:spPr>
        <a:xfrm>
          <a:off x="2904228" y="979196"/>
          <a:ext cx="2688486" cy="129047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563" tIns="165100" rIns="265563" bIns="165100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/>
            <a:t>02</a:t>
          </a:r>
        </a:p>
      </dsp:txBody>
      <dsp:txXfrm>
        <a:off x="2904228" y="979196"/>
        <a:ext cx="2688486" cy="1290473"/>
      </dsp:txXfrm>
    </dsp:sp>
    <dsp:sp modelId="{6CC03D52-542E-42DB-A676-3F4B154063D9}">
      <dsp:nvSpPr>
        <dsp:cNvPr id="0" name=""/>
        <dsp:cNvSpPr/>
      </dsp:nvSpPr>
      <dsp:spPr>
        <a:xfrm>
          <a:off x="5807793" y="475153"/>
          <a:ext cx="2688486" cy="42342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563" tIns="0" rIns="265563" bIns="33020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sz="2200" b="1" kern="1200" dirty="0"/>
            <a:t>厚生分析</a:t>
          </a:r>
          <a:r>
            <a:rPr lang="ja-JP" sz="2200" kern="1200" dirty="0"/>
            <a:t>：</a:t>
          </a:r>
          <a:r>
            <a:rPr lang="ja-JP" altLang="en-US" sz="2200" kern="1200" dirty="0"/>
            <a:t>　　</a:t>
          </a:r>
          <a:r>
            <a:rPr lang="ja-JP" sz="2200" kern="1200" dirty="0"/>
            <a:t>社会的評価の考慮</a:t>
          </a:r>
          <a:r>
            <a:rPr lang="ja-JP" altLang="en-US" sz="2200" kern="1200" dirty="0"/>
            <a:t>　　</a:t>
          </a:r>
          <a:endParaRPr lang="en-US" sz="2200" kern="1200" dirty="0"/>
        </a:p>
      </dsp:txBody>
      <dsp:txXfrm>
        <a:off x="5807793" y="2168861"/>
        <a:ext cx="2688486" cy="2540561"/>
      </dsp:txXfrm>
    </dsp:sp>
    <dsp:sp modelId="{E29D9A8E-26D1-47D3-8225-CBC8917B7427}">
      <dsp:nvSpPr>
        <dsp:cNvPr id="0" name=""/>
        <dsp:cNvSpPr/>
      </dsp:nvSpPr>
      <dsp:spPr>
        <a:xfrm>
          <a:off x="5807793" y="979196"/>
          <a:ext cx="2688486" cy="129047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563" tIns="165100" rIns="265563" bIns="165100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/>
            <a:t>03</a:t>
          </a:r>
        </a:p>
      </dsp:txBody>
      <dsp:txXfrm>
        <a:off x="5807793" y="979196"/>
        <a:ext cx="2688486" cy="1290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=""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38C53-1FEF-4D26-84F3-64922C237B33}" type="datetimeFigureOut">
              <a:rPr kumimoji="1" lang="ja-JP" altLang="en-US" smtClean="0"/>
              <a:pPr/>
              <a:t>2019/9/24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BDB0F-AB30-48B7-9DAA-0D1A6CF988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505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46F72-5880-4550-93BA-0CC8489A9D37}" type="datetimeFigureOut">
              <a:rPr kumimoji="1" lang="ja-JP" altLang="en-US" smtClean="0"/>
              <a:pPr/>
              <a:t>2019/9/24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4AB06-4237-48CD-A621-124341B1876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440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14849-92FA-444B-A34F-5DD74D1E0B98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CCDF4A-5B9C-44B4-B19A-4CD2DAAC4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E23F116-E28B-4827-BE0F-DF0062669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BF0833-C258-448C-BF3C-643937383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936BE-2D25-40BB-84A6-B2CA6449E230}" type="datetime1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090DD1-6326-4B0D-A479-08F125A8F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06FD12-07BC-4806-B865-DFA84AA42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86CD-77BF-4C8E-837C-9BFF09CB00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31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F46B61-30AC-4383-9F6D-88500E248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BC23DEE-8D56-45E9-811C-4A69C5903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C84358-4239-45FE-A2AD-66216B5CF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224-917F-4CE8-9AAB-65A9EF8DCC8E}" type="datetime1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86130D-0816-4AA2-9AC4-7D6D377FE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089BBF-9176-4E0E-A185-D4D8ED5A1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86CD-77BF-4C8E-837C-9BFF09CB00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34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3C15214-1126-4C75-A60E-C8F87E345D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25F667-7947-4D96-A683-168527D0F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1F7F41-0BC1-4B77-B762-FD07BBEFF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668E-A7FC-46CB-8329-C8D983225524}" type="datetime1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CCF0DB-CFDB-4E24-8ACE-655FE9CC4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B1FD8-0DE3-43BF-ABAD-FF6BE5347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86CD-77BF-4C8E-837C-9BFF09CB00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3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11BE09-223C-427E-9444-E1E9920CE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EBC404-857C-41D6-9E9E-70876B997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8AD9C8-FF99-4983-ACB9-CF4CF5C78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B7D8-EE6B-4E26-9B52-88A917136A06}" type="datetime1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9F0BA6-092C-4B60-81C7-ECA235606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915999-8C2C-4447-8AC8-697E8E3C8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86CD-77BF-4C8E-837C-9BFF09CB00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13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E0038C-BC03-425F-8E22-0A68EAA3E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EDD033-47A8-4787-9CF8-FC05C8689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3D9FA-11FA-422A-BEA2-934EDC2F4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8D67-ED2D-4B1E-AF43-32C519E02C62}" type="datetime1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4EDBE2-EF8C-4D11-99BF-48162B5DB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35A266-1928-40BA-B99A-9DD8E5362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86CD-77BF-4C8E-837C-9BFF09CB00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70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2BE9B9-B7FC-4A55-8A0B-3EAE7CCCB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79DE04-CB9B-47C4-900F-51B8D4439C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A950ED-6503-429F-8F5C-61EDC1480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0B69EB-8C2D-45AE-870C-7AE871BD5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07CC-9430-4F72-AF04-B2EA1085610F}" type="datetime1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526945-E1B6-4FA9-9058-BB12EE02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17FC40-A319-4779-BD90-538D0BE0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86CD-77BF-4C8E-837C-9BFF09CB00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66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4AE0FD-4464-48DD-A73E-46D8ED417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8B1F99-4288-4827-A146-0CD203406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DE7BE9C-DFEA-4D25-AB8A-896730401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42371C1-0ACD-4E27-AEE7-7CB536F9F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45CB3FD-D9ED-4151-930B-DA5A5872C5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1999D8-58DF-4CBE-BA2B-7D532A782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7166-055C-492D-B5E4-C061B1EA8EF5}" type="datetime1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006C882-D871-47A3-A875-8B210C45F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A75FC23-55DB-40C3-BB77-724628C6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86CD-77BF-4C8E-837C-9BFF09CB00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944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3261D0-6D05-440B-999F-376F0BD6C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164097-8D06-4E2B-8087-252AF3D2B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EEE6A-B77D-4D83-B63A-B43FA7C7E4D9}" type="datetime1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CE0B35-5C57-42FB-A0E8-CE3D566FE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FF6AF5-E0F9-44DB-9284-FDB7EAC84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86CD-77BF-4C8E-837C-9BFF09CB00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714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D8D0574-2754-4598-9943-30CC97925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8027-4A24-43A4-8222-4DCC38C1303D}" type="datetime1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28A506E-4CAF-4A88-B7A9-B175719A4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63B5468-ACE0-443F-B4F6-11868AC0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86CD-77BF-4C8E-837C-9BFF09CB00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02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1CB93-EA24-496A-9FA0-F9084AF20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E3AD62-B581-4FC0-82FF-618ADF10E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AFD27C-1587-48DD-9484-7BA329A8C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0F5A6E-C63D-47F0-A735-EBAF36B3F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1F19-29A5-4A54-92A9-02CE855FEB56}" type="datetime1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F46F45-7C22-468C-961C-58B8E894E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432F09-E74D-4C6D-8901-E62C599C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86CD-77BF-4C8E-837C-9BFF09CB00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60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7BA55-DCE6-4930-9FAB-9222EBAD5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FF260C4-78CB-4DDC-87A1-FC6F1FACA2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C0492F-3187-4895-8E56-C51191F00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194D0B-914E-438B-B0F2-192180F1B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740C-6E36-4C89-AC45-969128A5614B}" type="datetime1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F847D3-DE54-4704-BEF5-46934FB87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01C658-D768-4C15-BC45-3802BB0C5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86CD-77BF-4C8E-837C-9BFF09CB00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87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F3DA315-E95A-458D-BE57-27FEDE45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1676F2-B2CE-4AD6-BC1A-ECFA10DAF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1F16E0-EA08-4243-B2EB-3F2B9CD2E6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6070F-B181-4D05-90DC-2A0C6950B8FA}" type="datetime1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15F614-D018-4D27-A2FC-F949D25E47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D4D4F5-2866-41B5-BF7C-CA7361D9F2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A86CD-77BF-4C8E-837C-9BFF09CB00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187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8550" y="476672"/>
            <a:ext cx="6858000" cy="2387600"/>
          </a:xfrm>
        </p:spPr>
        <p:txBody>
          <a:bodyPr>
            <a:normAutofit/>
          </a:bodyPr>
          <a:lstStyle/>
          <a:p>
            <a:r>
              <a:rPr lang="ja-JP" altLang="en-US" sz="5400" b="1" dirty="0"/>
              <a:t>産業組織と</a:t>
            </a:r>
            <a:r>
              <a:rPr lang="en-US" altLang="ja-JP" sz="5400" b="1" dirty="0"/>
              <a:t/>
            </a:r>
            <a:br>
              <a:rPr lang="en-US" altLang="ja-JP" sz="5400" b="1" dirty="0"/>
            </a:br>
            <a:r>
              <a:rPr lang="ja-JP" altLang="en-US" sz="5400" b="1" dirty="0"/>
              <a:t>ビジネスの経済学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08814" y="3645024"/>
            <a:ext cx="7677472" cy="1339130"/>
          </a:xfrm>
        </p:spPr>
        <p:txBody>
          <a:bodyPr/>
          <a:lstStyle/>
          <a:p>
            <a:r>
              <a:rPr lang="ja-JP" altLang="en-US" sz="3600" dirty="0" smtClean="0"/>
              <a:t>序章　産業組織論の分析対象と方法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6571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事例⑤　製品差別化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sz="2400" dirty="0"/>
              <a:t>よく知られている</a:t>
            </a:r>
            <a:r>
              <a:rPr lang="ja-JP" altLang="ja-JP" sz="2400" dirty="0"/>
              <a:t>ブランド</a:t>
            </a:r>
            <a:r>
              <a:rPr lang="ja-JP" altLang="en-US" sz="2400" dirty="0"/>
              <a:t>魚類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ja-JP" sz="2400" dirty="0"/>
              <a:t>青森県大間産のマグロ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ja-JP" sz="2400" dirty="0"/>
              <a:t>大分県関産のサバ・アジ</a:t>
            </a:r>
            <a:endParaRPr lang="en-US" altLang="ja-JP" sz="2400" dirty="0"/>
          </a:p>
          <a:p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⇒「模倣」されているブランド魚類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北海道</a:t>
            </a:r>
            <a:r>
              <a:rPr lang="ja-JP" altLang="ja-JP" sz="2400" dirty="0"/>
              <a:t>戸井産のマグロ</a:t>
            </a:r>
            <a:r>
              <a:rPr lang="ja-JP" altLang="en-US" sz="2400" dirty="0"/>
              <a:t>　←大間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ja-JP" sz="2400" dirty="0"/>
              <a:t>愛媛県岬（はな）産のサバ・アジ</a:t>
            </a:r>
            <a:r>
              <a:rPr lang="ja-JP" altLang="en-US" sz="2400" dirty="0"/>
              <a:t>　←関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ja-JP" sz="2400" dirty="0"/>
              <a:t>もともとは同じ漁場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ja-JP" altLang="en-US" sz="2400" dirty="0"/>
              <a:t>差別化・</a:t>
            </a:r>
            <a:r>
              <a:rPr lang="ja-JP" altLang="ja-JP" sz="2400" dirty="0"/>
              <a:t>品質維持の工夫</a:t>
            </a:r>
            <a:r>
              <a:rPr lang="ja-JP" altLang="en-US" sz="2400" dirty="0"/>
              <a:t>：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漁獲方法、鮮度維持のための手段・販路など</a:t>
            </a:r>
            <a:endParaRPr lang="ja-JP" altLang="ja-JP" sz="24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199234" cy="365125"/>
          </a:xfrm>
        </p:spPr>
        <p:txBody>
          <a:bodyPr/>
          <a:lstStyle/>
          <a:p>
            <a:r>
              <a:rPr kumimoji="1" lang="en-US" altLang="ja-JP" dirty="0" smtClean="0"/>
              <a:t>©</a:t>
            </a:r>
            <a:r>
              <a:rPr kumimoji="1" lang="ja-JP" altLang="en-US" dirty="0" smtClean="0"/>
              <a:t>花薗誠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産業組織とビジネスの経済学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有斐閣，</a:t>
            </a:r>
            <a:r>
              <a:rPr kumimoji="1" lang="en-US" altLang="ja-JP" dirty="0" smtClean="0"/>
              <a:t>2018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3210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事例⑥　談合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800" dirty="0"/>
              <a:t>リジン（飼料添加物）国際カルテル事件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（参考映画：「インフォーマント！」）</a:t>
            </a:r>
            <a:endParaRPr lang="en-US" altLang="ja-JP" sz="2800" dirty="0"/>
          </a:p>
          <a:p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1990</a:t>
            </a:r>
            <a:r>
              <a:rPr lang="ja-JP" altLang="en-US" sz="2800" dirty="0"/>
              <a:t>年代前半　味の素、協和、米</a:t>
            </a:r>
            <a:r>
              <a:rPr lang="en-US" altLang="ja-JP" sz="2800" dirty="0"/>
              <a:t>ADM</a:t>
            </a:r>
            <a:r>
              <a:rPr lang="ja-JP" altLang="en-US" sz="2800" dirty="0"/>
              <a:t>社等</a:t>
            </a:r>
            <a:r>
              <a:rPr lang="en-US" altLang="ja-JP" sz="2800" dirty="0"/>
              <a:t>5</a:t>
            </a:r>
            <a:r>
              <a:rPr lang="ja-JP" altLang="en-US" sz="2800" dirty="0"/>
              <a:t>社の　価格協定</a:t>
            </a: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米欧加で摘発、多額の罰金</a:t>
            </a:r>
            <a:r>
              <a:rPr lang="en-US" altLang="ja-JP" sz="2800" dirty="0"/>
              <a:t>(</a:t>
            </a:r>
            <a:r>
              <a:rPr lang="ja-JP" altLang="en-US" sz="2800" dirty="0"/>
              <a:t>米のみ計</a:t>
            </a:r>
            <a:r>
              <a:rPr lang="en-US" altLang="ja-JP" sz="2800" dirty="0"/>
              <a:t>100</a:t>
            </a:r>
            <a:r>
              <a:rPr lang="ja-JP" altLang="en-US" sz="2800" dirty="0"/>
              <a:t>億</a:t>
            </a:r>
            <a:r>
              <a:rPr lang="en-US" altLang="ja-JP" sz="2800" dirty="0"/>
              <a:t>)</a:t>
            </a:r>
          </a:p>
          <a:p>
            <a:pPr marL="0" indent="0">
              <a:buNone/>
            </a:pPr>
            <a:r>
              <a:rPr lang="en-US" altLang="ja-JP" sz="2800" dirty="0"/>
              <a:t>			</a:t>
            </a:r>
            <a:r>
              <a:rPr lang="ja-JP" altLang="en-US" sz="2800" dirty="0"/>
              <a:t>＋民事訴訟損害賠償</a:t>
            </a:r>
            <a:r>
              <a:rPr lang="en-US" altLang="ja-JP" sz="2800" dirty="0"/>
              <a:t>(</a:t>
            </a:r>
            <a:r>
              <a:rPr lang="ja-JP" altLang="en-US" sz="2800" dirty="0"/>
              <a:t>米計</a:t>
            </a:r>
            <a:r>
              <a:rPr lang="en-US" altLang="ja-JP" sz="2800" dirty="0"/>
              <a:t>52</a:t>
            </a:r>
            <a:r>
              <a:rPr lang="ja-JP" altLang="en-US" sz="2800" dirty="0"/>
              <a:t>億円）</a:t>
            </a:r>
            <a:endParaRPr lang="en-US" altLang="ja-JP" sz="28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199234" cy="365125"/>
          </a:xfrm>
        </p:spPr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173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価格競争を避ける手段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/>
              <a:t>製品差別化：品質・製品特長の選択・調整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特定の顧客グループに対して好ましい製品を供給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⇒　他社製品への顧客離れをおこりにくくする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endParaRPr lang="en-US" altLang="ja-JP" sz="2400" dirty="0"/>
          </a:p>
          <a:p>
            <a:r>
              <a:rPr lang="ja-JP" altLang="en-US" sz="2400" dirty="0"/>
              <a:t>談合：協議により競争を直接制限して、価格を操作。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わかりやすいが違法。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ja-JP" altLang="en-US" sz="2400" dirty="0"/>
              <a:t>その他の手段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広告・最低価格保証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ポイントカードなど継続的な購買を促す施策</a:t>
            </a:r>
            <a:endParaRPr lang="en-US" altLang="ja-JP" sz="2400" dirty="0"/>
          </a:p>
          <a:p>
            <a:endParaRPr lang="ja-JP" altLang="en-US" sz="24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3199234" cy="365125"/>
          </a:xfrm>
        </p:spPr>
        <p:txBody>
          <a:bodyPr/>
          <a:lstStyle/>
          <a:p>
            <a:r>
              <a:rPr kumimoji="1" lang="en-US" altLang="ja-JP" dirty="0" smtClean="0"/>
              <a:t>©</a:t>
            </a:r>
            <a:r>
              <a:rPr kumimoji="1" lang="ja-JP" altLang="en-US" dirty="0" smtClean="0"/>
              <a:t>花薗誠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産業組織とビジネスの経済学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有斐閣，</a:t>
            </a:r>
            <a:r>
              <a:rPr kumimoji="1" lang="en-US" altLang="ja-JP" dirty="0" smtClean="0"/>
              <a:t>2018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9697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事例⑦　参入阻止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/>
              <a:t>モンサント社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アスパルテーム（低カロリー甘味料）特許切れ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対応：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ヨーロッパ：参入容認後、激しい低価格競争を　　　しかける。参入企業への「報復」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アメリカ：コカ・コーラ社、ペプシコ社</a:t>
            </a:r>
            <a:r>
              <a:rPr lang="ja-JP" altLang="en-US" sz="2400" dirty="0" smtClean="0"/>
              <a:t>と長期</a:t>
            </a:r>
            <a:r>
              <a:rPr lang="ja-JP" altLang="en-US" sz="2400" dirty="0"/>
              <a:t>契約を結ぶことにより、他社参入を妨害</a:t>
            </a:r>
            <a:endParaRPr lang="ja-JP" altLang="ja-JP" sz="24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415258" cy="365125"/>
          </a:xfrm>
        </p:spPr>
        <p:txBody>
          <a:bodyPr/>
          <a:lstStyle/>
          <a:p>
            <a:r>
              <a:rPr kumimoji="1" lang="en-US" altLang="ja-JP" dirty="0" smtClean="0"/>
              <a:t>©</a:t>
            </a:r>
            <a:r>
              <a:rPr kumimoji="1" lang="ja-JP" altLang="en-US" dirty="0" smtClean="0"/>
              <a:t>花薗誠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産業組織とビジネスの経済学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有斐閣，</a:t>
            </a:r>
            <a:r>
              <a:rPr kumimoji="1" lang="en-US" altLang="ja-JP" dirty="0" smtClean="0"/>
              <a:t>2018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3663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dirty="0"/>
              <a:t>事例⑧　イノベーターのジレンマ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ja-JP" sz="2400" dirty="0"/>
              <a:t>米国イーストマン・コダック社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ja-JP" sz="2400" dirty="0"/>
              <a:t>写真用フィルムや印画紙など</a:t>
            </a:r>
            <a:r>
              <a:rPr lang="ja-JP" altLang="en-US" sz="2400" dirty="0"/>
              <a:t>で先に成功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ja-JP" sz="2400" dirty="0"/>
              <a:t>デジタル化対応</a:t>
            </a:r>
            <a:r>
              <a:rPr lang="ja-JP" altLang="en-US" sz="2400" dirty="0"/>
              <a:t>の</a:t>
            </a:r>
            <a:r>
              <a:rPr lang="ja-JP" altLang="ja-JP" sz="2400" dirty="0"/>
              <a:t>新技術の獲得や普及に遅れ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2012</a:t>
            </a:r>
            <a:r>
              <a:rPr lang="ja-JP" altLang="ja-JP" sz="2400" dirty="0"/>
              <a:t>年に再建型倒産処理手続きの申請</a:t>
            </a:r>
            <a:endParaRPr lang="en-US" altLang="ja-JP" sz="2400" dirty="0"/>
          </a:p>
          <a:p>
            <a:pPr lvl="1"/>
            <a:endParaRPr lang="en-US" altLang="ja-JP" sz="2000" dirty="0"/>
          </a:p>
          <a:p>
            <a:r>
              <a:rPr lang="ja-JP" altLang="ja-JP" sz="2400" dirty="0"/>
              <a:t>追随</a:t>
            </a:r>
            <a:r>
              <a:rPr lang="ja-JP" altLang="en-US" sz="2400" dirty="0"/>
              <a:t>：</a:t>
            </a:r>
            <a:r>
              <a:rPr lang="ja-JP" altLang="ja-JP" sz="2400" dirty="0"/>
              <a:t>富士フイルム社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ja-JP" sz="2400" dirty="0"/>
              <a:t>デジタル技術など</a:t>
            </a:r>
            <a:r>
              <a:rPr lang="ja-JP" altLang="en-US" sz="2400" dirty="0"/>
              <a:t>の</a:t>
            </a:r>
            <a:r>
              <a:rPr lang="ja-JP" altLang="ja-JP" sz="2400" dirty="0"/>
              <a:t>イノベーションに成功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ja-JP" sz="2400" dirty="0"/>
              <a:t>現在も優良企業（</a:t>
            </a:r>
            <a:r>
              <a:rPr lang="en-US" altLang="ja-JP" sz="2400" dirty="0"/>
              <a:t>2017</a:t>
            </a:r>
            <a:r>
              <a:rPr lang="ja-JP" altLang="ja-JP" sz="2400" dirty="0"/>
              <a:t>年時点）</a:t>
            </a:r>
          </a:p>
          <a:p>
            <a:endParaRPr lang="en-US" altLang="ja-JP" sz="2400" dirty="0"/>
          </a:p>
          <a:p>
            <a:r>
              <a:rPr lang="ja-JP" altLang="en-US" sz="2400" b="1" dirty="0"/>
              <a:t>イノベーターのジレンマ</a:t>
            </a:r>
            <a:r>
              <a:rPr lang="ja-JP" altLang="en-US" sz="2400" dirty="0"/>
              <a:t>：</a:t>
            </a:r>
            <a:r>
              <a:rPr lang="ja-JP" altLang="ja-JP" sz="2400" dirty="0"/>
              <a:t>大きなイノベーションに成功し業界リーダーとなった企業</a:t>
            </a:r>
            <a:r>
              <a:rPr lang="ja-JP" altLang="en-US" sz="2400" dirty="0"/>
              <a:t>が、引き続き</a:t>
            </a:r>
            <a:r>
              <a:rPr lang="ja-JP" altLang="ja-JP" sz="2400" dirty="0"/>
              <a:t>大きなイノベーションを起こ</a:t>
            </a:r>
            <a:r>
              <a:rPr lang="ja-JP" altLang="en-US" sz="2400" dirty="0"/>
              <a:t>し</a:t>
            </a:r>
            <a:r>
              <a:rPr lang="ja-JP" altLang="ja-JP" sz="2400" dirty="0"/>
              <a:t>、地位を維持することが困難である事実</a:t>
            </a:r>
            <a:endParaRPr lang="en-US" altLang="ja-JP" sz="24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271242" cy="365125"/>
          </a:xfrm>
        </p:spPr>
        <p:txBody>
          <a:bodyPr/>
          <a:lstStyle/>
          <a:p>
            <a:r>
              <a:rPr kumimoji="1" lang="en-US" altLang="ja-JP" dirty="0" smtClean="0"/>
              <a:t>©</a:t>
            </a:r>
            <a:r>
              <a:rPr kumimoji="1" lang="ja-JP" altLang="en-US" dirty="0" smtClean="0"/>
              <a:t>花薗誠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産業組織とビジネスの経済学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有斐閣，</a:t>
            </a:r>
            <a:r>
              <a:rPr kumimoji="1" lang="en-US" altLang="ja-JP" dirty="0" smtClean="0"/>
              <a:t>2018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8535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事例⑨　知るカフェ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ja-JP" dirty="0"/>
              <a:t>同志社大学の近くに「知るカフェ」</a:t>
            </a:r>
            <a:r>
              <a:rPr lang="ja-JP" altLang="en-US" dirty="0"/>
              <a:t>誕生（</a:t>
            </a:r>
            <a:r>
              <a:rPr lang="en-US" altLang="ja-JP" dirty="0"/>
              <a:t>2013</a:t>
            </a:r>
            <a:r>
              <a:rPr lang="ja-JP" altLang="ja-JP" dirty="0"/>
              <a:t>年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コーヒーなどの飲み物や</a:t>
            </a:r>
            <a:r>
              <a:rPr lang="en-US" altLang="ja-JP" dirty="0" err="1"/>
              <a:t>wifi</a:t>
            </a:r>
            <a:r>
              <a:rPr lang="ja-JP" altLang="ja-JP" dirty="0"/>
              <a:t>接続など無料で提供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その後も、有名大学の周辺に続々と出店</a:t>
            </a:r>
            <a:r>
              <a:rPr lang="ja-JP" altLang="en-US" dirty="0"/>
              <a:t>。海外も。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ja-JP" dirty="0"/>
              <a:t>運営費用は企業のスポンサー料</a:t>
            </a:r>
            <a:r>
              <a:rPr lang="ja-JP" altLang="en-US" dirty="0"/>
              <a:t>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企業</a:t>
            </a:r>
            <a:r>
              <a:rPr lang="ja-JP" altLang="en-US" dirty="0"/>
              <a:t>は</a:t>
            </a:r>
            <a:r>
              <a:rPr lang="ja-JP" altLang="ja-JP" dirty="0"/>
              <a:t>学生と交流</a:t>
            </a:r>
            <a:r>
              <a:rPr lang="ja-JP" altLang="en-US" dirty="0"/>
              <a:t>する機会を得る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プラットフォームビジネス（マッチングを促進）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/>
              <a:t>プラットフォーム</a:t>
            </a:r>
            <a:r>
              <a:rPr lang="ja-JP" altLang="en-US" dirty="0"/>
              <a:t>：異なる経済主体を効率よくマッチさせる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他の例：</a:t>
            </a:r>
            <a:r>
              <a:rPr lang="en-US" altLang="ja-JP" dirty="0"/>
              <a:t>Airbnb, Uber, </a:t>
            </a:r>
            <a:r>
              <a:rPr lang="en-US" altLang="ja-JP" dirty="0" err="1"/>
              <a:t>akippa</a:t>
            </a:r>
            <a:r>
              <a:rPr lang="en-US" altLang="ja-JP" dirty="0"/>
              <a:t>, FACBOOK,</a:t>
            </a:r>
            <a:r>
              <a:rPr lang="ja-JP" altLang="en-US" dirty="0"/>
              <a:t> フリーペーパー、など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ポイント：ネットワーク効果（参加者増により収益増）</a:t>
            </a:r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271242" cy="365125"/>
          </a:xfrm>
        </p:spPr>
        <p:txBody>
          <a:bodyPr/>
          <a:lstStyle/>
          <a:p>
            <a:r>
              <a:rPr kumimoji="1" lang="en-US" altLang="ja-JP" dirty="0" smtClean="0"/>
              <a:t>©</a:t>
            </a:r>
            <a:r>
              <a:rPr kumimoji="1" lang="ja-JP" altLang="en-US" dirty="0" smtClean="0"/>
              <a:t>花薗誠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産業組織とビジネスの経済学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有斐閣，</a:t>
            </a:r>
            <a:r>
              <a:rPr kumimoji="1" lang="en-US" altLang="ja-JP" dirty="0" smtClean="0"/>
              <a:t>2018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3952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市場支配力の源泉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dirty="0"/>
              <a:t>市場支配力が高い：市場競争が限定されていて、　企業が好条件で価格付け等が可能となる</a:t>
            </a: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その源泉：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参入阻止行動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大きなイノベーション、特許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800" dirty="0"/>
              <a:t>　ネットワーク効果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en-US" altLang="ja-JP" sz="2800" dirty="0"/>
              <a:t>…</a:t>
            </a:r>
            <a:endParaRPr lang="ja-JP" altLang="en-US" sz="28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271242" cy="365125"/>
          </a:xfrm>
        </p:spPr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381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産業組織論の方法</a:t>
            </a:r>
          </a:p>
        </p:txBody>
      </p:sp>
      <p:graphicFrame>
        <p:nvGraphicFramePr>
          <p:cNvPr id="5" name="コンテンツ プレースホルダ 2">
            <a:extLst>
              <a:ext uri="{FF2B5EF4-FFF2-40B4-BE49-F238E27FC236}">
                <a16:creationId xmlns:a16="http://schemas.microsoft.com/office/drawing/2014/main" id="{2544E2AE-5337-417A-8FA5-A7DD5846E6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325611"/>
              </p:ext>
            </p:extLst>
          </p:nvPr>
        </p:nvGraphicFramePr>
        <p:xfrm>
          <a:off x="323528" y="1268760"/>
          <a:ext cx="849694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199234" cy="365125"/>
          </a:xfrm>
        </p:spPr>
        <p:txBody>
          <a:bodyPr/>
          <a:lstStyle/>
          <a:p>
            <a:r>
              <a:rPr kumimoji="1" lang="en-US" altLang="ja-JP" dirty="0" smtClean="0"/>
              <a:t>©</a:t>
            </a:r>
            <a:r>
              <a:rPr kumimoji="1" lang="ja-JP" altLang="en-US" dirty="0" smtClean="0"/>
              <a:t>花薗誠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産業組織とビジネスの経済学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有斐閣，</a:t>
            </a:r>
            <a:r>
              <a:rPr kumimoji="1" lang="en-US" altLang="ja-JP" dirty="0" smtClean="0"/>
              <a:t>2018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628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dirty="0"/>
              <a:t>産業組織論とは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dirty="0"/>
              <a:t>企業行動と市場構造の関係・相互連関の分析</a:t>
            </a:r>
            <a:endParaRPr kumimoji="1"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683568" y="2060848"/>
            <a:ext cx="7776864" cy="4032448"/>
            <a:chOff x="683568" y="2420888"/>
            <a:chExt cx="7776864" cy="4032448"/>
          </a:xfrm>
        </p:grpSpPr>
        <p:sp>
          <p:nvSpPr>
            <p:cNvPr id="10" name="Rounded Rectangle 9"/>
            <p:cNvSpPr/>
            <p:nvPr/>
          </p:nvSpPr>
          <p:spPr>
            <a:xfrm>
              <a:off x="1763688" y="2852936"/>
              <a:ext cx="1944216" cy="936104"/>
            </a:xfrm>
            <a:prstGeom prst="round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3200" b="1" dirty="0">
                  <a:solidFill>
                    <a:srgbClr val="002060"/>
                  </a:solidFill>
                </a:rPr>
                <a:t>企業</a:t>
              </a:r>
              <a:endParaRPr kumimoji="1" lang="ja-JP" altLang="en-US" sz="3200" b="1" dirty="0">
                <a:solidFill>
                  <a:srgbClr val="002060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83568" y="2420888"/>
              <a:ext cx="7776864" cy="4032448"/>
            </a:xfrm>
            <a:prstGeom prst="round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588224" y="3549203"/>
              <a:ext cx="1656184" cy="26161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kumimoji="1" lang="en-US" altLang="ja-JP" sz="3200" dirty="0"/>
            </a:p>
            <a:p>
              <a:pPr algn="ctr"/>
              <a:endParaRPr lang="en-US" altLang="ja-JP" sz="3200" dirty="0"/>
            </a:p>
            <a:p>
              <a:pPr algn="ctr"/>
              <a:endParaRPr kumimoji="1" lang="en-US" altLang="ja-JP" sz="3200" dirty="0"/>
            </a:p>
            <a:p>
              <a:pPr algn="ctr"/>
              <a:endParaRPr kumimoji="1" lang="en-US" altLang="ja-JP" sz="3200" dirty="0"/>
            </a:p>
            <a:p>
              <a:pPr algn="ctr"/>
              <a:r>
                <a:rPr kumimoji="1" lang="ja-JP" altLang="en-US" sz="3600" b="1" dirty="0"/>
                <a:t>市場</a:t>
              </a:r>
              <a:endParaRPr kumimoji="1" lang="en-US" altLang="ja-JP" sz="36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07704" y="3928988"/>
              <a:ext cx="172819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dirty="0"/>
                <a:t>価格決定</a:t>
              </a:r>
              <a:endParaRPr kumimoji="1"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dirty="0"/>
                <a:t>契約締結</a:t>
              </a:r>
              <a:endParaRPr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dirty="0"/>
                <a:t>設備投資</a:t>
              </a:r>
              <a:endParaRPr kumimoji="1"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dirty="0"/>
                <a:t>製品差別化</a:t>
              </a:r>
              <a:endParaRPr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dirty="0"/>
                <a:t>談合</a:t>
              </a:r>
              <a:endParaRPr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dirty="0"/>
                <a:t>参入・退出</a:t>
              </a:r>
              <a:endParaRPr kumimoji="1"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dirty="0"/>
                <a:t>合併・提携</a:t>
              </a:r>
              <a:endParaRPr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dirty="0"/>
                <a:t>研究開発</a:t>
              </a:r>
              <a:endParaRPr kumimoji="1" lang="en-US" altLang="ja-JP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32240" y="4005064"/>
              <a:ext cx="172819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dirty="0"/>
                <a:t>企業数</a:t>
              </a:r>
              <a:endParaRPr kumimoji="1"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dirty="0"/>
                <a:t>集中度</a:t>
              </a:r>
              <a:endParaRPr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dirty="0"/>
                <a:t>規制</a:t>
              </a:r>
              <a:endParaRPr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dirty="0"/>
                <a:t>財特</a:t>
              </a:r>
              <a:r>
                <a:rPr kumimoji="1" lang="ja-JP" altLang="en-US" dirty="0"/>
                <a:t>性</a:t>
              </a:r>
              <a:endParaRPr kumimoji="1"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dirty="0"/>
                <a:t>競争特性</a:t>
              </a:r>
              <a:endParaRPr kumimoji="1"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kumimoji="1" lang="en-US" altLang="ja-JP" dirty="0"/>
            </a:p>
          </p:txBody>
        </p:sp>
        <p:sp>
          <p:nvSpPr>
            <p:cNvPr id="15" name="Left Arrow 14"/>
            <p:cNvSpPr/>
            <p:nvPr/>
          </p:nvSpPr>
          <p:spPr>
            <a:xfrm>
              <a:off x="4211960" y="3645024"/>
              <a:ext cx="1512168" cy="792088"/>
            </a:xfrm>
            <a:prstGeom prst="lef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4355976" y="5083150"/>
              <a:ext cx="1512168" cy="722114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691927" y="6491237"/>
            <a:ext cx="3919314" cy="365125"/>
          </a:xfrm>
        </p:spPr>
        <p:txBody>
          <a:bodyPr/>
          <a:lstStyle/>
          <a:p>
            <a:r>
              <a:rPr kumimoji="1" lang="en-US" altLang="ja-JP" dirty="0" smtClean="0"/>
              <a:t>©</a:t>
            </a:r>
            <a:r>
              <a:rPr kumimoji="1" lang="ja-JP" altLang="en-US" dirty="0" smtClean="0"/>
              <a:t>花薗誠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産業組織とビジネスの経済学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有斐閣，</a:t>
            </a:r>
            <a:r>
              <a:rPr kumimoji="1" lang="en-US" altLang="ja-JP" dirty="0" smtClean="0"/>
              <a:t>2018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2133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産業組織の重要性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/>
              <a:t>現実に観察される企業行動の解明</a:t>
            </a:r>
            <a:endParaRPr lang="en-US" altLang="ja-JP" sz="2400" dirty="0"/>
          </a:p>
          <a:p>
            <a:r>
              <a:rPr lang="ja-JP" altLang="en-US" sz="2400" dirty="0"/>
              <a:t>市場経済の特質・利点・限界の解明（競争政策論）</a:t>
            </a:r>
            <a:endParaRPr lang="en-US" altLang="ja-JP" sz="2400" dirty="0"/>
          </a:p>
          <a:p>
            <a:r>
              <a:rPr lang="ja-JP" altLang="en-US" sz="2400" dirty="0"/>
              <a:t>他分野、特にビジネス分析への貢献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マーケティング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経営戦略論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ja-JP" altLang="en-US" sz="2400" dirty="0"/>
              <a:t>近年のさらなる発展：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実証産業組織論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行動産業組織論</a:t>
            </a:r>
            <a:endParaRPr lang="en-US" altLang="ja-JP" sz="24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987824" y="6492875"/>
            <a:ext cx="3415258" cy="365125"/>
          </a:xfrm>
        </p:spPr>
        <p:txBody>
          <a:bodyPr/>
          <a:lstStyle/>
          <a:p>
            <a:r>
              <a:rPr kumimoji="1" lang="en-US" altLang="ja-JP" dirty="0" smtClean="0"/>
              <a:t>©</a:t>
            </a:r>
            <a:r>
              <a:rPr kumimoji="1" lang="ja-JP" altLang="en-US" dirty="0" smtClean="0"/>
              <a:t>花薗誠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産業組織とビジネスの経済学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有斐閣，</a:t>
            </a:r>
            <a:r>
              <a:rPr kumimoji="1" lang="en-US" altLang="ja-JP" dirty="0" smtClean="0"/>
              <a:t>2018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408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/>
              <a:t>Key</a:t>
            </a:r>
            <a:r>
              <a:rPr lang="ja-JP" altLang="en-US" b="1" dirty="0"/>
              <a:t> </a:t>
            </a:r>
            <a:r>
              <a:rPr lang="en-US" altLang="ja-JP" b="1" dirty="0"/>
              <a:t>Words</a:t>
            </a:r>
            <a:endParaRPr lang="ja-JP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2800" dirty="0"/>
              <a:t>企業の価格戦略</a:t>
            </a:r>
            <a:endParaRPr lang="en-US" altLang="ja-JP" sz="2800" dirty="0"/>
          </a:p>
          <a:p>
            <a:r>
              <a:rPr lang="ja-JP" altLang="en-US" sz="2800" dirty="0"/>
              <a:t>競争回避戦略</a:t>
            </a:r>
            <a:endParaRPr lang="en-US" altLang="ja-JP" sz="2800" dirty="0"/>
          </a:p>
          <a:p>
            <a:r>
              <a:rPr lang="ja-JP" altLang="en-US" sz="2800" dirty="0"/>
              <a:t>市場支配力</a:t>
            </a:r>
            <a:endParaRPr lang="en-US" altLang="ja-JP" sz="2800" dirty="0"/>
          </a:p>
          <a:p>
            <a:r>
              <a:rPr lang="ja-JP" altLang="en-US" sz="2800" dirty="0"/>
              <a:t>市場の機能評価</a:t>
            </a:r>
            <a:endParaRPr lang="en-US" altLang="ja-JP" sz="2800" dirty="0"/>
          </a:p>
          <a:p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以下、事例に</a:t>
            </a:r>
            <a:r>
              <a:rPr lang="ja-JP" altLang="en-US" sz="2800" dirty="0" smtClean="0"/>
              <a:t>よって、産業</a:t>
            </a:r>
            <a:r>
              <a:rPr lang="ja-JP" altLang="en-US" sz="2800" dirty="0"/>
              <a:t>組織論のトピックや　カバーする対象について垣間見てみよう。</a:t>
            </a:r>
            <a:endParaRPr lang="en-US" altLang="ja-JP" sz="28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415258" cy="365125"/>
          </a:xfrm>
        </p:spPr>
        <p:txBody>
          <a:bodyPr/>
          <a:lstStyle/>
          <a:p>
            <a:r>
              <a:rPr kumimoji="1" lang="en-US" altLang="ja-JP" dirty="0" smtClean="0"/>
              <a:t>©</a:t>
            </a:r>
            <a:r>
              <a:rPr kumimoji="1" lang="ja-JP" altLang="en-US" dirty="0" smtClean="0"/>
              <a:t>花薗誠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産業組織とビジネスの経済学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有斐閣，</a:t>
            </a:r>
            <a:r>
              <a:rPr kumimoji="1" lang="en-US" altLang="ja-JP" dirty="0" smtClean="0"/>
              <a:t>2018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7249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事例①　価格差別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2800" dirty="0"/>
              <a:t>価格差別</a:t>
            </a:r>
            <a:r>
              <a:rPr lang="ja-JP" altLang="en-US" sz="2800" dirty="0"/>
              <a:t>とは：顧客や取引特性に応じ異なる　価格づけをすること</a:t>
            </a:r>
            <a:endParaRPr lang="ja-JP" altLang="ja-JP" sz="2800" dirty="0"/>
          </a:p>
          <a:p>
            <a:endParaRPr lang="ja-JP" altLang="ja-JP" sz="2800" dirty="0"/>
          </a:p>
          <a:p>
            <a:pPr marL="0" indent="0">
              <a:buNone/>
            </a:pPr>
            <a:r>
              <a:rPr lang="ja-JP" altLang="en-US" sz="2800" dirty="0"/>
              <a:t>例：</a:t>
            </a:r>
            <a:r>
              <a:rPr lang="ja-JP" altLang="ja-JP" sz="2800" dirty="0"/>
              <a:t>オフィス用品販売</a:t>
            </a:r>
            <a:r>
              <a:rPr lang="en-US" altLang="ja-JP" sz="2800" dirty="0"/>
              <a:t>Staples</a:t>
            </a:r>
            <a:r>
              <a:rPr lang="ja-JP" altLang="en-US" sz="2800" dirty="0"/>
              <a:t>社のオンライン　サイト（</a:t>
            </a:r>
            <a:r>
              <a:rPr lang="ja-JP" altLang="ja-JP" sz="2800" dirty="0"/>
              <a:t>ウォールストリートジャーナル</a:t>
            </a:r>
            <a:r>
              <a:rPr lang="ja-JP" altLang="en-US" sz="2800" dirty="0"/>
              <a:t>より）</a:t>
            </a:r>
            <a:endParaRPr lang="ja-JP" altLang="ja-JP" sz="2800" dirty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ja-JP" sz="2800" dirty="0"/>
              <a:t>他社実店舗</a:t>
            </a:r>
            <a:r>
              <a:rPr lang="ja-JP" altLang="en-US" sz="2800" dirty="0"/>
              <a:t>から遠い顧客に高価格をつける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住所は</a:t>
            </a:r>
            <a:r>
              <a:rPr lang="ja-JP" altLang="ja-JP" sz="2800" dirty="0"/>
              <a:t>郵便番号から推定</a:t>
            </a:r>
            <a:endParaRPr lang="en-US" altLang="ja-JP" sz="2800" dirty="0"/>
          </a:p>
          <a:p>
            <a:pPr marL="0" indent="0">
              <a:buNone/>
            </a:pPr>
            <a:endParaRPr lang="ja-JP" altLang="en-US" sz="28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756359" y="6311899"/>
            <a:ext cx="3631282" cy="365125"/>
          </a:xfrm>
        </p:spPr>
        <p:txBody>
          <a:bodyPr/>
          <a:lstStyle/>
          <a:p>
            <a:r>
              <a:rPr kumimoji="1" lang="en-US" altLang="ja-JP" dirty="0" smtClean="0"/>
              <a:t>©</a:t>
            </a:r>
            <a:r>
              <a:rPr kumimoji="1" lang="ja-JP" altLang="en-US" dirty="0" smtClean="0"/>
              <a:t>花薗誠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産業組織とビジネスの経済学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有斐閣，</a:t>
            </a:r>
            <a:r>
              <a:rPr kumimoji="1" lang="en-US" altLang="ja-JP" dirty="0" smtClean="0"/>
              <a:t>2018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4258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事例②　価格差別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351338"/>
          </a:xfrm>
        </p:spPr>
        <p:txBody>
          <a:bodyPr/>
          <a:lstStyle/>
          <a:p>
            <a:r>
              <a:rPr lang="ja-JP" altLang="ja-JP"/>
              <a:t>スマートフォンの</a:t>
            </a:r>
            <a:r>
              <a:rPr lang="ja-JP" altLang="en-US"/>
              <a:t>データ通信プラン（</a:t>
            </a:r>
            <a:r>
              <a:rPr lang="en-US" altLang="ja-JP"/>
              <a:t>Softbank)</a:t>
            </a:r>
          </a:p>
          <a:p>
            <a:pPr lvl="1"/>
            <a:endParaRPr lang="en-US" altLang="ja-JP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BE02D81-A95E-4B6D-9D7E-A509CCB80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664" y="2852936"/>
            <a:ext cx="3380768" cy="364502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28926E77-ABF1-4DB1-B218-AB5AEA905E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5684" y="2026692"/>
            <a:ext cx="1668727" cy="73496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F64BEE6E-A91C-4E12-A40D-95BE5766FF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623" y="3933056"/>
            <a:ext cx="4433401" cy="129614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5BB3B2D-C84B-4317-BC9A-862315F7EB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2150945"/>
            <a:ext cx="4176464" cy="77399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920DF18C-467D-4479-A601-B634CED2E0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2" y="3415040"/>
            <a:ext cx="4788024" cy="309412"/>
          </a:xfrm>
          <a:prstGeom prst="rect">
            <a:avLst/>
          </a:prstGeom>
        </p:spPr>
      </p:pic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>
          <a:xfrm>
            <a:off x="2915816" y="6472299"/>
            <a:ext cx="3199234" cy="365125"/>
          </a:xfrm>
        </p:spPr>
        <p:txBody>
          <a:bodyPr/>
          <a:lstStyle/>
          <a:p>
            <a:r>
              <a:rPr kumimoji="1" lang="en-US" altLang="ja-JP" dirty="0" smtClean="0"/>
              <a:t>©</a:t>
            </a:r>
            <a:r>
              <a:rPr kumimoji="1" lang="ja-JP" altLang="en-US" dirty="0" smtClean="0"/>
              <a:t>花薗誠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産業組織とビジネスの経済学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有斐閣，</a:t>
            </a:r>
            <a:r>
              <a:rPr kumimoji="1" lang="en-US" altLang="ja-JP" dirty="0" smtClean="0"/>
              <a:t>2018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3740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価格差別の理由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800" dirty="0"/>
              <a:t>財の価値：顧客によりさまざま</a:t>
            </a:r>
            <a:endParaRPr lang="en-US" altLang="ja-JP" sz="2800" dirty="0"/>
          </a:p>
          <a:p>
            <a:endParaRPr lang="en-US" altLang="ja-JP" sz="2800" dirty="0"/>
          </a:p>
          <a:p>
            <a:r>
              <a:rPr lang="ja-JP" altLang="en-US" sz="2800" dirty="0"/>
              <a:t>企業の思惑：顧客ごとの価値に見合う価格　　⇒価格差別の誘因</a:t>
            </a:r>
            <a:endParaRPr lang="en-US" altLang="ja-JP" sz="2800" dirty="0"/>
          </a:p>
          <a:p>
            <a:endParaRPr lang="en-US" altLang="ja-JP" sz="2800" dirty="0"/>
          </a:p>
          <a:p>
            <a:r>
              <a:rPr lang="ja-JP" altLang="en-US" sz="2800" dirty="0"/>
              <a:t>価格差別のための前提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裁定取引不可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顧客のグループ分け・識別の必要性</a:t>
            </a:r>
            <a:endParaRPr lang="en-US" altLang="ja-JP" sz="2800" dirty="0"/>
          </a:p>
          <a:p>
            <a:endParaRPr lang="en-US" altLang="ja-JP" sz="28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987824" y="6311899"/>
            <a:ext cx="3415258" cy="365125"/>
          </a:xfrm>
        </p:spPr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362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事例③　価格競争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ja-JP" sz="2400" dirty="0"/>
              <a:t>大間産クロマグロの初競り</a:t>
            </a:r>
            <a:r>
              <a:rPr lang="ja-JP" altLang="en-US" sz="2400" dirty="0"/>
              <a:t>（</a:t>
            </a:r>
            <a:r>
              <a:rPr lang="ja-JP" altLang="ja-JP" sz="2400" dirty="0"/>
              <a:t>築地</a:t>
            </a:r>
            <a:r>
              <a:rPr lang="ja-JP" altLang="en-US" sz="2400" dirty="0"/>
              <a:t>）</a:t>
            </a:r>
            <a:endParaRPr lang="ja-JP" altLang="ja-JP" sz="2400" dirty="0"/>
          </a:p>
          <a:p>
            <a:pPr marL="0" indent="0">
              <a:buNone/>
            </a:pPr>
            <a:r>
              <a:rPr lang="en-US" altLang="ja-JP" sz="2400" dirty="0"/>
              <a:t>2013</a:t>
            </a:r>
            <a:r>
              <a:rPr lang="ja-JP" altLang="ja-JP" sz="2400" dirty="0"/>
              <a:t>年</a:t>
            </a:r>
            <a:r>
              <a:rPr lang="en-US" altLang="ja-JP" sz="2400" dirty="0"/>
              <a:t>1</a:t>
            </a:r>
            <a:r>
              <a:rPr lang="ja-JP" altLang="ja-JP" sz="2400" dirty="0"/>
              <a:t>月、</a:t>
            </a:r>
            <a:r>
              <a:rPr lang="en-US" altLang="ja-JP" sz="2400" dirty="0"/>
              <a:t>1</a:t>
            </a:r>
            <a:r>
              <a:rPr lang="ja-JP" altLang="ja-JP" sz="2400" dirty="0"/>
              <a:t>億</a:t>
            </a:r>
            <a:r>
              <a:rPr lang="en-US" altLang="ja-JP" sz="2400" dirty="0"/>
              <a:t>5540</a:t>
            </a:r>
            <a:r>
              <a:rPr lang="ja-JP" altLang="ja-JP" sz="2400" dirty="0"/>
              <a:t>万円</a:t>
            </a:r>
            <a:r>
              <a:rPr lang="ja-JP" altLang="en-US" sz="2400" dirty="0"/>
              <a:t>で</a:t>
            </a:r>
            <a:r>
              <a:rPr lang="ja-JP" altLang="ja-JP" sz="2400" dirty="0"/>
              <a:t>「喜代村」</a:t>
            </a:r>
            <a:r>
              <a:rPr lang="ja-JP" altLang="en-US" sz="2400" dirty="0"/>
              <a:t>が</a:t>
            </a:r>
            <a:r>
              <a:rPr lang="ja-JP" altLang="ja-JP" sz="2400" dirty="0"/>
              <a:t>落札</a:t>
            </a:r>
            <a:r>
              <a:rPr lang="ja-JP" altLang="en-US" sz="2400" dirty="0"/>
              <a:t>　　　　　</a:t>
            </a:r>
            <a:r>
              <a:rPr lang="ja-JP" altLang="ja-JP" sz="2400" dirty="0"/>
              <a:t>すし一貫当たりの</a:t>
            </a:r>
            <a:r>
              <a:rPr lang="ja-JP" altLang="en-US" sz="2400" dirty="0"/>
              <a:t>材料費</a:t>
            </a:r>
            <a:r>
              <a:rPr lang="ja-JP" altLang="ja-JP" sz="2400" dirty="0"/>
              <a:t>が</a:t>
            </a:r>
            <a:r>
              <a:rPr lang="en-US" altLang="ja-JP" sz="2400" dirty="0"/>
              <a:t>2</a:t>
            </a:r>
            <a:r>
              <a:rPr lang="ja-JP" altLang="ja-JP" sz="2400" dirty="0"/>
              <a:t>～</a:t>
            </a:r>
            <a:r>
              <a:rPr lang="en-US" altLang="ja-JP" sz="2400" dirty="0"/>
              <a:t>3</a:t>
            </a:r>
            <a:r>
              <a:rPr lang="ja-JP" altLang="ja-JP" sz="2400" dirty="0"/>
              <a:t>万円</a:t>
            </a:r>
            <a:r>
              <a:rPr lang="ja-JP" altLang="en-US" sz="2400" dirty="0"/>
              <a:t>！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ja-JP" altLang="en-US" sz="2400" dirty="0"/>
              <a:t>高値の理由：広告価値（おそらく）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ja-JP" altLang="en-US" sz="2400" dirty="0"/>
              <a:t>競争相手がいるときにより価格が高まる傾向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2014</a:t>
            </a:r>
            <a:r>
              <a:rPr lang="ja-JP" altLang="ja-JP" sz="2400" dirty="0"/>
              <a:t>年</a:t>
            </a:r>
            <a:r>
              <a:rPr lang="ja-JP" altLang="en-US" sz="2400" dirty="0"/>
              <a:t>：</a:t>
            </a:r>
            <a:r>
              <a:rPr lang="en-US" altLang="ja-JP" sz="2400" dirty="0"/>
              <a:t>736</a:t>
            </a:r>
            <a:r>
              <a:rPr lang="ja-JP" altLang="ja-JP" sz="2400" dirty="0"/>
              <a:t>万円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2015</a:t>
            </a:r>
            <a:r>
              <a:rPr lang="ja-JP" altLang="ja-JP" sz="2400" dirty="0"/>
              <a:t>年</a:t>
            </a:r>
            <a:r>
              <a:rPr lang="ja-JP" altLang="en-US" sz="2400" dirty="0"/>
              <a:t>：</a:t>
            </a:r>
            <a:r>
              <a:rPr lang="en-US" altLang="ja-JP" sz="2400" dirty="0"/>
              <a:t>451</a:t>
            </a:r>
            <a:r>
              <a:rPr lang="ja-JP" altLang="ja-JP" sz="2400" dirty="0"/>
              <a:t>万円</a:t>
            </a:r>
            <a:r>
              <a:rPr lang="ja-JP" altLang="en-US" sz="2400" dirty="0"/>
              <a:t>　　　　　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2016</a:t>
            </a:r>
            <a:r>
              <a:rPr lang="ja-JP" altLang="ja-JP" sz="2400" dirty="0"/>
              <a:t>年</a:t>
            </a:r>
            <a:r>
              <a:rPr lang="ja-JP" altLang="en-US" sz="2400" dirty="0"/>
              <a:t>：</a:t>
            </a:r>
            <a:r>
              <a:rPr lang="en-US" altLang="ja-JP" sz="2400" dirty="0"/>
              <a:t>1400</a:t>
            </a:r>
            <a:r>
              <a:rPr lang="ja-JP" altLang="ja-JP" sz="2400" dirty="0"/>
              <a:t>万円</a:t>
            </a:r>
            <a:r>
              <a:rPr lang="en-US" altLang="ja-JP" sz="2400" dirty="0"/>
              <a:t>	</a:t>
            </a:r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2017</a:t>
            </a:r>
            <a:r>
              <a:rPr lang="ja-JP" altLang="ja-JP" sz="2400" dirty="0"/>
              <a:t>年</a:t>
            </a:r>
            <a:r>
              <a:rPr lang="ja-JP" altLang="en-US" sz="2400" dirty="0"/>
              <a:t>：</a:t>
            </a:r>
            <a:r>
              <a:rPr lang="en-US" altLang="ja-JP" sz="2400" dirty="0"/>
              <a:t>7420</a:t>
            </a:r>
            <a:r>
              <a:rPr lang="ja-JP" altLang="ja-JP" sz="2400" dirty="0"/>
              <a:t>万円</a:t>
            </a:r>
            <a:endParaRPr lang="en-US" altLang="ja-JP" sz="24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199234" cy="365125"/>
          </a:xfrm>
        </p:spPr>
        <p:txBody>
          <a:bodyPr/>
          <a:lstStyle/>
          <a:p>
            <a:r>
              <a:rPr kumimoji="1" lang="en-US" altLang="ja-JP" smtClean="0"/>
              <a:t>©</a:t>
            </a:r>
            <a:r>
              <a:rPr kumimoji="1" lang="ja-JP" altLang="en-US" smtClean="0"/>
              <a:t>花薗誠</a:t>
            </a:r>
            <a:r>
              <a:rPr kumimoji="1" lang="en-US" altLang="ja-JP" smtClean="0"/>
              <a:t>『</a:t>
            </a:r>
            <a:r>
              <a:rPr kumimoji="1" lang="ja-JP" altLang="en-US" smtClean="0"/>
              <a:t>産業組織とビジネスの経済学</a:t>
            </a:r>
            <a:r>
              <a:rPr kumimoji="1" lang="en-US" altLang="ja-JP" smtClean="0"/>
              <a:t>』</a:t>
            </a:r>
            <a:r>
              <a:rPr kumimoji="1" lang="ja-JP" altLang="en-US" smtClean="0"/>
              <a:t>有斐閣，</a:t>
            </a:r>
            <a:r>
              <a:rPr kumimoji="1" lang="en-US" altLang="ja-JP" smtClean="0"/>
              <a:t>2018</a:t>
            </a:r>
            <a:r>
              <a:rPr kumimoji="1" lang="ja-JP" altLang="en-US" smtClean="0"/>
              <a:t>年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972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事例④　</a:t>
            </a:r>
            <a:r>
              <a:rPr lang="ja-JP" altLang="ja-JP" sz="3600" b="1" dirty="0"/>
              <a:t>牛丼価格競争</a:t>
            </a:r>
            <a:endParaRPr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ja-JP" sz="2400" dirty="0"/>
              <a:t>米国産牛肉の輸入制限緩和</a:t>
            </a:r>
            <a:r>
              <a:rPr lang="ja-JP" altLang="en-US" sz="2400" dirty="0"/>
              <a:t>⇒</a:t>
            </a:r>
            <a:r>
              <a:rPr lang="ja-JP" altLang="ja-JP" sz="2400" dirty="0"/>
              <a:t>原材料費の低下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</a:t>
            </a:r>
            <a:r>
              <a:rPr lang="ja-JP" altLang="ja-JP" sz="2400" dirty="0"/>
              <a:t>吉野家が牛丼の販売価格を</a:t>
            </a:r>
            <a:r>
              <a:rPr lang="en-US" altLang="ja-JP" sz="2400" dirty="0"/>
              <a:t>280</a:t>
            </a:r>
            <a:r>
              <a:rPr lang="ja-JP" altLang="en-US" sz="2400" dirty="0"/>
              <a:t>円に</a:t>
            </a:r>
            <a:r>
              <a:rPr lang="ja-JP" altLang="ja-JP" sz="2400" dirty="0"/>
              <a:t>下げ</a:t>
            </a:r>
            <a:r>
              <a:rPr lang="ja-JP" altLang="en-US" sz="2400" dirty="0"/>
              <a:t>　　　　　（</a:t>
            </a:r>
            <a:r>
              <a:rPr lang="ja-JP" altLang="ja-JP" sz="2400" dirty="0"/>
              <a:t>日経</a:t>
            </a:r>
            <a:r>
              <a:rPr lang="en-US" altLang="ja-JP" sz="2400" dirty="0"/>
              <a:t>2013/4/18</a:t>
            </a:r>
            <a:r>
              <a:rPr lang="ja-JP" altLang="en-US" sz="2400" dirty="0"/>
              <a:t>）</a:t>
            </a:r>
            <a:endParaRPr lang="en-US" altLang="ja-JP" sz="2400" dirty="0"/>
          </a:p>
          <a:p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その後、輸入牛肉価格・人件費の高騰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大手</a:t>
            </a:r>
            <a:r>
              <a:rPr lang="en-US" altLang="ja-JP" sz="2400" dirty="0"/>
              <a:t>3</a:t>
            </a:r>
            <a:r>
              <a:rPr lang="ja-JP" altLang="en-US" sz="2400" dirty="0"/>
              <a:t>社、</a:t>
            </a:r>
            <a:r>
              <a:rPr lang="en-US" altLang="ja-JP" sz="2400" dirty="0"/>
              <a:t>14</a:t>
            </a:r>
            <a:r>
              <a:rPr lang="ja-JP" altLang="en-US" sz="2400" dirty="0"/>
              <a:t>年末</a:t>
            </a:r>
            <a:r>
              <a:rPr lang="en-US" altLang="ja-JP" sz="2400" dirty="0"/>
              <a:t>~15</a:t>
            </a:r>
            <a:r>
              <a:rPr lang="ja-JP" altLang="en-US" sz="2400" dirty="0"/>
              <a:t>年</a:t>
            </a:r>
            <a:r>
              <a:rPr lang="en-US" altLang="ja-JP" sz="2400" dirty="0"/>
              <a:t>4</a:t>
            </a:r>
            <a:r>
              <a:rPr lang="ja-JP" altLang="en-US" sz="2400" dirty="0"/>
              <a:t>月に値上げ（</a:t>
            </a:r>
            <a:r>
              <a:rPr lang="en-US" altLang="ja-JP" sz="2400" dirty="0"/>
              <a:t>350-380</a:t>
            </a:r>
            <a:r>
              <a:rPr lang="ja-JP" altLang="en-US" sz="2400" dirty="0"/>
              <a:t>円）</a:t>
            </a:r>
            <a:endParaRPr lang="ja-JP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競争が激しい業界では、費用変動が価格に直に反映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936379" y="6311899"/>
            <a:ext cx="3271242" cy="365125"/>
          </a:xfrm>
        </p:spPr>
        <p:txBody>
          <a:bodyPr/>
          <a:lstStyle/>
          <a:p>
            <a:r>
              <a:rPr kumimoji="1" lang="en-US" altLang="ja-JP" dirty="0" smtClean="0"/>
              <a:t>©</a:t>
            </a:r>
            <a:r>
              <a:rPr kumimoji="1" lang="ja-JP" altLang="en-US" dirty="0" smtClean="0"/>
              <a:t>花薗誠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産業組織とビジネスの経済学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有斐閣，</a:t>
            </a:r>
            <a:r>
              <a:rPr kumimoji="1" lang="en-US" altLang="ja-JP" dirty="0" smtClean="0"/>
              <a:t>2018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2302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3752</TotalTime>
  <Words>579</Words>
  <Application>Microsoft Office PowerPoint</Application>
  <PresentationFormat>画面に合わせる (4:3)</PresentationFormat>
  <Paragraphs>169</Paragraphs>
  <Slides>17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2" baseType="lpstr">
      <vt:lpstr>ＭＳ Ｐゴシック</vt:lpstr>
      <vt:lpstr>メイリオ</vt:lpstr>
      <vt:lpstr>Arial</vt:lpstr>
      <vt:lpstr>Calibri</vt:lpstr>
      <vt:lpstr>Office テーマ</vt:lpstr>
      <vt:lpstr>産業組織と ビジネスの経済学</vt:lpstr>
      <vt:lpstr>産業組織論とは</vt:lpstr>
      <vt:lpstr>産業組織の重要性</vt:lpstr>
      <vt:lpstr>Key Words</vt:lpstr>
      <vt:lpstr>事例①　価格差別</vt:lpstr>
      <vt:lpstr>事例②　価格差別</vt:lpstr>
      <vt:lpstr>価格差別の理由</vt:lpstr>
      <vt:lpstr>事例③　価格競争</vt:lpstr>
      <vt:lpstr>事例④　牛丼価格競争</vt:lpstr>
      <vt:lpstr>事例⑤　製品差別化</vt:lpstr>
      <vt:lpstr>事例⑥　談合</vt:lpstr>
      <vt:lpstr>価格競争を避ける手段</vt:lpstr>
      <vt:lpstr>事例⑦　参入阻止</vt:lpstr>
      <vt:lpstr>事例⑧　イノベーターのジレンマ</vt:lpstr>
      <vt:lpstr>事例⑨　知るカフェ</vt:lpstr>
      <vt:lpstr>市場支配力の源泉</vt:lpstr>
      <vt:lpstr>産業組織論の方法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産業組織</dc:title>
  <dc:creator>花薗 誠</dc:creator>
  <cp:lastModifiedBy>有斐閣　長谷川</cp:lastModifiedBy>
  <cp:revision>30</cp:revision>
  <dcterms:created xsi:type="dcterms:W3CDTF">2018-10-01T13:15:54Z</dcterms:created>
  <dcterms:modified xsi:type="dcterms:W3CDTF">2019-09-24T08:15:29Z</dcterms:modified>
</cp:coreProperties>
</file>