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3" r:id="rId3"/>
    <p:sldId id="266" r:id="rId4"/>
    <p:sldId id="267" r:id="rId5"/>
    <p:sldId id="261" r:id="rId6"/>
    <p:sldId id="264" r:id="rId7"/>
    <p:sldId id="265" r:id="rId8"/>
    <p:sldId id="268" r:id="rId9"/>
    <p:sldId id="269" r:id="rId10"/>
    <p:sldId id="270" r:id="rId11"/>
    <p:sldId id="271" r:id="rId12"/>
    <p:sldId id="272" r:id="rId13"/>
    <p:sldId id="284" r:id="rId14"/>
    <p:sldId id="273" r:id="rId15"/>
    <p:sldId id="274" r:id="rId16"/>
    <p:sldId id="275" r:id="rId17"/>
    <p:sldId id="285" r:id="rId18"/>
    <p:sldId id="276" r:id="rId19"/>
    <p:sldId id="277" r:id="rId20"/>
    <p:sldId id="279" r:id="rId21"/>
    <p:sldId id="278" r:id="rId22"/>
    <p:sldId id="280" r:id="rId23"/>
    <p:sldId id="286" r:id="rId24"/>
    <p:sldId id="281" r:id="rId25"/>
    <p:sldId id="283"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424" autoAdjust="0"/>
  </p:normalViewPr>
  <p:slideViewPr>
    <p:cSldViewPr>
      <p:cViewPr varScale="1">
        <p:scale>
          <a:sx n="103" d="100"/>
          <a:sy n="103" d="100"/>
        </p:scale>
        <p:origin x="23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FA08D-9BD0-4D4F-98FD-3531E53BC499}" type="datetimeFigureOut">
              <a:rPr kumimoji="1" lang="ja-JP" altLang="en-US" smtClean="0"/>
              <a:t>2016/3/22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1329-1044-4145-88FC-7E68D338FC65}" type="slidenum">
              <a:rPr kumimoji="1" lang="ja-JP" altLang="en-US" smtClean="0"/>
              <a:t>‹#›</a:t>
            </a:fld>
            <a:endParaRPr kumimoji="1" lang="ja-JP" altLang="en-US"/>
          </a:p>
        </p:txBody>
      </p:sp>
    </p:spTree>
    <p:extLst>
      <p:ext uri="{BB962C8B-B14F-4D97-AF65-F5344CB8AC3E}">
        <p14:creationId xmlns:p14="http://schemas.microsoft.com/office/powerpoint/2010/main" val="3999046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a:t>
            </a:fld>
            <a:endParaRPr kumimoji="1" lang="ja-JP" altLang="en-US"/>
          </a:p>
        </p:txBody>
      </p:sp>
    </p:spTree>
    <p:extLst>
      <p:ext uri="{BB962C8B-B14F-4D97-AF65-F5344CB8AC3E}">
        <p14:creationId xmlns:p14="http://schemas.microsoft.com/office/powerpoint/2010/main" val="618114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10</a:t>
            </a:fld>
            <a:endParaRPr kumimoji="1" lang="ja-JP" altLang="en-US"/>
          </a:p>
        </p:txBody>
      </p:sp>
    </p:spTree>
    <p:extLst>
      <p:ext uri="{BB962C8B-B14F-4D97-AF65-F5344CB8AC3E}">
        <p14:creationId xmlns:p14="http://schemas.microsoft.com/office/powerpoint/2010/main" val="3693895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11</a:t>
            </a:fld>
            <a:endParaRPr kumimoji="1" lang="ja-JP" altLang="en-US"/>
          </a:p>
        </p:txBody>
      </p:sp>
    </p:spTree>
    <p:extLst>
      <p:ext uri="{BB962C8B-B14F-4D97-AF65-F5344CB8AC3E}">
        <p14:creationId xmlns:p14="http://schemas.microsoft.com/office/powerpoint/2010/main" val="4082888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12</a:t>
            </a:fld>
            <a:endParaRPr kumimoji="1" lang="ja-JP" altLang="en-US"/>
          </a:p>
        </p:txBody>
      </p:sp>
    </p:spTree>
    <p:extLst>
      <p:ext uri="{BB962C8B-B14F-4D97-AF65-F5344CB8AC3E}">
        <p14:creationId xmlns:p14="http://schemas.microsoft.com/office/powerpoint/2010/main" val="596019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13</a:t>
            </a:fld>
            <a:endParaRPr kumimoji="1" lang="ja-JP" altLang="en-US"/>
          </a:p>
        </p:txBody>
      </p:sp>
    </p:spTree>
    <p:extLst>
      <p:ext uri="{BB962C8B-B14F-4D97-AF65-F5344CB8AC3E}">
        <p14:creationId xmlns:p14="http://schemas.microsoft.com/office/powerpoint/2010/main" val="1877390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14</a:t>
            </a:fld>
            <a:endParaRPr kumimoji="1" lang="ja-JP" altLang="en-US"/>
          </a:p>
        </p:txBody>
      </p:sp>
    </p:spTree>
    <p:extLst>
      <p:ext uri="{BB962C8B-B14F-4D97-AF65-F5344CB8AC3E}">
        <p14:creationId xmlns:p14="http://schemas.microsoft.com/office/powerpoint/2010/main" val="286744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15</a:t>
            </a:fld>
            <a:endParaRPr kumimoji="1" lang="ja-JP" altLang="en-US"/>
          </a:p>
        </p:txBody>
      </p:sp>
    </p:spTree>
    <p:extLst>
      <p:ext uri="{BB962C8B-B14F-4D97-AF65-F5344CB8AC3E}">
        <p14:creationId xmlns:p14="http://schemas.microsoft.com/office/powerpoint/2010/main" val="3902720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16</a:t>
            </a:fld>
            <a:endParaRPr kumimoji="1" lang="ja-JP" altLang="en-US"/>
          </a:p>
        </p:txBody>
      </p:sp>
    </p:spTree>
    <p:extLst>
      <p:ext uri="{BB962C8B-B14F-4D97-AF65-F5344CB8AC3E}">
        <p14:creationId xmlns:p14="http://schemas.microsoft.com/office/powerpoint/2010/main" val="2633577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17</a:t>
            </a:fld>
            <a:endParaRPr kumimoji="1" lang="ja-JP" altLang="en-US"/>
          </a:p>
        </p:txBody>
      </p:sp>
    </p:spTree>
    <p:extLst>
      <p:ext uri="{BB962C8B-B14F-4D97-AF65-F5344CB8AC3E}">
        <p14:creationId xmlns:p14="http://schemas.microsoft.com/office/powerpoint/2010/main" val="1499367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18</a:t>
            </a:fld>
            <a:endParaRPr kumimoji="1" lang="ja-JP" altLang="en-US"/>
          </a:p>
        </p:txBody>
      </p:sp>
    </p:spTree>
    <p:extLst>
      <p:ext uri="{BB962C8B-B14F-4D97-AF65-F5344CB8AC3E}">
        <p14:creationId xmlns:p14="http://schemas.microsoft.com/office/powerpoint/2010/main" val="414732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19</a:t>
            </a:fld>
            <a:endParaRPr kumimoji="1" lang="ja-JP" altLang="en-US"/>
          </a:p>
        </p:txBody>
      </p:sp>
    </p:spTree>
    <p:extLst>
      <p:ext uri="{BB962C8B-B14F-4D97-AF65-F5344CB8AC3E}">
        <p14:creationId xmlns:p14="http://schemas.microsoft.com/office/powerpoint/2010/main" val="275026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a:t>
            </a:fld>
            <a:endParaRPr kumimoji="1" lang="ja-JP" altLang="en-US"/>
          </a:p>
        </p:txBody>
      </p:sp>
    </p:spTree>
    <p:extLst>
      <p:ext uri="{BB962C8B-B14F-4D97-AF65-F5344CB8AC3E}">
        <p14:creationId xmlns:p14="http://schemas.microsoft.com/office/powerpoint/2010/main" val="4264286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20</a:t>
            </a:fld>
            <a:endParaRPr kumimoji="1" lang="ja-JP" altLang="en-US"/>
          </a:p>
        </p:txBody>
      </p:sp>
    </p:spTree>
    <p:extLst>
      <p:ext uri="{BB962C8B-B14F-4D97-AF65-F5344CB8AC3E}">
        <p14:creationId xmlns:p14="http://schemas.microsoft.com/office/powerpoint/2010/main" val="3011951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21</a:t>
            </a:fld>
            <a:endParaRPr kumimoji="1" lang="ja-JP" altLang="en-US"/>
          </a:p>
        </p:txBody>
      </p:sp>
    </p:spTree>
    <p:extLst>
      <p:ext uri="{BB962C8B-B14F-4D97-AF65-F5344CB8AC3E}">
        <p14:creationId xmlns:p14="http://schemas.microsoft.com/office/powerpoint/2010/main" val="2808347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22</a:t>
            </a:fld>
            <a:endParaRPr kumimoji="1" lang="ja-JP" altLang="en-US"/>
          </a:p>
        </p:txBody>
      </p:sp>
    </p:spTree>
    <p:extLst>
      <p:ext uri="{BB962C8B-B14F-4D97-AF65-F5344CB8AC3E}">
        <p14:creationId xmlns:p14="http://schemas.microsoft.com/office/powerpoint/2010/main" val="1971404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23</a:t>
            </a:fld>
            <a:endParaRPr kumimoji="1" lang="ja-JP" altLang="en-US"/>
          </a:p>
        </p:txBody>
      </p:sp>
    </p:spTree>
    <p:extLst>
      <p:ext uri="{BB962C8B-B14F-4D97-AF65-F5344CB8AC3E}">
        <p14:creationId xmlns:p14="http://schemas.microsoft.com/office/powerpoint/2010/main" val="2043336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24</a:t>
            </a:fld>
            <a:endParaRPr kumimoji="1" lang="ja-JP" altLang="en-US"/>
          </a:p>
        </p:txBody>
      </p:sp>
    </p:spTree>
    <p:extLst>
      <p:ext uri="{BB962C8B-B14F-4D97-AF65-F5344CB8AC3E}">
        <p14:creationId xmlns:p14="http://schemas.microsoft.com/office/powerpoint/2010/main" val="14799694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25</a:t>
            </a:fld>
            <a:endParaRPr kumimoji="1" lang="ja-JP" altLang="en-US"/>
          </a:p>
        </p:txBody>
      </p:sp>
    </p:spTree>
    <p:extLst>
      <p:ext uri="{BB962C8B-B14F-4D97-AF65-F5344CB8AC3E}">
        <p14:creationId xmlns:p14="http://schemas.microsoft.com/office/powerpoint/2010/main" val="1472628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3</a:t>
            </a:fld>
            <a:endParaRPr kumimoji="1" lang="ja-JP" altLang="en-US"/>
          </a:p>
        </p:txBody>
      </p:sp>
    </p:spTree>
    <p:extLst>
      <p:ext uri="{BB962C8B-B14F-4D97-AF65-F5344CB8AC3E}">
        <p14:creationId xmlns:p14="http://schemas.microsoft.com/office/powerpoint/2010/main" val="348280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4</a:t>
            </a:fld>
            <a:endParaRPr kumimoji="1" lang="ja-JP" altLang="en-US"/>
          </a:p>
        </p:txBody>
      </p:sp>
    </p:spTree>
    <p:extLst>
      <p:ext uri="{BB962C8B-B14F-4D97-AF65-F5344CB8AC3E}">
        <p14:creationId xmlns:p14="http://schemas.microsoft.com/office/powerpoint/2010/main" val="1633098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5</a:t>
            </a:fld>
            <a:endParaRPr kumimoji="1" lang="ja-JP" altLang="en-US"/>
          </a:p>
        </p:txBody>
      </p:sp>
    </p:spTree>
    <p:extLst>
      <p:ext uri="{BB962C8B-B14F-4D97-AF65-F5344CB8AC3E}">
        <p14:creationId xmlns:p14="http://schemas.microsoft.com/office/powerpoint/2010/main" val="1497700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6</a:t>
            </a:fld>
            <a:endParaRPr kumimoji="1" lang="ja-JP" altLang="en-US"/>
          </a:p>
        </p:txBody>
      </p:sp>
    </p:spTree>
    <p:extLst>
      <p:ext uri="{BB962C8B-B14F-4D97-AF65-F5344CB8AC3E}">
        <p14:creationId xmlns:p14="http://schemas.microsoft.com/office/powerpoint/2010/main" val="3751890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7</a:t>
            </a:fld>
            <a:endParaRPr kumimoji="1" lang="ja-JP" altLang="en-US"/>
          </a:p>
        </p:txBody>
      </p:sp>
    </p:spTree>
    <p:extLst>
      <p:ext uri="{BB962C8B-B14F-4D97-AF65-F5344CB8AC3E}">
        <p14:creationId xmlns:p14="http://schemas.microsoft.com/office/powerpoint/2010/main" val="1601370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8</a:t>
            </a:fld>
            <a:endParaRPr kumimoji="1" lang="ja-JP" altLang="en-US"/>
          </a:p>
        </p:txBody>
      </p:sp>
    </p:spTree>
    <p:extLst>
      <p:ext uri="{BB962C8B-B14F-4D97-AF65-F5344CB8AC3E}">
        <p14:creationId xmlns:p14="http://schemas.microsoft.com/office/powerpoint/2010/main" val="2676383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5661329-1044-4145-88FC-7E68D338FC65}" type="slidenum">
              <a:rPr kumimoji="1" lang="ja-JP" altLang="en-US" smtClean="0"/>
              <a:t>9</a:t>
            </a:fld>
            <a:endParaRPr kumimoji="1" lang="ja-JP" altLang="en-US"/>
          </a:p>
        </p:txBody>
      </p:sp>
    </p:spTree>
    <p:extLst>
      <p:ext uri="{BB962C8B-B14F-4D97-AF65-F5344CB8AC3E}">
        <p14:creationId xmlns:p14="http://schemas.microsoft.com/office/powerpoint/2010/main" val="107639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210331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308774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411653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18579770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203114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425912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5956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88647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159819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97052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5823B2D-E226-492B-BE15-A3590DC9EFBD}"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C3E93-4F62-4532-B69B-741EF4FB31F3}" type="slidenum">
              <a:rPr kumimoji="1" lang="ja-JP" altLang="en-US" smtClean="0"/>
              <a:t>‹#›</a:t>
            </a:fld>
            <a:endParaRPr kumimoji="1" lang="ja-JP" altLang="en-US"/>
          </a:p>
        </p:txBody>
      </p:sp>
    </p:spTree>
    <p:extLst>
      <p:ext uri="{BB962C8B-B14F-4D97-AF65-F5344CB8AC3E}">
        <p14:creationId xmlns:p14="http://schemas.microsoft.com/office/powerpoint/2010/main" val="5003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23B2D-E226-492B-BE15-A3590DC9EFBD}" type="datetimeFigureOut">
              <a:rPr kumimoji="1" lang="ja-JP" altLang="en-US" smtClean="0"/>
              <a:t>2016/3/22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C3E93-4F62-4532-B69B-741EF4FB31F3}" type="slidenum">
              <a:rPr lang="ja-JP" altLang="en-US" smtClean="0"/>
              <a:pPr/>
              <a:t>‹#›</a:t>
            </a:fld>
            <a:endParaRPr lang="ja-JP" altLang="en-US"/>
          </a:p>
        </p:txBody>
      </p:sp>
    </p:spTree>
    <p:extLst>
      <p:ext uri="{BB962C8B-B14F-4D97-AF65-F5344CB8AC3E}">
        <p14:creationId xmlns:p14="http://schemas.microsoft.com/office/powerpoint/2010/main" val="22563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政治行動論</a:t>
            </a:r>
            <a:endParaRPr kumimoji="1" lang="ja-JP" altLang="en-US" dirty="0"/>
          </a:p>
        </p:txBody>
      </p:sp>
      <p:sp>
        <p:nvSpPr>
          <p:cNvPr id="3" name="サブタイトル 2"/>
          <p:cNvSpPr>
            <a:spLocks noGrp="1"/>
          </p:cNvSpPr>
          <p:nvPr>
            <p:ph type="subTitle" idx="1"/>
          </p:nvPr>
        </p:nvSpPr>
        <p:spPr>
          <a:xfrm>
            <a:off x="1371600" y="3886200"/>
            <a:ext cx="6400800" cy="622920"/>
          </a:xfrm>
        </p:spPr>
        <p:txBody>
          <a:bodyPr/>
          <a:lstStyle/>
          <a:p>
            <a:r>
              <a:rPr kumimoji="1" lang="ja-JP" altLang="en-US" dirty="0" smtClean="0">
                <a:solidFill>
                  <a:schemeClr val="tx1"/>
                </a:solidFill>
              </a:rPr>
              <a:t>序章：政治行動論と</a:t>
            </a:r>
            <a:r>
              <a:rPr kumimoji="1" lang="ja-JP" altLang="en-US" dirty="0" smtClean="0">
                <a:solidFill>
                  <a:schemeClr val="tx1"/>
                </a:solidFill>
              </a:rPr>
              <a:t>は</a:t>
            </a:r>
            <a:endParaRPr kumimoji="1" lang="en-US" altLang="ja-JP"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a:t>
            </a:fld>
            <a:endParaRPr kumimoji="1" lang="ja-JP" altLang="en-US"/>
          </a:p>
        </p:txBody>
      </p:sp>
    </p:spTree>
    <p:extLst>
      <p:ext uri="{BB962C8B-B14F-4D97-AF65-F5344CB8AC3E}">
        <p14:creationId xmlns:p14="http://schemas.microsoft.com/office/powerpoint/2010/main" val="1477090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誰が決定に加わるのか</a:t>
            </a:r>
            <a:endParaRPr kumimoji="1" lang="ja-JP" altLang="en-US" sz="3200" dirty="0"/>
          </a:p>
        </p:txBody>
      </p:sp>
      <p:sp>
        <p:nvSpPr>
          <p:cNvPr id="3" name="コンテンツ プレースホルダー 2"/>
          <p:cNvSpPr>
            <a:spLocks noGrp="1"/>
          </p:cNvSpPr>
          <p:nvPr>
            <p:ph idx="1"/>
          </p:nvPr>
        </p:nvSpPr>
        <p:spPr/>
        <p:txBody>
          <a:bodyPr>
            <a:normAutofit/>
          </a:bodyPr>
          <a:lstStyle/>
          <a:p>
            <a:r>
              <a:rPr kumimoji="1" lang="en-US" altLang="ja-JP" sz="2800" dirty="0" smtClean="0"/>
              <a:t>1</a:t>
            </a:r>
            <a:r>
              <a:rPr kumimoji="1" lang="ja-JP" altLang="en-US" sz="2800" dirty="0" smtClean="0"/>
              <a:t>人が決める　</a:t>
            </a:r>
            <a:r>
              <a:rPr kumimoji="1" lang="en-US" altLang="ja-JP" sz="2800" dirty="0" smtClean="0"/>
              <a:t>→</a:t>
            </a:r>
            <a:r>
              <a:rPr kumimoji="1" lang="ja-JP" altLang="en-US" sz="2800" dirty="0" smtClean="0"/>
              <a:t>　</a:t>
            </a:r>
            <a:r>
              <a:rPr kumimoji="1" lang="ja-JP" altLang="en-US" sz="2800" dirty="0" smtClean="0">
                <a:solidFill>
                  <a:srgbClr val="FF0000"/>
                </a:solidFill>
              </a:rPr>
              <a:t>独裁制</a:t>
            </a:r>
            <a:endParaRPr kumimoji="1" lang="en-US" altLang="ja-JP" sz="2800" dirty="0" smtClean="0">
              <a:solidFill>
                <a:srgbClr val="FF0000"/>
              </a:solidFill>
            </a:endParaRPr>
          </a:p>
          <a:p>
            <a:r>
              <a:rPr kumimoji="1" lang="ja-JP" altLang="en-US" sz="2800" dirty="0" smtClean="0"/>
              <a:t>みんなが決める　</a:t>
            </a:r>
            <a:r>
              <a:rPr kumimoji="1" lang="en-US" altLang="ja-JP" sz="2800" dirty="0" smtClean="0"/>
              <a:t>→</a:t>
            </a:r>
            <a:r>
              <a:rPr lang="ja-JP" altLang="en-US" sz="2800" dirty="0"/>
              <a:t>　</a:t>
            </a:r>
            <a:r>
              <a:rPr kumimoji="1" lang="ja-JP" altLang="en-US" sz="2800" dirty="0" smtClean="0">
                <a:solidFill>
                  <a:srgbClr val="FF0000"/>
                </a:solidFill>
              </a:rPr>
              <a:t>民主制</a:t>
            </a:r>
            <a:endParaRPr kumimoji="1" lang="en-US" altLang="ja-JP" sz="2800" dirty="0" smtClean="0">
              <a:solidFill>
                <a:srgbClr val="FF0000"/>
              </a:solidFill>
            </a:endParaRPr>
          </a:p>
          <a:p>
            <a:r>
              <a:rPr lang="ja-JP" altLang="en-US" sz="2800" dirty="0" smtClean="0"/>
              <a:t>みんな＝有権者</a:t>
            </a:r>
            <a:endParaRPr lang="en-US" altLang="ja-JP" sz="2800" dirty="0" smtClean="0"/>
          </a:p>
          <a:p>
            <a:pPr lvl="1"/>
            <a:r>
              <a:rPr lang="ja-JP" altLang="ja-JP" sz="2400" dirty="0"/>
              <a:t>国や地域（都道府県や市町村）の</a:t>
            </a:r>
            <a:r>
              <a:rPr lang="ja-JP" altLang="ja-JP" sz="2400" dirty="0" smtClean="0"/>
              <a:t>一員</a:t>
            </a:r>
            <a:endParaRPr lang="en-US" altLang="ja-JP" sz="2400" dirty="0" smtClean="0"/>
          </a:p>
          <a:p>
            <a:pPr lvl="1"/>
            <a:r>
              <a:rPr lang="ja-JP" altLang="ja-JP" sz="2400" dirty="0" smtClean="0"/>
              <a:t>各有権者</a:t>
            </a:r>
            <a:r>
              <a:rPr lang="ja-JP" altLang="ja-JP" sz="2400" dirty="0"/>
              <a:t>は平等な資格（つまり一人一票）を</a:t>
            </a:r>
            <a:r>
              <a:rPr lang="ja-JP" altLang="ja-JP" sz="2400" dirty="0" smtClean="0"/>
              <a:t>持つ</a:t>
            </a:r>
            <a:endParaRPr lang="en-US" altLang="ja-JP" sz="2400" dirty="0" smtClean="0"/>
          </a:p>
          <a:p>
            <a:pPr lvl="1"/>
            <a:r>
              <a:rPr lang="ja-JP" altLang="ja-JP" sz="2400" dirty="0" smtClean="0"/>
              <a:t>日本</a:t>
            </a:r>
            <a:r>
              <a:rPr lang="ja-JP" altLang="ja-JP" sz="2400" dirty="0"/>
              <a:t>の場合だと、</a:t>
            </a:r>
            <a:r>
              <a:rPr lang="en-US" altLang="ja-JP" sz="2400" dirty="0"/>
              <a:t>18</a:t>
            </a:r>
            <a:r>
              <a:rPr lang="ja-JP" altLang="ja-JP" sz="2400" dirty="0"/>
              <a:t>歳以上の日本国籍を持つ人々が有権者 </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10</a:t>
            </a:fld>
            <a:endParaRPr kumimoji="1" lang="ja-JP" altLang="en-US"/>
          </a:p>
        </p:txBody>
      </p:sp>
    </p:spTree>
    <p:extLst>
      <p:ext uri="{BB962C8B-B14F-4D97-AF65-F5344CB8AC3E}">
        <p14:creationId xmlns:p14="http://schemas.microsoft.com/office/powerpoint/2010/main" val="3737840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代表民主制</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800" dirty="0" smtClean="0"/>
              <a:t>有権者は政治的決定に直接に参加しない</a:t>
            </a:r>
            <a:endParaRPr lang="en-US" altLang="ja-JP" sz="2800" dirty="0" smtClean="0"/>
          </a:p>
          <a:p>
            <a:r>
              <a:rPr lang="ja-JP" altLang="ja-JP" sz="2800" dirty="0"/>
              <a:t>有権者は自分たちの代表である少数の代理人たちを選出し、その代理人たちに最終決定の権利を委ねる</a:t>
            </a:r>
            <a:r>
              <a:rPr lang="ja-JP" altLang="ja-JP" sz="2800" dirty="0" smtClean="0"/>
              <a:t>。</a:t>
            </a:r>
            <a:endParaRPr lang="en-US" altLang="ja-JP" sz="2800" dirty="0" smtClean="0"/>
          </a:p>
          <a:p>
            <a:r>
              <a:rPr lang="ja-JP" altLang="en-US" sz="2800" dirty="0" smtClean="0"/>
              <a:t>これを</a:t>
            </a:r>
            <a:r>
              <a:rPr lang="ja-JP" altLang="en-US" sz="2800" dirty="0" smtClean="0">
                <a:solidFill>
                  <a:srgbClr val="FF0000"/>
                </a:solidFill>
              </a:rPr>
              <a:t>代表民主制</a:t>
            </a:r>
            <a:r>
              <a:rPr lang="ja-JP" altLang="en-US" sz="2800" dirty="0" smtClean="0"/>
              <a:t>と呼ぶ</a:t>
            </a:r>
            <a:endParaRPr lang="en-US" altLang="ja-JP" sz="2800" dirty="0" smtClean="0"/>
          </a:p>
          <a:p>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11</a:t>
            </a:fld>
            <a:endParaRPr kumimoji="1" lang="ja-JP" altLang="en-US"/>
          </a:p>
        </p:txBody>
      </p:sp>
    </p:spTree>
    <p:extLst>
      <p:ext uri="{BB962C8B-B14F-4D97-AF65-F5344CB8AC3E}">
        <p14:creationId xmlns:p14="http://schemas.microsoft.com/office/powerpoint/2010/main" val="3656480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代表民主制の過程</a:t>
            </a:r>
            <a:endParaRPr kumimoji="1" lang="ja-JP" altLang="en-US" sz="3200"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lang="ja-JP" altLang="ja-JP" sz="2400" dirty="0" smtClean="0"/>
              <a:t>【</a:t>
            </a:r>
            <a:r>
              <a:rPr lang="ja-JP" altLang="ja-JP" sz="2400" dirty="0"/>
              <a:t>選挙】：選挙を通じて、有権者は自分たちの代表となる政治家を</a:t>
            </a:r>
            <a:r>
              <a:rPr lang="ja-JP" altLang="ja-JP" sz="2400" dirty="0" smtClean="0"/>
              <a:t>選ぶ</a:t>
            </a:r>
            <a:endParaRPr lang="ja-JP" altLang="ja-JP" sz="2400" dirty="0"/>
          </a:p>
          <a:p>
            <a:pPr marL="457200" indent="-457200">
              <a:buFont typeface="+mj-lt"/>
              <a:buAutoNum type="arabicPeriod"/>
            </a:pPr>
            <a:r>
              <a:rPr lang="ja-JP" altLang="ja-JP" sz="2400" dirty="0" smtClean="0"/>
              <a:t>【</a:t>
            </a:r>
            <a:r>
              <a:rPr lang="ja-JP" altLang="ja-JP" sz="2400" dirty="0"/>
              <a:t>政策決定】：当選した政治家たちは議会において討議を行う。議会内での討議は多数派となった政府与党を中心に進む。議会内の多数の賛成を得た案（多くは政府与党の案）が最終的な決定となり、政策と</a:t>
            </a:r>
            <a:r>
              <a:rPr lang="ja-JP" altLang="ja-JP" sz="2400" dirty="0" smtClean="0"/>
              <a:t>なる</a:t>
            </a:r>
            <a:endParaRPr lang="ja-JP" altLang="ja-JP"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12</a:t>
            </a:fld>
            <a:endParaRPr kumimoji="1" lang="ja-JP" altLang="en-US"/>
          </a:p>
        </p:txBody>
      </p:sp>
    </p:spTree>
    <p:extLst>
      <p:ext uri="{BB962C8B-B14F-4D97-AF65-F5344CB8AC3E}">
        <p14:creationId xmlns:p14="http://schemas.microsoft.com/office/powerpoint/2010/main" val="1892106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16" y="2780928"/>
            <a:ext cx="6808343" cy="1077838"/>
          </a:xfrm>
          <a:prstGeom prst="rect">
            <a:avLst/>
          </a:prstGeom>
        </p:spPr>
      </p:pic>
      <p:sp>
        <p:nvSpPr>
          <p:cNvPr id="6" name="タイトル 1"/>
          <p:cNvSpPr>
            <a:spLocks noGrp="1"/>
          </p:cNvSpPr>
          <p:nvPr>
            <p:ph type="title"/>
          </p:nvPr>
        </p:nvSpPr>
        <p:spPr>
          <a:xfrm>
            <a:off x="457200" y="274638"/>
            <a:ext cx="8229600" cy="1143000"/>
          </a:xfrm>
        </p:spPr>
        <p:txBody>
          <a:bodyPr>
            <a:normAutofit/>
          </a:bodyPr>
          <a:lstStyle/>
          <a:p>
            <a:r>
              <a:rPr lang="ja-JP" altLang="en-US" sz="3200" dirty="0" smtClean="0"/>
              <a:t>代表</a:t>
            </a:r>
            <a:r>
              <a:rPr lang="ja-JP" altLang="en-US" sz="3200" dirty="0"/>
              <a:t>民主制の</a:t>
            </a:r>
            <a:r>
              <a:rPr lang="ja-JP" altLang="en-US" sz="3200" dirty="0" smtClean="0"/>
              <a:t>概略図</a:t>
            </a:r>
            <a:endParaRPr kumimoji="1" lang="ja-JP" altLang="en-US" sz="3200" dirty="0"/>
          </a:p>
        </p:txBody>
      </p:sp>
      <p:sp>
        <p:nvSpPr>
          <p:cNvPr id="2" name="スライド番号プレースホルダー 1"/>
          <p:cNvSpPr>
            <a:spLocks noGrp="1"/>
          </p:cNvSpPr>
          <p:nvPr>
            <p:ph type="sldNum" sz="quarter" idx="12"/>
          </p:nvPr>
        </p:nvSpPr>
        <p:spPr/>
        <p:txBody>
          <a:bodyPr/>
          <a:lstStyle/>
          <a:p>
            <a:fld id="{DC7C3E93-4F62-4532-B69B-741EF4FB31F3}" type="slidenum">
              <a:rPr kumimoji="1" lang="ja-JP" altLang="en-US" smtClean="0"/>
              <a:t>13</a:t>
            </a:fld>
            <a:endParaRPr kumimoji="1" lang="ja-JP" altLang="en-US"/>
          </a:p>
        </p:txBody>
      </p:sp>
    </p:spTree>
    <p:extLst>
      <p:ext uri="{BB962C8B-B14F-4D97-AF65-F5344CB8AC3E}">
        <p14:creationId xmlns:p14="http://schemas.microsoft.com/office/powerpoint/2010/main" val="18891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例１</a:t>
            </a:r>
            <a:endParaRPr kumimoji="1" lang="ja-JP" altLang="en-US" sz="3200"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lang="ja-JP" altLang="en-US" sz="2400" dirty="0" smtClean="0"/>
              <a:t>多くの有権者は消費税率の現状維持を望む</a:t>
            </a:r>
            <a:endParaRPr lang="en-US" altLang="ja-JP" sz="2400" dirty="0" smtClean="0"/>
          </a:p>
          <a:p>
            <a:pPr marL="457200" indent="-457200">
              <a:buFont typeface="+mj-lt"/>
              <a:buAutoNum type="arabicPeriod"/>
            </a:pPr>
            <a:r>
              <a:rPr lang="ja-JP" altLang="en-US" sz="2400" dirty="0" smtClean="0"/>
              <a:t>これらの有権者は選挙において現状維持を公約として掲げる政治家・政党に投票する</a:t>
            </a:r>
            <a:endParaRPr lang="en-US" altLang="ja-JP" sz="2400" dirty="0" smtClean="0"/>
          </a:p>
          <a:p>
            <a:pPr marL="457200" indent="-457200">
              <a:buFont typeface="+mj-lt"/>
              <a:buAutoNum type="arabicPeriod"/>
            </a:pPr>
            <a:r>
              <a:rPr lang="ja-JP" altLang="en-US" sz="2400" dirty="0" smtClean="0"/>
              <a:t>議会では現状維持を公約とする政党が多数派となる</a:t>
            </a:r>
            <a:endParaRPr lang="en-US" altLang="ja-JP" sz="2400" dirty="0" smtClean="0"/>
          </a:p>
          <a:p>
            <a:pPr marL="457200" indent="-457200">
              <a:buFont typeface="+mj-lt"/>
              <a:buAutoNum type="arabicPeriod"/>
            </a:pPr>
            <a:r>
              <a:rPr lang="ja-JP" altLang="en-US" sz="2400" dirty="0" smtClean="0"/>
              <a:t>この政党が自党</a:t>
            </a:r>
            <a:r>
              <a:rPr lang="ja-JP" altLang="ja-JP" sz="2400" dirty="0" smtClean="0"/>
              <a:t>の</a:t>
            </a:r>
            <a:r>
              <a:rPr lang="ja-JP" altLang="ja-JP" sz="2400" dirty="0"/>
              <a:t>公約に忠実</a:t>
            </a:r>
            <a:r>
              <a:rPr lang="ja-JP" altLang="ja-JP" sz="2400" dirty="0" smtClean="0"/>
              <a:t>に</a:t>
            </a:r>
            <a:r>
              <a:rPr lang="ja-JP" altLang="en-US" sz="2400" dirty="0" smtClean="0"/>
              <a:t>行動したならば</a:t>
            </a:r>
            <a:r>
              <a:rPr lang="ja-JP" altLang="ja-JP" sz="2400" dirty="0" smtClean="0"/>
              <a:t>、</a:t>
            </a:r>
            <a:r>
              <a:rPr lang="ja-JP" altLang="ja-JP" sz="2400" dirty="0"/>
              <a:t>つまり自分たちに投票してくれた有権者の民意を尊重したならば</a:t>
            </a:r>
            <a:r>
              <a:rPr lang="ja-JP" altLang="ja-JP" sz="2400" dirty="0" smtClean="0"/>
              <a:t>、</a:t>
            </a:r>
            <a:r>
              <a:rPr lang="ja-JP" altLang="en-US" sz="2400" dirty="0" smtClean="0"/>
              <a:t>投票を行うと</a:t>
            </a:r>
            <a:r>
              <a:rPr lang="ja-JP" altLang="ja-JP" sz="2400" dirty="0" smtClean="0"/>
              <a:t>現状</a:t>
            </a:r>
            <a:r>
              <a:rPr lang="ja-JP" altLang="ja-JP" sz="2400" dirty="0"/>
              <a:t>維持が賛成多数と</a:t>
            </a:r>
            <a:r>
              <a:rPr lang="ja-JP" altLang="ja-JP" sz="2400" dirty="0" smtClean="0"/>
              <a:t>なる</a:t>
            </a:r>
            <a:endParaRPr lang="en-US" altLang="ja-JP" sz="2400" dirty="0"/>
          </a:p>
          <a:p>
            <a:pPr marL="457200" indent="-457200">
              <a:buFont typeface="+mj-lt"/>
              <a:buAutoNum type="arabicPeriod"/>
            </a:pPr>
            <a:r>
              <a:rPr lang="ja-JP" altLang="ja-JP" sz="2400" dirty="0" smtClean="0"/>
              <a:t>よって</a:t>
            </a:r>
            <a:r>
              <a:rPr lang="ja-JP" altLang="ja-JP" sz="2400" dirty="0"/>
              <a:t>、議会内での多数決の結果、消費税率は現状維持とするという案が可決され、政策として実行に</a:t>
            </a:r>
            <a:r>
              <a:rPr lang="ja-JP" altLang="ja-JP" sz="2400" dirty="0" smtClean="0"/>
              <a:t>移される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14</a:t>
            </a:fld>
            <a:endParaRPr kumimoji="1" lang="ja-JP" altLang="en-US"/>
          </a:p>
        </p:txBody>
      </p:sp>
    </p:spTree>
    <p:extLst>
      <p:ext uri="{BB962C8B-B14F-4D97-AF65-F5344CB8AC3E}">
        <p14:creationId xmlns:p14="http://schemas.microsoft.com/office/powerpoint/2010/main" val="3541866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代表民主制と応答性</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400" dirty="0" smtClean="0"/>
              <a:t>上記の例は、</a:t>
            </a:r>
            <a:r>
              <a:rPr lang="ja-JP" altLang="ja-JP" sz="2400" dirty="0" smtClean="0"/>
              <a:t>代表民主制という制度が理想的に機能している状態を描いている</a:t>
            </a:r>
            <a:endParaRPr lang="en-US" altLang="ja-JP" sz="2400" dirty="0" smtClean="0"/>
          </a:p>
          <a:p>
            <a:r>
              <a:rPr lang="ja-JP" altLang="ja-JP" sz="2400" dirty="0" smtClean="0"/>
              <a:t>理想的</a:t>
            </a:r>
            <a:r>
              <a:rPr lang="ja-JP" altLang="ja-JP" sz="2400" dirty="0"/>
              <a:t>な状態とは、有権者の多くが望むことを政治家や政府が政策として忠実に実現している状態を意味</a:t>
            </a:r>
            <a:r>
              <a:rPr lang="ja-JP" altLang="ja-JP" sz="2400" dirty="0" smtClean="0"/>
              <a:t>する</a:t>
            </a:r>
            <a:endParaRPr lang="en-US" altLang="ja-JP" sz="2400" dirty="0" smtClean="0"/>
          </a:p>
          <a:p>
            <a:r>
              <a:rPr lang="ja-JP" altLang="ja-JP" sz="2400" dirty="0" smtClean="0"/>
              <a:t>代表</a:t>
            </a:r>
            <a:r>
              <a:rPr lang="ja-JP" altLang="ja-JP" sz="2400" dirty="0"/>
              <a:t>民主制が理想的に機能しているこのような状態を、民意に対する政治家や政府の</a:t>
            </a:r>
            <a:r>
              <a:rPr lang="ja-JP" altLang="ja-JP" sz="2400" dirty="0">
                <a:solidFill>
                  <a:srgbClr val="FF0000"/>
                </a:solidFill>
              </a:rPr>
              <a:t>政策</a:t>
            </a:r>
            <a:r>
              <a:rPr lang="ja-JP" altLang="ja-JP" sz="2400" dirty="0" smtClean="0">
                <a:solidFill>
                  <a:srgbClr val="FF0000"/>
                </a:solidFill>
              </a:rPr>
              <a:t>応答性</a:t>
            </a:r>
            <a:r>
              <a:rPr lang="ja-JP" altLang="ja-JP" sz="2400" dirty="0" smtClean="0"/>
              <a:t>が</a:t>
            </a:r>
            <a:r>
              <a:rPr lang="ja-JP" altLang="ja-JP" sz="2400" dirty="0"/>
              <a:t>高いと</a:t>
            </a:r>
            <a:r>
              <a:rPr lang="ja-JP" altLang="ja-JP" sz="2400" dirty="0" smtClean="0"/>
              <a:t>呼ぶ</a:t>
            </a:r>
            <a:endParaRPr lang="en-US" altLang="ja-JP" sz="2400" dirty="0" smtClean="0"/>
          </a:p>
          <a:p>
            <a:r>
              <a:rPr lang="ja-JP" altLang="ja-JP" sz="2400" dirty="0" smtClean="0"/>
              <a:t>上記</a:t>
            </a:r>
            <a:r>
              <a:rPr lang="ja-JP" altLang="ja-JP" sz="2400" dirty="0"/>
              <a:t>の例の場合、有権者の多くが望んだ消費税率の現状維持が議会により政策として実現されているので政策応答性が</a:t>
            </a:r>
            <a:r>
              <a:rPr lang="ja-JP" altLang="ja-JP" sz="2400" dirty="0" smtClean="0"/>
              <a:t>高い</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15</a:t>
            </a:fld>
            <a:endParaRPr kumimoji="1" lang="ja-JP" altLang="en-US"/>
          </a:p>
        </p:txBody>
      </p:sp>
    </p:spTree>
    <p:extLst>
      <p:ext uri="{BB962C8B-B14F-4D97-AF65-F5344CB8AC3E}">
        <p14:creationId xmlns:p14="http://schemas.microsoft.com/office/powerpoint/2010/main" val="1453639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例２</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ja-JP" sz="2400" dirty="0" smtClean="0"/>
              <a:t>各有権者</a:t>
            </a:r>
            <a:r>
              <a:rPr lang="ja-JP" altLang="ja-JP" sz="2400" dirty="0"/>
              <a:t>は理想の消費税率を</a:t>
            </a:r>
            <a:r>
              <a:rPr lang="en-US" altLang="ja-JP" sz="2400" dirty="0"/>
              <a:t>0</a:t>
            </a:r>
            <a:r>
              <a:rPr lang="ja-JP" altLang="ja-JP" sz="2400" dirty="0"/>
              <a:t>％から</a:t>
            </a:r>
            <a:r>
              <a:rPr lang="en-US" altLang="ja-JP" sz="2400" dirty="0"/>
              <a:t>20</a:t>
            </a:r>
            <a:r>
              <a:rPr lang="ja-JP" altLang="ja-JP" sz="2400" dirty="0"/>
              <a:t>％の間で選べると</a:t>
            </a:r>
            <a:r>
              <a:rPr lang="ja-JP" altLang="ja-JP" sz="2400" dirty="0" smtClean="0"/>
              <a:t>する</a:t>
            </a:r>
            <a:endParaRPr lang="en-US" altLang="ja-JP" sz="2400" dirty="0" smtClean="0"/>
          </a:p>
          <a:p>
            <a:r>
              <a:rPr lang="ja-JP" altLang="ja-JP" sz="2400" dirty="0" smtClean="0"/>
              <a:t>もし</a:t>
            </a:r>
            <a:r>
              <a:rPr lang="ja-JP" altLang="ja-JP" sz="2400" dirty="0"/>
              <a:t>多くの有権者が理想の消費税率として高い数値を選んだ場合、それに呼応して議会が消費税率を上げたとする</a:t>
            </a:r>
            <a:r>
              <a:rPr lang="ja-JP" altLang="ja-JP" sz="2400" dirty="0" smtClean="0"/>
              <a:t>。</a:t>
            </a:r>
            <a:endParaRPr lang="en-US" altLang="ja-JP" sz="2400" dirty="0" smtClean="0"/>
          </a:p>
          <a:p>
            <a:r>
              <a:rPr lang="ja-JP" altLang="ja-JP" sz="2400" dirty="0" smtClean="0"/>
              <a:t>あるいは</a:t>
            </a:r>
            <a:r>
              <a:rPr lang="ja-JP" altLang="ja-JP" sz="2400" dirty="0"/>
              <a:t>多くが低い消費税率を選んだ場合に、政府がその望みを実現して消費税率を低く設定したとする</a:t>
            </a:r>
            <a:r>
              <a:rPr lang="ja-JP" altLang="ja-JP" sz="2400" dirty="0" smtClean="0"/>
              <a:t>。</a:t>
            </a:r>
            <a:endParaRPr lang="en-US" altLang="ja-JP" sz="2400" dirty="0" smtClean="0"/>
          </a:p>
          <a:p>
            <a:r>
              <a:rPr lang="ja-JP" altLang="ja-JP" sz="2400" dirty="0" smtClean="0"/>
              <a:t>政策</a:t>
            </a:r>
            <a:r>
              <a:rPr lang="ja-JP" altLang="ja-JP" sz="2400" dirty="0"/>
              <a:t>応答性が高いとき、理想の消費税率と実際の消費税率に図中の対角線のような関係が見られる。</a:t>
            </a:r>
          </a:p>
          <a:p>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16</a:t>
            </a:fld>
            <a:endParaRPr kumimoji="1" lang="ja-JP" altLang="en-US"/>
          </a:p>
        </p:txBody>
      </p:sp>
    </p:spTree>
    <p:extLst>
      <p:ext uri="{BB962C8B-B14F-4D97-AF65-F5344CB8AC3E}">
        <p14:creationId xmlns:p14="http://schemas.microsoft.com/office/powerpoint/2010/main" val="2760147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9542" y="1669159"/>
            <a:ext cx="4480690" cy="3776065"/>
          </a:xfrm>
          <a:prstGeom prst="rect">
            <a:avLst/>
          </a:prstGeom>
        </p:spPr>
      </p:pic>
      <p:sp>
        <p:nvSpPr>
          <p:cNvPr id="6" name="タイトル 1"/>
          <p:cNvSpPr>
            <a:spLocks noGrp="1"/>
          </p:cNvSpPr>
          <p:nvPr>
            <p:ph type="title"/>
          </p:nvPr>
        </p:nvSpPr>
        <p:spPr>
          <a:xfrm>
            <a:off x="457200" y="274638"/>
            <a:ext cx="8229600" cy="1143000"/>
          </a:xfrm>
        </p:spPr>
        <p:txBody>
          <a:bodyPr>
            <a:normAutofit/>
          </a:bodyPr>
          <a:lstStyle/>
          <a:p>
            <a:r>
              <a:rPr lang="ja-JP" altLang="en-US" sz="3200" dirty="0" smtClean="0"/>
              <a:t>例</a:t>
            </a:r>
            <a:r>
              <a:rPr lang="ja-JP" altLang="en-US" sz="3200" dirty="0"/>
              <a:t>２：消費税と</a:t>
            </a:r>
            <a:r>
              <a:rPr lang="ja-JP" altLang="en-US" sz="3200" dirty="0" smtClean="0"/>
              <a:t>応答性</a:t>
            </a:r>
            <a:endParaRPr kumimoji="1" lang="ja-JP" altLang="en-US" sz="3200" dirty="0"/>
          </a:p>
        </p:txBody>
      </p:sp>
      <p:sp>
        <p:nvSpPr>
          <p:cNvPr id="2" name="スライド番号プレースホルダー 1"/>
          <p:cNvSpPr>
            <a:spLocks noGrp="1"/>
          </p:cNvSpPr>
          <p:nvPr>
            <p:ph type="sldNum" sz="quarter" idx="12"/>
          </p:nvPr>
        </p:nvSpPr>
        <p:spPr/>
        <p:txBody>
          <a:bodyPr/>
          <a:lstStyle/>
          <a:p>
            <a:fld id="{DC7C3E93-4F62-4532-B69B-741EF4FB31F3}" type="slidenum">
              <a:rPr kumimoji="1" lang="ja-JP" altLang="en-US" smtClean="0"/>
              <a:t>17</a:t>
            </a:fld>
            <a:endParaRPr kumimoji="1" lang="ja-JP" altLang="en-US"/>
          </a:p>
        </p:txBody>
      </p:sp>
    </p:spTree>
    <p:extLst>
      <p:ext uri="{BB962C8B-B14F-4D97-AF65-F5344CB8AC3E}">
        <p14:creationId xmlns:p14="http://schemas.microsoft.com/office/powerpoint/2010/main" val="1589581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注意してほしいこと</a:t>
            </a:r>
            <a:endParaRPr kumimoji="1" lang="ja-JP" altLang="en-US" sz="3200" dirty="0"/>
          </a:p>
        </p:txBody>
      </p:sp>
      <p:sp>
        <p:nvSpPr>
          <p:cNvPr id="3" name="コンテンツ プレースホルダー 2"/>
          <p:cNvSpPr>
            <a:spLocks noGrp="1"/>
          </p:cNvSpPr>
          <p:nvPr>
            <p:ph idx="1"/>
          </p:nvPr>
        </p:nvSpPr>
        <p:spPr/>
        <p:txBody>
          <a:bodyPr>
            <a:normAutofit/>
          </a:bodyPr>
          <a:lstStyle/>
          <a:p>
            <a:endParaRPr lang="en-US" altLang="ja-JP" sz="2400" dirty="0" smtClean="0"/>
          </a:p>
          <a:p>
            <a:r>
              <a:rPr lang="ja-JP" altLang="ja-JP" sz="2400" dirty="0" smtClean="0"/>
              <a:t>政策</a:t>
            </a:r>
            <a:r>
              <a:rPr lang="ja-JP" altLang="ja-JP" sz="2400" dirty="0"/>
              <a:t>応答性は全有権者に対して等しく高くなるわけでは</a:t>
            </a:r>
            <a:r>
              <a:rPr lang="ja-JP" altLang="ja-JP" sz="2400" dirty="0" smtClean="0"/>
              <a:t>な</a:t>
            </a:r>
            <a:r>
              <a:rPr lang="ja-JP" altLang="en-US" sz="2400" dirty="0" smtClean="0"/>
              <a:t>い</a:t>
            </a:r>
            <a:endParaRPr lang="en-US" altLang="ja-JP" sz="2400" dirty="0" smtClean="0"/>
          </a:p>
          <a:p>
            <a:r>
              <a:rPr lang="ja-JP" altLang="ja-JP" sz="2400" dirty="0" smtClean="0"/>
              <a:t>政策</a:t>
            </a:r>
            <a:r>
              <a:rPr lang="ja-JP" altLang="ja-JP" sz="2400" dirty="0"/>
              <a:t>応答性が高いという時、議会の多数派を占める政党、つまり政府与党がその支持者（つまり多数派の有権者）に対して高い応答性を示していることを</a:t>
            </a:r>
            <a:r>
              <a:rPr lang="ja-JP" altLang="ja-JP" sz="2400" dirty="0" smtClean="0"/>
              <a:t>指す </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18</a:t>
            </a:fld>
            <a:endParaRPr kumimoji="1" lang="ja-JP" altLang="en-US"/>
          </a:p>
        </p:txBody>
      </p:sp>
    </p:spTree>
    <p:extLst>
      <p:ext uri="{BB962C8B-B14F-4D97-AF65-F5344CB8AC3E}">
        <p14:creationId xmlns:p14="http://schemas.microsoft.com/office/powerpoint/2010/main" val="1410929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政策応答性が低くなる時</a:t>
            </a:r>
            <a:endParaRPr kumimoji="1" lang="ja-JP" altLang="en-US" sz="3200" dirty="0"/>
          </a:p>
        </p:txBody>
      </p:sp>
      <p:sp>
        <p:nvSpPr>
          <p:cNvPr id="3" name="コンテンツ プレースホルダー 2"/>
          <p:cNvSpPr>
            <a:spLocks noGrp="1"/>
          </p:cNvSpPr>
          <p:nvPr>
            <p:ph idx="1"/>
          </p:nvPr>
        </p:nvSpPr>
        <p:spPr/>
        <p:txBody>
          <a:bodyPr>
            <a:normAutofit/>
          </a:bodyPr>
          <a:lstStyle/>
          <a:p>
            <a:endParaRPr lang="en-US" altLang="ja-JP" sz="2400" dirty="0" smtClean="0"/>
          </a:p>
          <a:p>
            <a:r>
              <a:rPr lang="ja-JP" altLang="ja-JP" sz="2400" dirty="0" smtClean="0"/>
              <a:t>政治家</a:t>
            </a:r>
            <a:r>
              <a:rPr lang="ja-JP" altLang="en-US" sz="2400" dirty="0" smtClean="0"/>
              <a:t>・</a:t>
            </a:r>
            <a:r>
              <a:rPr lang="ja-JP" altLang="ja-JP" sz="2400" dirty="0" smtClean="0"/>
              <a:t>政党</a:t>
            </a:r>
            <a:r>
              <a:rPr lang="ja-JP" altLang="ja-JP" sz="2400" dirty="0"/>
              <a:t>が選挙で提示した公約を無視</a:t>
            </a:r>
            <a:r>
              <a:rPr lang="ja-JP" altLang="ja-JP" sz="2400" dirty="0" smtClean="0"/>
              <a:t>する</a:t>
            </a:r>
            <a:endParaRPr lang="en-US" altLang="ja-JP" sz="2400" dirty="0" smtClean="0"/>
          </a:p>
          <a:p>
            <a:r>
              <a:rPr lang="ja-JP" altLang="ja-JP" sz="2400" dirty="0" smtClean="0"/>
              <a:t>政治家</a:t>
            </a:r>
            <a:r>
              <a:rPr lang="ja-JP" altLang="en-US" sz="2400" dirty="0" smtClean="0"/>
              <a:t>・政党</a:t>
            </a:r>
            <a:r>
              <a:rPr lang="ja-JP" altLang="ja-JP" sz="2400" dirty="0" smtClean="0"/>
              <a:t>が</a:t>
            </a:r>
            <a:r>
              <a:rPr lang="ja-JP" altLang="ja-JP" sz="2400" dirty="0"/>
              <a:t>自分の私利私欲を追い求める </a:t>
            </a:r>
            <a:endParaRPr lang="en-US" altLang="ja-JP" sz="2400" dirty="0" smtClean="0"/>
          </a:p>
          <a:p>
            <a:r>
              <a:rPr lang="ja-JP" altLang="ja-JP" sz="2400" dirty="0" smtClean="0"/>
              <a:t>政治家</a:t>
            </a:r>
            <a:r>
              <a:rPr lang="ja-JP" altLang="en-US" sz="2400" dirty="0" smtClean="0"/>
              <a:t>・政党</a:t>
            </a:r>
            <a:r>
              <a:rPr lang="ja-JP" altLang="ja-JP" sz="2400" dirty="0" smtClean="0"/>
              <a:t>が</a:t>
            </a:r>
            <a:r>
              <a:rPr lang="ja-JP" altLang="ja-JP" sz="2400" dirty="0"/>
              <a:t>当選後に議会内での議論や投票に参加せず、政治以外の活動に大部分の時間を割く（例えば企業経営やレジャーなど） </a:t>
            </a:r>
            <a:endParaRPr lang="en-US" altLang="ja-JP" sz="2400" dirty="0" smtClean="0"/>
          </a:p>
          <a:p>
            <a:pPr marL="0" indent="0">
              <a:buNone/>
            </a:pPr>
            <a:endParaRPr lang="ja-JP" altLang="ja-JP"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19</a:t>
            </a:fld>
            <a:endParaRPr kumimoji="1" lang="ja-JP" altLang="en-US"/>
          </a:p>
        </p:txBody>
      </p:sp>
    </p:spTree>
    <p:extLst>
      <p:ext uri="{BB962C8B-B14F-4D97-AF65-F5344CB8AC3E}">
        <p14:creationId xmlns:p14="http://schemas.microsoft.com/office/powerpoint/2010/main" val="2619908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私たちと政治</a:t>
            </a:r>
            <a:endParaRPr kumimoji="1" lang="ja-JP" altLang="en-US" sz="3200" dirty="0"/>
          </a:p>
        </p:txBody>
      </p:sp>
      <p:sp>
        <p:nvSpPr>
          <p:cNvPr id="3" name="コンテンツ プレースホルダー 2"/>
          <p:cNvSpPr>
            <a:spLocks noGrp="1"/>
          </p:cNvSpPr>
          <p:nvPr>
            <p:ph idx="1"/>
          </p:nvPr>
        </p:nvSpPr>
        <p:spPr/>
        <p:txBody>
          <a:bodyPr>
            <a:normAutofit/>
          </a:bodyPr>
          <a:lstStyle/>
          <a:p>
            <a:endParaRPr lang="en-US" altLang="ja-JP" sz="2800" dirty="0" smtClean="0"/>
          </a:p>
          <a:p>
            <a:r>
              <a:rPr lang="ja-JP" altLang="en-US" sz="2800" dirty="0" smtClean="0"/>
              <a:t>「</a:t>
            </a:r>
            <a:r>
              <a:rPr lang="ja-JP" altLang="ja-JP" sz="2800" dirty="0" smtClean="0"/>
              <a:t>政治</a:t>
            </a:r>
            <a:r>
              <a:rPr lang="ja-JP" altLang="en-US" sz="2800" dirty="0" smtClean="0"/>
              <a:t>」という言葉を聞いた時</a:t>
            </a:r>
            <a:r>
              <a:rPr lang="ja-JP" altLang="ja-JP" sz="2800" dirty="0" smtClean="0"/>
              <a:t>、</a:t>
            </a:r>
            <a:r>
              <a:rPr lang="ja-JP" altLang="en-US" sz="2800" dirty="0" smtClean="0"/>
              <a:t>何を思い浮かべますか？</a:t>
            </a:r>
            <a:endParaRPr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a:t>
            </a:fld>
            <a:endParaRPr kumimoji="1" lang="ja-JP" altLang="en-US"/>
          </a:p>
        </p:txBody>
      </p:sp>
    </p:spTree>
    <p:extLst>
      <p:ext uri="{BB962C8B-B14F-4D97-AF65-F5344CB8AC3E}">
        <p14:creationId xmlns:p14="http://schemas.microsoft.com/office/powerpoint/2010/main" val="2406342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政策応答性と選挙</a:t>
            </a:r>
            <a:endParaRPr kumimoji="1" lang="ja-JP" altLang="en-US" sz="3200" dirty="0"/>
          </a:p>
        </p:txBody>
      </p:sp>
      <p:sp>
        <p:nvSpPr>
          <p:cNvPr id="3" name="コンテンツ プレースホルダー 2"/>
          <p:cNvSpPr>
            <a:spLocks noGrp="1"/>
          </p:cNvSpPr>
          <p:nvPr>
            <p:ph idx="1"/>
          </p:nvPr>
        </p:nvSpPr>
        <p:spPr/>
        <p:txBody>
          <a:bodyPr>
            <a:normAutofit/>
          </a:bodyPr>
          <a:lstStyle/>
          <a:p>
            <a:endParaRPr lang="en-US" altLang="ja-JP" sz="2400" dirty="0" smtClean="0"/>
          </a:p>
          <a:p>
            <a:r>
              <a:rPr lang="ja-JP" altLang="ja-JP" sz="2400" dirty="0" smtClean="0"/>
              <a:t>代表</a:t>
            </a:r>
            <a:r>
              <a:rPr lang="ja-JP" altLang="ja-JP" sz="2400" dirty="0"/>
              <a:t>民主制における有権者はどうやって政策応答性が高い状態を保ち、自分たちの望みを政策として実現すればいいのだろう</a:t>
            </a:r>
            <a:r>
              <a:rPr lang="ja-JP" altLang="ja-JP" sz="2400" dirty="0" smtClean="0"/>
              <a:t>か</a:t>
            </a:r>
            <a:r>
              <a:rPr lang="ja-JP" altLang="en-US" sz="2400" dirty="0" smtClean="0"/>
              <a:t>？</a:t>
            </a:r>
            <a:endParaRPr lang="en-US" altLang="ja-JP" sz="2400" dirty="0" smtClean="0"/>
          </a:p>
          <a:p>
            <a:r>
              <a:rPr lang="ja-JP" altLang="ja-JP" sz="2400" dirty="0" smtClean="0"/>
              <a:t>政策</a:t>
            </a:r>
            <a:r>
              <a:rPr lang="ja-JP" altLang="ja-JP" sz="2400" dirty="0"/>
              <a:t>決定の権利を委ねる以上、政府が民意を無視して自分勝手に振舞ったり全く努力しない政治家がいたりしても、有権者は黙ってそれを見ているしか</a:t>
            </a:r>
            <a:r>
              <a:rPr lang="ja-JP" altLang="ja-JP" sz="2400" dirty="0" smtClean="0"/>
              <a:t>ない</a:t>
            </a:r>
            <a:r>
              <a:rPr lang="ja-JP" altLang="en-US" sz="2400" dirty="0" smtClean="0"/>
              <a:t>のか？</a:t>
            </a:r>
            <a:endParaRPr lang="ja-JP" altLang="ja-JP" sz="2400" dirty="0"/>
          </a:p>
          <a:p>
            <a:pPr marL="0" indent="0">
              <a:buNone/>
            </a:pPr>
            <a:endParaRPr kumimoji="1" lang="en-US" altLang="ja-JP" sz="2400" dirty="0" smtClean="0"/>
          </a:p>
          <a:p>
            <a:pPr marL="0" indent="0">
              <a:buNone/>
            </a:pPr>
            <a:r>
              <a:rPr kumimoji="1" lang="en-US" altLang="ja-JP" sz="2400" dirty="0" smtClean="0"/>
              <a:t>→</a:t>
            </a:r>
            <a:r>
              <a:rPr kumimoji="1" lang="ja-JP" altLang="en-US" sz="2400" dirty="0" smtClean="0"/>
              <a:t>　</a:t>
            </a:r>
            <a:r>
              <a:rPr kumimoji="1" lang="ja-JP" altLang="en-US" sz="2400" dirty="0" smtClean="0">
                <a:solidFill>
                  <a:srgbClr val="FF0000"/>
                </a:solidFill>
              </a:rPr>
              <a:t>選挙</a:t>
            </a:r>
            <a:r>
              <a:rPr kumimoji="1" lang="ja-JP" altLang="en-US" sz="2400" dirty="0" smtClean="0"/>
              <a:t>が重要な役割を果たす</a:t>
            </a:r>
            <a:endParaRPr lang="en-US" altLang="ja-JP" sz="2400" dirty="0"/>
          </a:p>
          <a:p>
            <a:pPr marL="0" indent="0">
              <a:buNone/>
            </a:pPr>
            <a:r>
              <a:rPr kumimoji="1" lang="en-US" altLang="ja-JP" sz="2400" dirty="0" smtClean="0"/>
              <a:t>→</a:t>
            </a:r>
            <a:r>
              <a:rPr kumimoji="1" lang="ja-JP" altLang="en-US" sz="2400" dirty="0" smtClean="0"/>
              <a:t>　なぜ？</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20</a:t>
            </a:fld>
            <a:endParaRPr kumimoji="1" lang="ja-JP" altLang="en-US"/>
          </a:p>
        </p:txBody>
      </p:sp>
    </p:spTree>
    <p:extLst>
      <p:ext uri="{BB962C8B-B14F-4D97-AF65-F5344CB8AC3E}">
        <p14:creationId xmlns:p14="http://schemas.microsoft.com/office/powerpoint/2010/main" val="640560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政治家と選挙</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400" dirty="0" smtClean="0"/>
              <a:t>少数の有権者が政治家になる動機</a:t>
            </a:r>
            <a:endParaRPr lang="en-US" altLang="ja-JP" sz="2400" dirty="0" smtClean="0"/>
          </a:p>
          <a:p>
            <a:pPr lvl="1"/>
            <a:r>
              <a:rPr lang="ja-JP" altLang="en-US" sz="2000" dirty="0" smtClean="0"/>
              <a:t>自分の望む政策の実現</a:t>
            </a:r>
            <a:endParaRPr lang="en-US" altLang="ja-JP" sz="2000" dirty="0" smtClean="0"/>
          </a:p>
          <a:p>
            <a:pPr lvl="1"/>
            <a:r>
              <a:rPr lang="ja-JP" altLang="en-US" sz="2000" dirty="0" smtClean="0"/>
              <a:t>金銭的報酬</a:t>
            </a:r>
            <a:endParaRPr lang="en-US" altLang="ja-JP" sz="2000" dirty="0" smtClean="0"/>
          </a:p>
          <a:p>
            <a:pPr lvl="1"/>
            <a:r>
              <a:rPr lang="ja-JP" altLang="en-US" sz="2000" dirty="0" smtClean="0"/>
              <a:t>リーダーとして働く満足感</a:t>
            </a:r>
            <a:endParaRPr lang="en-US" altLang="ja-JP" sz="2000" dirty="0" smtClean="0"/>
          </a:p>
          <a:p>
            <a:r>
              <a:rPr lang="ja-JP" altLang="en-US" sz="2400" dirty="0" smtClean="0"/>
              <a:t>よって、政治家にとって当選・再選が至上命題、</a:t>
            </a:r>
            <a:r>
              <a:rPr lang="ja-JP" altLang="ja-JP" sz="2400" dirty="0" smtClean="0"/>
              <a:t>選挙</a:t>
            </a:r>
            <a:r>
              <a:rPr lang="ja-JP" altLang="ja-JP" sz="2400" dirty="0"/>
              <a:t>に負ければ政治家は「ただの人</a:t>
            </a:r>
            <a:r>
              <a:rPr lang="ja-JP" altLang="ja-JP" sz="2400" dirty="0" smtClean="0"/>
              <a:t>」</a:t>
            </a:r>
            <a:endParaRPr lang="en-US" altLang="ja-JP" sz="2400" dirty="0" smtClean="0"/>
          </a:p>
          <a:p>
            <a:r>
              <a:rPr lang="ja-JP" altLang="ja-JP" sz="2400" dirty="0" smtClean="0">
                <a:solidFill>
                  <a:srgbClr val="FF0000"/>
                </a:solidFill>
              </a:rPr>
              <a:t>選挙に</a:t>
            </a:r>
            <a:r>
              <a:rPr lang="ja-JP" altLang="ja-JP" sz="2400" dirty="0">
                <a:solidFill>
                  <a:srgbClr val="FF0000"/>
                </a:solidFill>
              </a:rPr>
              <a:t>勝ちたい、そして勝ち続けたいという望みは政治家の行動を縛る重要な</a:t>
            </a:r>
            <a:r>
              <a:rPr lang="ja-JP" altLang="ja-JP" sz="2400" dirty="0" smtClean="0">
                <a:solidFill>
                  <a:srgbClr val="FF0000"/>
                </a:solidFill>
              </a:rPr>
              <a:t>動機</a:t>
            </a:r>
            <a:endParaRPr lang="ja-JP" altLang="ja-JP" sz="2400" dirty="0">
              <a:solidFill>
                <a:srgbClr val="FF0000"/>
              </a:solidFill>
            </a:endParaRPr>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21</a:t>
            </a:fld>
            <a:endParaRPr kumimoji="1" lang="ja-JP" altLang="en-US"/>
          </a:p>
        </p:txBody>
      </p:sp>
    </p:spTree>
    <p:extLst>
      <p:ext uri="{BB962C8B-B14F-4D97-AF65-F5344CB8AC3E}">
        <p14:creationId xmlns:p14="http://schemas.microsoft.com/office/powerpoint/2010/main" val="458179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政治家と選挙</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400" dirty="0" smtClean="0"/>
              <a:t>有権者は応答性の高い政治家を望んでいる</a:t>
            </a:r>
            <a:endParaRPr lang="en-US" altLang="ja-JP" sz="2400" dirty="0" smtClean="0"/>
          </a:p>
          <a:p>
            <a:r>
              <a:rPr lang="ja-JP" altLang="en-US" sz="2400" dirty="0" smtClean="0"/>
              <a:t>よって、選挙で勝つためには</a:t>
            </a:r>
            <a:endParaRPr lang="en-US" altLang="ja-JP" sz="2400" dirty="0" smtClean="0"/>
          </a:p>
          <a:p>
            <a:pPr lvl="1"/>
            <a:r>
              <a:rPr lang="ja-JP" altLang="en-US" sz="2000" dirty="0" smtClean="0"/>
              <a:t>多くの有権者の望む公約の提示、その実現を約束</a:t>
            </a:r>
            <a:endParaRPr lang="en-US" altLang="ja-JP" sz="2000" dirty="0" smtClean="0"/>
          </a:p>
          <a:p>
            <a:pPr lvl="1"/>
            <a:r>
              <a:rPr lang="ja-JP" altLang="en-US" sz="2000" dirty="0" smtClean="0"/>
              <a:t>当選したらその実現のためにがんばる</a:t>
            </a:r>
            <a:endParaRPr lang="en-US" altLang="ja-JP" sz="2000" dirty="0"/>
          </a:p>
          <a:p>
            <a:pPr marL="514350" indent="-457200"/>
            <a:r>
              <a:rPr lang="ja-JP" altLang="en-US" sz="2400" dirty="0" smtClean="0"/>
              <a:t>つまり、</a:t>
            </a:r>
            <a:endParaRPr lang="en-US" altLang="ja-JP" sz="2400" dirty="0" smtClean="0"/>
          </a:p>
          <a:p>
            <a:pPr marL="914400" lvl="1" indent="-457200"/>
            <a:r>
              <a:rPr lang="ja-JP" altLang="en-US" sz="2000" dirty="0" smtClean="0"/>
              <a:t>応答性の高い行動＝再選</a:t>
            </a:r>
            <a:endParaRPr lang="en-US" altLang="ja-JP" sz="2000" dirty="0" smtClean="0"/>
          </a:p>
          <a:p>
            <a:pPr marL="914400" lvl="1" indent="-457200"/>
            <a:r>
              <a:rPr lang="ja-JP" altLang="en-US" sz="2000" dirty="0" smtClean="0"/>
              <a:t>応答性の低い行動＝落選</a:t>
            </a:r>
            <a:endParaRPr lang="en-US" altLang="ja-JP" sz="2000" dirty="0" smtClean="0"/>
          </a:p>
          <a:p>
            <a:pPr marL="514350" indent="-457200"/>
            <a:r>
              <a:rPr lang="ja-JP" altLang="en-US" sz="2400" dirty="0" smtClean="0"/>
              <a:t>有権者は再選というアメ、落選というムチを使って政治家の応答性を高めることができる</a:t>
            </a:r>
            <a:endParaRPr lang="en-US" altLang="ja-JP" sz="2400" dirty="0" smtClean="0"/>
          </a:p>
          <a:p>
            <a:pPr marL="457200" lvl="1" indent="0">
              <a:buNone/>
            </a:pPr>
            <a:endParaRPr lang="en-US" altLang="ja-JP" sz="2000" dirty="0" smtClean="0"/>
          </a:p>
          <a:p>
            <a:pPr marL="57150" indent="0">
              <a:buNone/>
            </a:pPr>
            <a:endParaRPr lang="en-US" altLang="ja-JP" sz="2400" dirty="0" smtClean="0"/>
          </a:p>
          <a:p>
            <a:pPr marL="914400" lvl="1" indent="-457200">
              <a:buFont typeface="+mj-lt"/>
              <a:buAutoNum type="arabicPeriod"/>
            </a:pPr>
            <a:endParaRPr lang="en-US" altLang="ja-JP" sz="2000" dirty="0" smtClean="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22</a:t>
            </a:fld>
            <a:endParaRPr kumimoji="1" lang="ja-JP" altLang="en-US"/>
          </a:p>
        </p:txBody>
      </p:sp>
    </p:spTree>
    <p:extLst>
      <p:ext uri="{BB962C8B-B14F-4D97-AF65-F5344CB8AC3E}">
        <p14:creationId xmlns:p14="http://schemas.microsoft.com/office/powerpoint/2010/main" val="152337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政治家と選挙</a:t>
            </a:r>
            <a:endParaRPr kumimoji="1" lang="ja-JP" altLang="en-US" sz="3200" dirty="0"/>
          </a:p>
        </p:txBody>
      </p:sp>
      <p:sp>
        <p:nvSpPr>
          <p:cNvPr id="3" name="コンテンツ プレースホルダー 2"/>
          <p:cNvSpPr>
            <a:spLocks noGrp="1"/>
          </p:cNvSpPr>
          <p:nvPr>
            <p:ph idx="1"/>
          </p:nvPr>
        </p:nvSpPr>
        <p:spPr/>
        <p:txBody>
          <a:bodyPr>
            <a:normAutofit/>
          </a:bodyPr>
          <a:lstStyle/>
          <a:p>
            <a:pPr marL="514350" indent="-457200"/>
            <a:r>
              <a:rPr lang="ja-JP" altLang="en-US" sz="2400" dirty="0" smtClean="0"/>
              <a:t>有権者が</a:t>
            </a:r>
            <a:endParaRPr lang="en-US" altLang="ja-JP" sz="2400" dirty="0" smtClean="0"/>
          </a:p>
          <a:p>
            <a:pPr marL="914400" lvl="1" indent="-457200"/>
            <a:r>
              <a:rPr lang="ja-JP" altLang="en-US" sz="2000" dirty="0" smtClean="0"/>
              <a:t>応答性の高い政党・政治家を再選させる</a:t>
            </a:r>
            <a:endParaRPr lang="en-US" altLang="ja-JP" sz="2000" dirty="0" smtClean="0"/>
          </a:p>
          <a:p>
            <a:pPr marL="914400" lvl="1" indent="-457200"/>
            <a:r>
              <a:rPr lang="ja-JP" altLang="en-US" sz="2000" dirty="0" smtClean="0"/>
              <a:t>応答性の低い政党・政治家を落選させる</a:t>
            </a:r>
            <a:endParaRPr lang="en-US" altLang="ja-JP" sz="2000" dirty="0" smtClean="0"/>
          </a:p>
          <a:p>
            <a:pPr marL="57150" indent="0">
              <a:buNone/>
            </a:pPr>
            <a:r>
              <a:rPr lang="en-US" altLang="ja-JP" sz="2400" dirty="0" smtClean="0"/>
              <a:t>→</a:t>
            </a:r>
            <a:r>
              <a:rPr lang="ja-JP" altLang="en-US" sz="2400" dirty="0" smtClean="0"/>
              <a:t>　</a:t>
            </a:r>
            <a:r>
              <a:rPr lang="ja-JP" altLang="en-US" sz="2400" dirty="0" smtClean="0">
                <a:solidFill>
                  <a:srgbClr val="FF0000"/>
                </a:solidFill>
              </a:rPr>
              <a:t>常に応答性の高い状態が保たれる！</a:t>
            </a:r>
            <a:endParaRPr lang="en-US" altLang="ja-JP" sz="2400" dirty="0">
              <a:solidFill>
                <a:srgbClr val="FF0000"/>
              </a:solidFill>
            </a:endParaRPr>
          </a:p>
          <a:p>
            <a:pPr marL="57150" indent="0">
              <a:buNone/>
            </a:pPr>
            <a:endParaRPr lang="en-US" altLang="ja-JP" sz="2400" dirty="0" smtClean="0"/>
          </a:p>
          <a:p>
            <a:pPr marL="400050"/>
            <a:r>
              <a:rPr lang="ja-JP" altLang="en-US" sz="2400" dirty="0" smtClean="0"/>
              <a:t>本当にこんなふうにうまくいくの？</a:t>
            </a:r>
            <a:endParaRPr lang="en-US" altLang="ja-JP" sz="2400" dirty="0" smtClean="0"/>
          </a:p>
          <a:p>
            <a:pPr marL="57150" indent="0">
              <a:buNone/>
            </a:pPr>
            <a:r>
              <a:rPr lang="en-US" altLang="ja-JP" sz="2400" dirty="0" smtClean="0"/>
              <a:t>→</a:t>
            </a:r>
            <a:r>
              <a:rPr lang="ja-JP" altLang="en-US" sz="2400" dirty="0" smtClean="0"/>
              <a:t>　実は有権者の行動次第です</a:t>
            </a:r>
            <a:endParaRPr lang="en-US" altLang="ja-JP" sz="2000" dirty="0" smtClean="0"/>
          </a:p>
          <a:p>
            <a:pPr marL="57150" indent="0">
              <a:buNone/>
            </a:pPr>
            <a:endParaRPr lang="en-US" altLang="ja-JP" sz="2400" dirty="0" smtClean="0"/>
          </a:p>
          <a:p>
            <a:pPr marL="914400" lvl="1" indent="-457200">
              <a:buFont typeface="+mj-lt"/>
              <a:buAutoNum type="arabicPeriod"/>
            </a:pPr>
            <a:endParaRPr lang="en-US" altLang="ja-JP" sz="2000" dirty="0" smtClean="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23</a:t>
            </a:fld>
            <a:endParaRPr kumimoji="1" lang="ja-JP" altLang="en-US"/>
          </a:p>
        </p:txBody>
      </p:sp>
    </p:spTree>
    <p:extLst>
      <p:ext uri="{BB962C8B-B14F-4D97-AF65-F5344CB8AC3E}">
        <p14:creationId xmlns:p14="http://schemas.microsoft.com/office/powerpoint/2010/main" val="759272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dirty="0"/>
              <a:t>応答性の確保と有権者の役割</a:t>
            </a:r>
          </a:p>
        </p:txBody>
      </p:sp>
      <p:sp>
        <p:nvSpPr>
          <p:cNvPr id="3" name="コンテンツ プレースホルダー 2"/>
          <p:cNvSpPr>
            <a:spLocks noGrp="1"/>
          </p:cNvSpPr>
          <p:nvPr>
            <p:ph idx="1"/>
          </p:nvPr>
        </p:nvSpPr>
        <p:spPr/>
        <p:txBody>
          <a:bodyPr>
            <a:normAutofit/>
          </a:bodyPr>
          <a:lstStyle/>
          <a:p>
            <a:pPr marL="514350" indent="-457200"/>
            <a:r>
              <a:rPr lang="ja-JP" altLang="en-US" sz="2400" dirty="0" smtClean="0"/>
              <a:t>応答性を確保するための有権者の役割は大きい</a:t>
            </a:r>
            <a:endParaRPr lang="en-US" altLang="ja-JP" sz="2400" dirty="0" smtClean="0"/>
          </a:p>
          <a:p>
            <a:pPr marL="914400" lvl="1" indent="-457200">
              <a:buFont typeface="+mj-lt"/>
              <a:buAutoNum type="arabicPeriod"/>
            </a:pPr>
            <a:r>
              <a:rPr lang="ja-JP" altLang="en-US" sz="2000" dirty="0" smtClean="0"/>
              <a:t>有権者はどのような意見をもつのか</a:t>
            </a:r>
            <a:endParaRPr lang="en-US" altLang="ja-JP" sz="2000" dirty="0" smtClean="0"/>
          </a:p>
          <a:p>
            <a:pPr marL="914400" lvl="1" indent="-457200">
              <a:buFont typeface="+mj-lt"/>
              <a:buAutoNum type="arabicPeriod"/>
            </a:pPr>
            <a:r>
              <a:rPr lang="ja-JP" altLang="en-US" sz="2000" dirty="0" smtClean="0"/>
              <a:t>有権者は知識量はどれくらいか</a:t>
            </a:r>
            <a:endParaRPr lang="en-US" altLang="ja-JP" sz="2000" dirty="0" smtClean="0"/>
          </a:p>
          <a:p>
            <a:pPr marL="914400" lvl="1" indent="-457200">
              <a:buFont typeface="+mj-lt"/>
              <a:buAutoNum type="arabicPeriod"/>
            </a:pPr>
            <a:r>
              <a:rPr lang="ja-JP" altLang="en-US" sz="2000" dirty="0" smtClean="0"/>
              <a:t>有権者は重要な判断を下すために何を使うのか</a:t>
            </a:r>
            <a:endParaRPr lang="en-US" altLang="ja-JP" sz="2000" dirty="0" smtClean="0"/>
          </a:p>
          <a:p>
            <a:pPr marL="914400" lvl="1" indent="-457200">
              <a:buFont typeface="+mj-lt"/>
              <a:buAutoNum type="arabicPeriod"/>
            </a:pPr>
            <a:r>
              <a:rPr lang="ja-JP" altLang="en-US" sz="2000" dirty="0" smtClean="0"/>
              <a:t>有権者のうち誰が投票に参加するのか</a:t>
            </a:r>
            <a:endParaRPr lang="en-US" altLang="ja-JP" sz="2000" dirty="0" smtClean="0"/>
          </a:p>
          <a:p>
            <a:pPr marL="914400" lvl="1" indent="-457200">
              <a:buFont typeface="+mj-lt"/>
              <a:buAutoNum type="arabicPeriod"/>
            </a:pPr>
            <a:r>
              <a:rPr lang="ja-JP" altLang="en-US" sz="2000" dirty="0" smtClean="0"/>
              <a:t>有権者はどうやって最も望ましい政治家や政党を選ぶのか</a:t>
            </a:r>
            <a:endParaRPr lang="en-US" altLang="ja-JP" sz="2000" dirty="0" smtClean="0"/>
          </a:p>
          <a:p>
            <a:pPr marL="914400" lvl="1" indent="-457200">
              <a:buFont typeface="+mj-lt"/>
              <a:buAutoNum type="arabicPeriod"/>
            </a:pPr>
            <a:r>
              <a:rPr lang="ja-JP" altLang="en-US" sz="2000" dirty="0" smtClean="0"/>
              <a:t>有権者は政治家や政党に関する情報をどこから入手するのか</a:t>
            </a:r>
            <a:endParaRPr lang="en-US" altLang="ja-JP" sz="2000" dirty="0" smtClean="0"/>
          </a:p>
          <a:p>
            <a:pPr marL="914400" lvl="1" indent="-457200">
              <a:buFont typeface="+mj-lt"/>
              <a:buAutoNum type="arabicPeriod"/>
            </a:pPr>
            <a:r>
              <a:rPr lang="ja-JP" altLang="en-US" sz="2000" dirty="0" smtClean="0"/>
              <a:t>有権者の意見と政策に強いつながりはあるのか</a:t>
            </a:r>
            <a:endParaRPr lang="en-US" altLang="ja-JP" sz="2000" dirty="0" smtClean="0"/>
          </a:p>
          <a:p>
            <a:pPr marL="914400" lvl="1" indent="-457200">
              <a:buFont typeface="+mj-lt"/>
              <a:buAutoNum type="arabicPeriod"/>
            </a:pPr>
            <a:r>
              <a:rPr lang="ja-JP" altLang="en-US" sz="2000" dirty="0" smtClean="0"/>
              <a:t>選挙制度の役割とは何か</a:t>
            </a:r>
            <a:endParaRPr lang="en-US" altLang="ja-JP" sz="2000" dirty="0" smtClean="0"/>
          </a:p>
          <a:p>
            <a:pPr marL="457200" lvl="1" indent="0">
              <a:buNone/>
            </a:pPr>
            <a:endParaRPr lang="en-US" altLang="ja-JP" sz="2000" dirty="0" smtClean="0"/>
          </a:p>
          <a:p>
            <a:pPr marL="57150" indent="0">
              <a:buNone/>
            </a:pPr>
            <a:endParaRPr lang="en-US" altLang="ja-JP" sz="2400" dirty="0" smtClean="0"/>
          </a:p>
          <a:p>
            <a:pPr marL="914400" lvl="1" indent="-457200">
              <a:buFont typeface="+mj-lt"/>
              <a:buAutoNum type="arabicPeriod"/>
            </a:pPr>
            <a:endParaRPr lang="en-US" altLang="ja-JP" sz="2000" dirty="0" smtClean="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24</a:t>
            </a:fld>
            <a:endParaRPr kumimoji="1" lang="ja-JP" altLang="en-US"/>
          </a:p>
        </p:txBody>
      </p:sp>
    </p:spTree>
    <p:extLst>
      <p:ext uri="{BB962C8B-B14F-4D97-AF65-F5344CB8AC3E}">
        <p14:creationId xmlns:p14="http://schemas.microsoft.com/office/powerpoint/2010/main" val="865596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dirty="0"/>
              <a:t>応答性の確保と有権者の役割</a:t>
            </a:r>
          </a:p>
        </p:txBody>
      </p:sp>
      <p:sp>
        <p:nvSpPr>
          <p:cNvPr id="3" name="コンテンツ プレースホルダー 2"/>
          <p:cNvSpPr>
            <a:spLocks noGrp="1"/>
          </p:cNvSpPr>
          <p:nvPr>
            <p:ph idx="1"/>
          </p:nvPr>
        </p:nvSpPr>
        <p:spPr/>
        <p:txBody>
          <a:bodyPr>
            <a:normAutofit/>
          </a:bodyPr>
          <a:lstStyle/>
          <a:p>
            <a:pPr marL="514350" indent="-457200"/>
            <a:endParaRPr lang="en-US" altLang="ja-JP" sz="2400" dirty="0" smtClean="0"/>
          </a:p>
          <a:p>
            <a:pPr marL="514350" indent="-457200"/>
            <a:endParaRPr lang="en-US" altLang="ja-JP" sz="2400" dirty="0"/>
          </a:p>
          <a:p>
            <a:pPr marL="514350" indent="-457200"/>
            <a:endParaRPr lang="en-US" altLang="ja-JP" sz="2400" dirty="0" smtClean="0"/>
          </a:p>
          <a:p>
            <a:pPr marL="514350" indent="-457200"/>
            <a:endParaRPr lang="en-US" altLang="ja-JP" sz="2400" dirty="0" smtClean="0"/>
          </a:p>
          <a:p>
            <a:pPr marL="514350" indent="-457200">
              <a:buFont typeface="+mj-lt"/>
              <a:buAutoNum type="circleNumDbPlain"/>
            </a:pPr>
            <a:endParaRPr lang="en-US" altLang="ja-JP" sz="2400" dirty="0" smtClean="0"/>
          </a:p>
          <a:p>
            <a:pPr marL="514350" indent="-457200">
              <a:buFont typeface="+mj-ea"/>
              <a:buAutoNum type="circleNumDbPlain"/>
            </a:pPr>
            <a:r>
              <a:rPr lang="ja-JP" altLang="en-US" sz="2400" dirty="0" smtClean="0">
                <a:solidFill>
                  <a:srgbClr val="FF0000"/>
                </a:solidFill>
              </a:rPr>
              <a:t>民意</a:t>
            </a:r>
            <a:r>
              <a:rPr lang="ja-JP" altLang="en-US" sz="2400" dirty="0" smtClean="0"/>
              <a:t>（分布と形成、知識、イデオロギー）</a:t>
            </a:r>
            <a:endParaRPr lang="en-US" altLang="ja-JP" sz="2000" dirty="0" smtClean="0"/>
          </a:p>
          <a:p>
            <a:pPr marL="514350" indent="-457200">
              <a:buFont typeface="+mj-lt"/>
              <a:buAutoNum type="circleNumDbPlain"/>
            </a:pPr>
            <a:r>
              <a:rPr lang="ja-JP" altLang="en-US" sz="2400" dirty="0" smtClean="0">
                <a:solidFill>
                  <a:srgbClr val="FF0000"/>
                </a:solidFill>
              </a:rPr>
              <a:t>選挙</a:t>
            </a:r>
            <a:r>
              <a:rPr lang="ja-JP" altLang="en-US" sz="2400" dirty="0" smtClean="0"/>
              <a:t>（投票参加、投票選択）</a:t>
            </a:r>
            <a:endParaRPr lang="en-US" altLang="ja-JP" sz="2400" dirty="0" smtClean="0"/>
          </a:p>
          <a:p>
            <a:pPr marL="514350" indent="-457200">
              <a:buFont typeface="+mj-lt"/>
              <a:buAutoNum type="circleNumDbPlain"/>
            </a:pPr>
            <a:r>
              <a:rPr lang="ja-JP" altLang="en-US" sz="2400" dirty="0" smtClean="0"/>
              <a:t>議会（立法と政策形成、これはここでは取り上げません）</a:t>
            </a:r>
            <a:endParaRPr lang="en-US" altLang="ja-JP" sz="2400" dirty="0" smtClean="0"/>
          </a:p>
          <a:p>
            <a:pPr marL="514350" indent="-457200">
              <a:buFont typeface="+mj-lt"/>
              <a:buAutoNum type="circleNumDbPlain"/>
            </a:pPr>
            <a:r>
              <a:rPr lang="ja-JP" altLang="en-US" sz="2400" dirty="0" smtClean="0">
                <a:solidFill>
                  <a:srgbClr val="FF0000"/>
                </a:solidFill>
              </a:rPr>
              <a:t>政策</a:t>
            </a:r>
            <a:r>
              <a:rPr lang="ja-JP" altLang="en-US" sz="2400" dirty="0" smtClean="0"/>
              <a:t>（景気、政策、選挙制度）</a:t>
            </a:r>
            <a:endParaRPr lang="en-US" altLang="ja-JP" sz="2400" dirty="0" smtClean="0"/>
          </a:p>
          <a:p>
            <a:pPr marL="57150" indent="0">
              <a:buNone/>
            </a:pPr>
            <a:endParaRPr lang="en-US" altLang="ja-JP" sz="2400" dirty="0" smtClean="0"/>
          </a:p>
          <a:p>
            <a:pPr marL="914400" lvl="1" indent="-457200">
              <a:buFont typeface="+mj-lt"/>
              <a:buAutoNum type="arabicPeriod"/>
            </a:pPr>
            <a:endParaRPr lang="en-US" altLang="ja-JP" sz="2000" dirty="0" smtClean="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2060848"/>
            <a:ext cx="6808343" cy="1077838"/>
          </a:xfrm>
          <a:prstGeom prst="rect">
            <a:avLst/>
          </a:prstGeom>
        </p:spPr>
      </p:pic>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25</a:t>
            </a:fld>
            <a:endParaRPr kumimoji="1" lang="ja-JP" altLang="en-US"/>
          </a:p>
        </p:txBody>
      </p:sp>
    </p:spTree>
    <p:extLst>
      <p:ext uri="{BB962C8B-B14F-4D97-AF65-F5344CB8AC3E}">
        <p14:creationId xmlns:p14="http://schemas.microsoft.com/office/powerpoint/2010/main" val="210290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ふだん目にする「</a:t>
            </a:r>
            <a:r>
              <a:rPr kumimoji="1" lang="ja-JP" altLang="en-US" sz="3200" dirty="0" smtClean="0"/>
              <a:t>政治」</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800" dirty="0"/>
              <a:t>政局（</a:t>
            </a:r>
            <a:r>
              <a:rPr lang="ja-JP" altLang="en-US" sz="2800" dirty="0" smtClean="0"/>
              <a:t>首相動静、政党間</a:t>
            </a:r>
            <a:r>
              <a:rPr lang="ja-JP" altLang="en-US" sz="2800" dirty="0"/>
              <a:t>交渉、政治家</a:t>
            </a:r>
            <a:r>
              <a:rPr lang="ja-JP" altLang="en-US" sz="2800" dirty="0" smtClean="0"/>
              <a:t>の発言）</a:t>
            </a:r>
            <a:endParaRPr lang="ja-JP" altLang="en-US" sz="2800" dirty="0"/>
          </a:p>
          <a:p>
            <a:r>
              <a:rPr lang="ja-JP" altLang="en-US" sz="2800" dirty="0" smtClean="0"/>
              <a:t>選挙前後</a:t>
            </a:r>
            <a:r>
              <a:rPr lang="ja-JP" altLang="en-US" sz="2800" dirty="0"/>
              <a:t>の各党・政治家の行動、選挙結果</a:t>
            </a:r>
          </a:p>
          <a:p>
            <a:r>
              <a:rPr lang="ja-JP" altLang="en-US" sz="2800" dirty="0" smtClean="0"/>
              <a:t>国会</a:t>
            </a:r>
            <a:r>
              <a:rPr lang="ja-JP" altLang="en-US" sz="2800" dirty="0"/>
              <a:t>審議、予算</a:t>
            </a:r>
          </a:p>
          <a:p>
            <a:r>
              <a:rPr lang="ja-JP" altLang="en-US" sz="2800" dirty="0" smtClean="0"/>
              <a:t>政策</a:t>
            </a:r>
            <a:r>
              <a:rPr lang="ja-JP" altLang="en-US" sz="2800" dirty="0"/>
              <a:t>の</a:t>
            </a:r>
            <a:r>
              <a:rPr lang="ja-JP" altLang="en-US" sz="2800" dirty="0" smtClean="0"/>
              <a:t>内容</a:t>
            </a:r>
            <a:endParaRPr lang="ja-JP" altLang="en-US" sz="2800" dirty="0"/>
          </a:p>
          <a:p>
            <a:r>
              <a:rPr lang="ja-JP" altLang="en-US" sz="2800" dirty="0" smtClean="0"/>
              <a:t>紛争、戦争</a:t>
            </a:r>
            <a:endParaRPr lang="en-US" altLang="ja-JP" sz="2800" dirty="0" smtClean="0"/>
          </a:p>
          <a:p>
            <a:r>
              <a:rPr lang="ja-JP" altLang="en-US" sz="2800" dirty="0" smtClean="0"/>
              <a:t>学部内</a:t>
            </a:r>
            <a:r>
              <a:rPr lang="ja-JP" altLang="en-US" sz="2800" dirty="0"/>
              <a:t>政治、教授会政治、医局内政治、研究室内政治？</a:t>
            </a:r>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3</a:t>
            </a:fld>
            <a:endParaRPr kumimoji="1" lang="ja-JP" altLang="en-US"/>
          </a:p>
        </p:txBody>
      </p:sp>
    </p:spTree>
    <p:extLst>
      <p:ext uri="{BB962C8B-B14F-4D97-AF65-F5344CB8AC3E}">
        <p14:creationId xmlns:p14="http://schemas.microsoft.com/office/powerpoint/2010/main" val="380556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私たちと政治</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ja-JP" sz="2800" dirty="0" smtClean="0"/>
              <a:t>自分</a:t>
            </a:r>
            <a:r>
              <a:rPr lang="ja-JP" altLang="ja-JP" sz="2800" dirty="0"/>
              <a:t>たちとは直接関わりのない人物や制度を議論の対象にしているように</a:t>
            </a:r>
            <a:r>
              <a:rPr lang="ja-JP" altLang="ja-JP" sz="2800" dirty="0" smtClean="0"/>
              <a:t>思える</a:t>
            </a:r>
            <a:endParaRPr lang="en-US" altLang="ja-JP" sz="2800" dirty="0" smtClean="0"/>
          </a:p>
          <a:p>
            <a:r>
              <a:rPr lang="ja-JP" altLang="ja-JP" sz="2800" dirty="0"/>
              <a:t>政治に関して何かを考える</a:t>
            </a:r>
            <a:r>
              <a:rPr lang="ja-JP" altLang="en-US" sz="2800" dirty="0"/>
              <a:t>時に</a:t>
            </a:r>
            <a:r>
              <a:rPr lang="ja-JP" altLang="ja-JP" sz="2800" dirty="0"/>
              <a:t>、当事者としての視点が抜けて</a:t>
            </a:r>
            <a:r>
              <a:rPr lang="ja-JP" altLang="ja-JP" sz="2800" dirty="0" smtClean="0"/>
              <a:t>しま</a:t>
            </a:r>
            <a:r>
              <a:rPr lang="ja-JP" altLang="en-US" sz="2800" dirty="0" smtClean="0"/>
              <a:t>う</a:t>
            </a:r>
            <a:endParaRPr lang="en-US" altLang="ja-JP" sz="2800" dirty="0" smtClean="0"/>
          </a:p>
          <a:p>
            <a:r>
              <a:rPr lang="ja-JP" altLang="ja-JP" sz="2800" dirty="0">
                <a:solidFill>
                  <a:srgbClr val="FF0000"/>
                </a:solidFill>
              </a:rPr>
              <a:t>日本のような民主社会において政治の主役は</a:t>
            </a:r>
            <a:r>
              <a:rPr lang="ja-JP" altLang="ja-JP" sz="2800" dirty="0" smtClean="0">
                <a:solidFill>
                  <a:srgbClr val="FF0000"/>
                </a:solidFill>
              </a:rPr>
              <a:t>私たち</a:t>
            </a:r>
            <a:r>
              <a:rPr lang="ja-JP" altLang="en-US" sz="2800" dirty="0" smtClean="0">
                <a:solidFill>
                  <a:srgbClr val="FF0000"/>
                </a:solidFill>
              </a:rPr>
              <a:t>！</a:t>
            </a:r>
            <a:endParaRPr lang="ja-JP" altLang="ja-JP" sz="2800" dirty="0">
              <a:solidFill>
                <a:srgbClr val="FF0000"/>
              </a:solidFill>
            </a:endParaRPr>
          </a:p>
          <a:p>
            <a:endParaRPr lang="en-US" altLang="ja-JP"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4</a:t>
            </a:fld>
            <a:endParaRPr kumimoji="1" lang="ja-JP" altLang="en-US"/>
          </a:p>
        </p:txBody>
      </p:sp>
    </p:spTree>
    <p:extLst>
      <p:ext uri="{BB962C8B-B14F-4D97-AF65-F5344CB8AC3E}">
        <p14:creationId xmlns:p14="http://schemas.microsoft.com/office/powerpoint/2010/main" val="3557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私たちと</a:t>
            </a:r>
            <a:r>
              <a:rPr kumimoji="1" lang="ja-JP" altLang="en-US" sz="3200" dirty="0" smtClean="0"/>
              <a:t>政治の接点</a:t>
            </a:r>
            <a:endParaRPr kumimoji="1" lang="ja-JP" altLang="en-US" sz="3200" dirty="0"/>
          </a:p>
        </p:txBody>
      </p:sp>
      <p:sp>
        <p:nvSpPr>
          <p:cNvPr id="3" name="コンテンツ プレースホルダー 2"/>
          <p:cNvSpPr>
            <a:spLocks noGrp="1"/>
          </p:cNvSpPr>
          <p:nvPr>
            <p:ph idx="1"/>
          </p:nvPr>
        </p:nvSpPr>
        <p:spPr/>
        <p:txBody>
          <a:bodyPr>
            <a:normAutofit/>
          </a:bodyPr>
          <a:lstStyle/>
          <a:p>
            <a:r>
              <a:rPr kumimoji="1" lang="ja-JP" altLang="en-US" sz="2800" dirty="0" smtClean="0"/>
              <a:t>選挙での投票</a:t>
            </a:r>
            <a:endParaRPr kumimoji="1" lang="en-US" altLang="ja-JP" sz="2800" dirty="0" smtClean="0"/>
          </a:p>
          <a:p>
            <a:r>
              <a:rPr lang="ja-JP" altLang="en-US" sz="2800" dirty="0" smtClean="0"/>
              <a:t>署名活動やデモへの参加</a:t>
            </a:r>
            <a:endParaRPr lang="en-US" altLang="ja-JP" sz="2800" dirty="0" smtClean="0"/>
          </a:p>
          <a:p>
            <a:r>
              <a:rPr lang="ja-JP" altLang="en-US" sz="2800" dirty="0" smtClean="0"/>
              <a:t>家族や友人との政治に関する会話</a:t>
            </a:r>
            <a:endParaRPr lang="en-US" altLang="ja-JP" sz="2800" dirty="0" smtClean="0"/>
          </a:p>
          <a:p>
            <a:r>
              <a:rPr kumimoji="1" lang="ja-JP" altLang="en-US" sz="2800" dirty="0" smtClean="0"/>
              <a:t>ニュースの視聴</a:t>
            </a:r>
            <a:endParaRPr kumimoji="1" lang="en-US" altLang="ja-JP" sz="2800" dirty="0" smtClean="0"/>
          </a:p>
          <a:p>
            <a:r>
              <a:rPr kumimoji="1" lang="ja-JP" altLang="en-US" sz="2800" dirty="0" smtClean="0"/>
              <a:t>政府や政策について意見をもつこと</a:t>
            </a:r>
            <a:endParaRPr kumimoji="1" lang="en-US" altLang="ja-JP" sz="2800" dirty="0" smtClean="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5</a:t>
            </a:fld>
            <a:endParaRPr kumimoji="1" lang="ja-JP" altLang="en-US"/>
          </a:p>
        </p:txBody>
      </p:sp>
    </p:spTree>
    <p:extLst>
      <p:ext uri="{BB962C8B-B14F-4D97-AF65-F5344CB8AC3E}">
        <p14:creationId xmlns:p14="http://schemas.microsoft.com/office/powerpoint/2010/main" val="445937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さまざまな疑問</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sz="2800" dirty="0"/>
              <a:t>政策に関する私たちの意見は</a:t>
            </a:r>
            <a:r>
              <a:rPr lang="ja-JP" altLang="ja-JP" sz="2800" dirty="0"/>
              <a:t>どこから来る</a:t>
            </a:r>
            <a:r>
              <a:rPr lang="ja-JP" altLang="ja-JP" sz="2800" dirty="0" smtClean="0"/>
              <a:t>の</a:t>
            </a:r>
            <a:r>
              <a:rPr lang="ja-JP" altLang="en-US" sz="2800" dirty="0" smtClean="0"/>
              <a:t>か</a:t>
            </a:r>
            <a:endParaRPr lang="en-US" altLang="ja-JP" sz="2800" dirty="0"/>
          </a:p>
          <a:p>
            <a:r>
              <a:rPr lang="ja-JP" altLang="ja-JP" sz="2800" dirty="0" smtClean="0"/>
              <a:t>政党</a:t>
            </a:r>
            <a:r>
              <a:rPr lang="ja-JP" altLang="ja-JP" sz="2800" dirty="0"/>
              <a:t>や政策について私たちはどれくらいの知識を持っているのだろう</a:t>
            </a:r>
            <a:r>
              <a:rPr lang="ja-JP" altLang="ja-JP" sz="2800" dirty="0" smtClean="0"/>
              <a:t>か</a:t>
            </a:r>
            <a:endParaRPr lang="en-US" altLang="ja-JP" sz="2800" dirty="0" smtClean="0"/>
          </a:p>
          <a:p>
            <a:r>
              <a:rPr lang="ja-JP" altLang="ja-JP" sz="2800" dirty="0" smtClean="0"/>
              <a:t>選挙</a:t>
            </a:r>
            <a:r>
              <a:rPr lang="ja-JP" altLang="ja-JP" sz="2800" dirty="0"/>
              <a:t>の際に私たちはどうやってこれだと思える候補者や政党を選び出すのだろう</a:t>
            </a:r>
            <a:r>
              <a:rPr lang="ja-JP" altLang="ja-JP" sz="2800" dirty="0" smtClean="0"/>
              <a:t>か</a:t>
            </a:r>
            <a:endParaRPr lang="en-US" altLang="ja-JP" sz="2800" dirty="0" smtClean="0"/>
          </a:p>
          <a:p>
            <a:r>
              <a:rPr lang="ja-JP" altLang="ja-JP" sz="2800" dirty="0" smtClean="0"/>
              <a:t>政治</a:t>
            </a:r>
            <a:r>
              <a:rPr lang="ja-JP" altLang="ja-JP" sz="2800" dirty="0"/>
              <a:t>に積極的に関わることで、私たちはいったい何を得ることができるのだろう</a:t>
            </a:r>
            <a:r>
              <a:rPr lang="ja-JP" altLang="ja-JP" sz="2800" dirty="0" smtClean="0"/>
              <a:t>か</a:t>
            </a:r>
            <a:endParaRPr lang="ja-JP"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6</a:t>
            </a:fld>
            <a:endParaRPr kumimoji="1" lang="ja-JP" altLang="en-US"/>
          </a:p>
        </p:txBody>
      </p:sp>
    </p:spTree>
    <p:extLst>
      <p:ext uri="{BB962C8B-B14F-4D97-AF65-F5344CB8AC3E}">
        <p14:creationId xmlns:p14="http://schemas.microsoft.com/office/powerpoint/2010/main" val="59581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政治行動論とは</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ja-JP" sz="2800" dirty="0" smtClean="0"/>
              <a:t>こ</a:t>
            </a:r>
            <a:r>
              <a:rPr lang="ja-JP" altLang="en-US" sz="2800" dirty="0" smtClean="0"/>
              <a:t>れらの</a:t>
            </a:r>
            <a:r>
              <a:rPr lang="ja-JP" altLang="ja-JP" sz="2800" dirty="0" smtClean="0"/>
              <a:t>疑問</a:t>
            </a:r>
            <a:r>
              <a:rPr lang="ja-JP" altLang="ja-JP" sz="2800" dirty="0"/>
              <a:t>に答えることを目指すのが政治行動論という研究</a:t>
            </a:r>
            <a:r>
              <a:rPr lang="ja-JP" altLang="ja-JP" sz="2800" dirty="0" smtClean="0"/>
              <a:t>分野</a:t>
            </a:r>
            <a:endParaRPr lang="en-US" altLang="ja-JP" sz="2800" dirty="0" smtClean="0"/>
          </a:p>
          <a:p>
            <a:r>
              <a:rPr lang="ja-JP" altLang="en-US" sz="2800" dirty="0" smtClean="0"/>
              <a:t>政治行動論の分析対象は</a:t>
            </a:r>
            <a:endParaRPr lang="en-US" altLang="ja-JP" sz="2800" dirty="0" smtClean="0"/>
          </a:p>
          <a:p>
            <a:pPr marL="914400" lvl="1" indent="-457200">
              <a:buFont typeface="+mj-lt"/>
              <a:buAutoNum type="arabicPeriod"/>
            </a:pPr>
            <a:r>
              <a:rPr lang="ja-JP" altLang="ja-JP" sz="2400" dirty="0" smtClean="0"/>
              <a:t>選挙</a:t>
            </a:r>
            <a:r>
              <a:rPr lang="ja-JP" altLang="ja-JP" sz="2400" dirty="0"/>
              <a:t>への参加や候補者の選択</a:t>
            </a:r>
            <a:r>
              <a:rPr lang="ja-JP" altLang="ja-JP" sz="2400" dirty="0" smtClean="0"/>
              <a:t>など</a:t>
            </a:r>
            <a:r>
              <a:rPr lang="ja-JP" altLang="en-US" sz="2400" dirty="0" smtClean="0"/>
              <a:t>の</a:t>
            </a:r>
            <a:r>
              <a:rPr lang="ja-JP" altLang="ja-JP" sz="2400" dirty="0" smtClean="0">
                <a:solidFill>
                  <a:srgbClr val="FF0000"/>
                </a:solidFill>
              </a:rPr>
              <a:t>行為</a:t>
            </a:r>
            <a:endParaRPr lang="en-US" altLang="ja-JP" sz="2400" dirty="0" smtClean="0">
              <a:solidFill>
                <a:srgbClr val="FF0000"/>
              </a:solidFill>
            </a:endParaRPr>
          </a:p>
          <a:p>
            <a:pPr marL="914400" lvl="1" indent="-457200">
              <a:buFont typeface="+mj-lt"/>
              <a:buAutoNum type="arabicPeriod"/>
            </a:pPr>
            <a:r>
              <a:rPr lang="ja-JP" altLang="ja-JP" sz="2400" dirty="0" smtClean="0"/>
              <a:t>候補者</a:t>
            </a:r>
            <a:r>
              <a:rPr lang="ja-JP" altLang="ja-JP" sz="2400" dirty="0"/>
              <a:t>や政策に関する</a:t>
            </a:r>
            <a:r>
              <a:rPr lang="ja-JP" altLang="ja-JP" sz="2400" dirty="0" smtClean="0"/>
              <a:t>好き嫌い</a:t>
            </a:r>
            <a:r>
              <a:rPr lang="ja-JP" altLang="en-US" sz="2400" dirty="0" smtClean="0"/>
              <a:t>といった</a:t>
            </a:r>
            <a:r>
              <a:rPr lang="ja-JP" altLang="ja-JP" sz="2400" dirty="0" smtClean="0">
                <a:solidFill>
                  <a:srgbClr val="FF0000"/>
                </a:solidFill>
              </a:rPr>
              <a:t>感情</a:t>
            </a:r>
            <a:endParaRPr lang="en-US" altLang="ja-JP" sz="2400" dirty="0" smtClean="0">
              <a:solidFill>
                <a:srgbClr val="FF0000"/>
              </a:solidFill>
            </a:endParaRPr>
          </a:p>
          <a:p>
            <a:pPr marL="914400" lvl="1" indent="-457200">
              <a:buFont typeface="+mj-lt"/>
              <a:buAutoNum type="arabicPeriod"/>
            </a:pPr>
            <a:r>
              <a:rPr lang="ja-JP" altLang="ja-JP" sz="2400" dirty="0"/>
              <a:t>候補者や政策に関する知識や</a:t>
            </a:r>
            <a:r>
              <a:rPr lang="ja-JP" altLang="ja-JP" sz="2400" dirty="0" smtClean="0"/>
              <a:t>理解</a:t>
            </a:r>
            <a:r>
              <a:rPr lang="ja-JP" altLang="en-US" sz="2400" dirty="0" smtClean="0"/>
              <a:t>といった</a:t>
            </a:r>
            <a:r>
              <a:rPr lang="ja-JP" altLang="ja-JP" sz="2400" dirty="0" smtClean="0">
                <a:solidFill>
                  <a:srgbClr val="FF0000"/>
                </a:solidFill>
              </a:rPr>
              <a:t>認知</a:t>
            </a:r>
            <a:endParaRPr lang="en-US" altLang="ja-JP" sz="2400" dirty="0">
              <a:solidFill>
                <a:srgbClr val="FF0000"/>
              </a:solidFill>
            </a:endParaRPr>
          </a:p>
          <a:p>
            <a:pPr marL="914400" lvl="1" indent="-457200">
              <a:buFont typeface="+mj-lt"/>
              <a:buAutoNum type="arabicPeriod"/>
            </a:pPr>
            <a:r>
              <a:rPr lang="ja-JP" altLang="ja-JP" sz="2400" dirty="0" smtClean="0"/>
              <a:t>私たち</a:t>
            </a:r>
            <a:r>
              <a:rPr lang="ja-JP" altLang="ja-JP" sz="2400" dirty="0"/>
              <a:t>が政治に関わることによって</a:t>
            </a:r>
            <a:r>
              <a:rPr lang="ja-JP" altLang="ja-JP" sz="2400" dirty="0" smtClean="0"/>
              <a:t>起こる</a:t>
            </a:r>
            <a:r>
              <a:rPr lang="ja-JP" altLang="ja-JP" sz="2400" dirty="0" smtClean="0">
                <a:solidFill>
                  <a:srgbClr val="FF0000"/>
                </a:solidFill>
              </a:rPr>
              <a:t>政策</a:t>
            </a:r>
            <a:r>
              <a:rPr lang="ja-JP" altLang="en-US" sz="2400" dirty="0" smtClean="0">
                <a:solidFill>
                  <a:srgbClr val="FF0000"/>
                </a:solidFill>
              </a:rPr>
              <a:t>・</a:t>
            </a:r>
            <a:r>
              <a:rPr lang="ja-JP" altLang="ja-JP" sz="2400" dirty="0" smtClean="0">
                <a:solidFill>
                  <a:srgbClr val="FF0000"/>
                </a:solidFill>
              </a:rPr>
              <a:t>社会</a:t>
            </a:r>
            <a:r>
              <a:rPr lang="ja-JP" altLang="ja-JP" sz="2400" dirty="0">
                <a:solidFill>
                  <a:srgbClr val="FF0000"/>
                </a:solidFill>
              </a:rPr>
              <a:t>の</a:t>
            </a:r>
            <a:r>
              <a:rPr lang="ja-JP" altLang="ja-JP" sz="2400" dirty="0" smtClean="0">
                <a:solidFill>
                  <a:srgbClr val="FF0000"/>
                </a:solidFill>
              </a:rPr>
              <a:t>変化</a:t>
            </a:r>
            <a:endParaRPr lang="ja-JP" altLang="ja-JP" sz="2400" dirty="0">
              <a:solidFill>
                <a:srgbClr val="FF0000"/>
              </a:solidFill>
            </a:endParaRPr>
          </a:p>
          <a:p>
            <a:endParaRPr lang="ja-JP"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7</a:t>
            </a:fld>
            <a:endParaRPr kumimoji="1" lang="ja-JP" altLang="en-US"/>
          </a:p>
        </p:txBody>
      </p:sp>
    </p:spTree>
    <p:extLst>
      <p:ext uri="{BB962C8B-B14F-4D97-AF65-F5344CB8AC3E}">
        <p14:creationId xmlns:p14="http://schemas.microsoft.com/office/powerpoint/2010/main" val="400970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政治とはなにか</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ja-JP" sz="2800" dirty="0"/>
              <a:t>「政治とは誰が何をいつどのように獲得するかである（</a:t>
            </a:r>
            <a:r>
              <a:rPr lang="en-US" altLang="ja-JP" sz="2800" dirty="0"/>
              <a:t>Politics is who gets what, when, and how</a:t>
            </a:r>
            <a:r>
              <a:rPr lang="ja-JP" altLang="ja-JP" sz="2800" dirty="0"/>
              <a:t>）」（</a:t>
            </a:r>
            <a:r>
              <a:rPr lang="en-US" altLang="ja-JP" sz="2800" dirty="0" err="1"/>
              <a:t>Lasswell</a:t>
            </a:r>
            <a:r>
              <a:rPr lang="en-US" altLang="ja-JP" sz="2800" dirty="0"/>
              <a:t> 1936</a:t>
            </a:r>
            <a:r>
              <a:rPr lang="ja-JP" altLang="ja-JP" sz="2800" dirty="0" smtClean="0"/>
              <a:t>）</a:t>
            </a:r>
            <a:endParaRPr lang="en-US" altLang="ja-JP" sz="2800" dirty="0"/>
          </a:p>
          <a:p>
            <a:r>
              <a:rPr lang="ja-JP" altLang="ja-JP" sz="2800" dirty="0" smtClean="0"/>
              <a:t>政治</a:t>
            </a:r>
            <a:r>
              <a:rPr lang="ja-JP" altLang="ja-JP" sz="2800" dirty="0"/>
              <a:t>とは「私たちにとって価値のあるものを、誰がどれくらい受け取るのかを何らかのルールに基づいて決める</a:t>
            </a:r>
            <a:r>
              <a:rPr lang="ja-JP" altLang="ja-JP" sz="2800" dirty="0" smtClean="0"/>
              <a:t>こと </a:t>
            </a:r>
            <a:endParaRPr kumimoji="1" lang="ja-JP" altLang="en-US" sz="28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8</a:t>
            </a:fld>
            <a:endParaRPr kumimoji="1" lang="ja-JP" altLang="en-US"/>
          </a:p>
        </p:txBody>
      </p:sp>
    </p:spTree>
    <p:extLst>
      <p:ext uri="{BB962C8B-B14F-4D97-AF65-F5344CB8AC3E}">
        <p14:creationId xmlns:p14="http://schemas.microsoft.com/office/powerpoint/2010/main" val="3071221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価値のあるものとその配分先</a:t>
            </a:r>
            <a:endParaRPr kumimoji="1" lang="ja-JP" altLang="en-US" sz="3200" dirty="0"/>
          </a:p>
        </p:txBody>
      </p:sp>
      <p:sp>
        <p:nvSpPr>
          <p:cNvPr id="3" name="コンテンツ プレースホルダー 2"/>
          <p:cNvSpPr>
            <a:spLocks noGrp="1"/>
          </p:cNvSpPr>
          <p:nvPr>
            <p:ph idx="1"/>
          </p:nvPr>
        </p:nvSpPr>
        <p:spPr/>
        <p:txBody>
          <a:bodyPr>
            <a:normAutofit/>
          </a:bodyPr>
          <a:lstStyle/>
          <a:p>
            <a:r>
              <a:rPr kumimoji="1" lang="ja-JP" altLang="en-US" sz="2800" dirty="0" smtClean="0"/>
              <a:t>お金の配分</a:t>
            </a:r>
            <a:endParaRPr kumimoji="1" lang="en-US" altLang="ja-JP" sz="2800" dirty="0" smtClean="0"/>
          </a:p>
          <a:p>
            <a:pPr lvl="1"/>
            <a:r>
              <a:rPr kumimoji="1" lang="ja-JP" altLang="en-US" sz="2400" dirty="0" smtClean="0"/>
              <a:t>税金の集め方</a:t>
            </a:r>
            <a:endParaRPr kumimoji="1" lang="en-US" altLang="ja-JP" sz="2400" dirty="0" smtClean="0"/>
          </a:p>
          <a:p>
            <a:pPr lvl="1"/>
            <a:r>
              <a:rPr lang="ja-JP" altLang="en-US" sz="2400" dirty="0" smtClean="0"/>
              <a:t>税金の使い方</a:t>
            </a:r>
            <a:endParaRPr kumimoji="1" lang="en-US" altLang="ja-JP" sz="2400" dirty="0" smtClean="0"/>
          </a:p>
          <a:p>
            <a:r>
              <a:rPr kumimoji="1" lang="ja-JP" altLang="en-US" sz="2800" dirty="0" smtClean="0"/>
              <a:t>権利の配分</a:t>
            </a:r>
            <a:endParaRPr kumimoji="1" lang="en-US" altLang="ja-JP" sz="2800" dirty="0" smtClean="0"/>
          </a:p>
          <a:p>
            <a:pPr lvl="1"/>
            <a:r>
              <a:rPr lang="ja-JP" altLang="en-US" sz="2400" dirty="0" smtClean="0"/>
              <a:t>夫婦別姓</a:t>
            </a:r>
            <a:endParaRPr lang="en-US" altLang="ja-JP" sz="2400" dirty="0" smtClean="0"/>
          </a:p>
          <a:p>
            <a:pPr lvl="1"/>
            <a:r>
              <a:rPr kumimoji="1" lang="ja-JP" altLang="en-US" sz="2400" dirty="0" smtClean="0"/>
              <a:t>選挙権</a:t>
            </a:r>
            <a:endParaRPr kumimoji="1" lang="ja-JP" altLang="en-US" sz="2400" dirty="0"/>
          </a:p>
        </p:txBody>
      </p:sp>
      <p:sp>
        <p:nvSpPr>
          <p:cNvPr id="4" name="スライド番号プレースホルダー 3"/>
          <p:cNvSpPr>
            <a:spLocks noGrp="1"/>
          </p:cNvSpPr>
          <p:nvPr>
            <p:ph type="sldNum" sz="quarter" idx="12"/>
          </p:nvPr>
        </p:nvSpPr>
        <p:spPr/>
        <p:txBody>
          <a:bodyPr/>
          <a:lstStyle/>
          <a:p>
            <a:fld id="{DC7C3E93-4F62-4532-B69B-741EF4FB31F3}" type="slidenum">
              <a:rPr kumimoji="1" lang="ja-JP" altLang="en-US" smtClean="0"/>
              <a:t>9</a:t>
            </a:fld>
            <a:endParaRPr kumimoji="1" lang="ja-JP" altLang="en-US"/>
          </a:p>
        </p:txBody>
      </p:sp>
    </p:spTree>
    <p:extLst>
      <p:ext uri="{BB962C8B-B14F-4D97-AF65-F5344CB8AC3E}">
        <p14:creationId xmlns:p14="http://schemas.microsoft.com/office/powerpoint/2010/main" val="1412382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1441</Words>
  <Application>Microsoft Office PowerPoint</Application>
  <PresentationFormat>画面に合わせる (4:3)</PresentationFormat>
  <Paragraphs>188</Paragraphs>
  <Slides>25</Slides>
  <Notes>25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ＭＳ Ｐゴシック</vt:lpstr>
      <vt:lpstr>Arial</vt:lpstr>
      <vt:lpstr>Calibri</vt:lpstr>
      <vt:lpstr>Office ​​テーマ</vt:lpstr>
      <vt:lpstr>政治行動論</vt:lpstr>
      <vt:lpstr>私たちと政治</vt:lpstr>
      <vt:lpstr>ふだん目にする「政治」</vt:lpstr>
      <vt:lpstr>私たちと政治</vt:lpstr>
      <vt:lpstr>私たちと政治の接点</vt:lpstr>
      <vt:lpstr>さまざまな疑問</vt:lpstr>
      <vt:lpstr>政治行動論とは</vt:lpstr>
      <vt:lpstr>政治とはなにか</vt:lpstr>
      <vt:lpstr>価値のあるものとその配分先</vt:lpstr>
      <vt:lpstr>誰が決定に加わるのか</vt:lpstr>
      <vt:lpstr>代表民主制</vt:lpstr>
      <vt:lpstr>代表民主制の過程</vt:lpstr>
      <vt:lpstr>代表民主制の概略図</vt:lpstr>
      <vt:lpstr>例１</vt:lpstr>
      <vt:lpstr>代表民主制と応答性</vt:lpstr>
      <vt:lpstr>例２</vt:lpstr>
      <vt:lpstr>例２：消費税と応答性</vt:lpstr>
      <vt:lpstr>注意してほしいこと</vt:lpstr>
      <vt:lpstr>政策応答性が低くなる時</vt:lpstr>
      <vt:lpstr>政策応答性と選挙</vt:lpstr>
      <vt:lpstr>政治家と選挙</vt:lpstr>
      <vt:lpstr>政治家と選挙</vt:lpstr>
      <vt:lpstr>政治家と選挙</vt:lpstr>
      <vt:lpstr>応答性の確保と有権者の役割</vt:lpstr>
      <vt:lpstr>応答性の確保と有権者の役割</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政治行動論</dc:title>
  <dc:creator>Takeshi</dc:creator>
  <cp:lastModifiedBy>matogawa</cp:lastModifiedBy>
  <cp:revision>56</cp:revision>
  <dcterms:created xsi:type="dcterms:W3CDTF">2016-01-04T07:55:46Z</dcterms:created>
  <dcterms:modified xsi:type="dcterms:W3CDTF">2016-03-22T03:48:45Z</dcterms:modified>
</cp:coreProperties>
</file>