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1" r:id="rId1"/>
  </p:sldMasterIdLst>
  <p:notesMasterIdLst>
    <p:notesMasterId r:id="rId32"/>
  </p:notesMasterIdLst>
  <p:handoutMasterIdLst>
    <p:handoutMasterId r:id="rId33"/>
  </p:handoutMasterIdLst>
  <p:sldIdLst>
    <p:sldId id="301" r:id="rId2"/>
    <p:sldId id="303" r:id="rId3"/>
    <p:sldId id="305" r:id="rId4"/>
    <p:sldId id="304" r:id="rId5"/>
    <p:sldId id="306" r:id="rId6"/>
    <p:sldId id="259" r:id="rId7"/>
    <p:sldId id="262" r:id="rId8"/>
    <p:sldId id="263" r:id="rId9"/>
    <p:sldId id="266" r:id="rId10"/>
    <p:sldId id="267" r:id="rId11"/>
    <p:sldId id="268" r:id="rId12"/>
    <p:sldId id="307" r:id="rId13"/>
    <p:sldId id="270" r:id="rId14"/>
    <p:sldId id="274" r:id="rId15"/>
    <p:sldId id="299" r:id="rId16"/>
    <p:sldId id="265" r:id="rId17"/>
    <p:sldId id="264" r:id="rId18"/>
    <p:sldId id="275" r:id="rId19"/>
    <p:sldId id="278" r:id="rId20"/>
    <p:sldId id="280" r:id="rId21"/>
    <p:sldId id="308" r:id="rId22"/>
    <p:sldId id="309" r:id="rId23"/>
    <p:sldId id="284" r:id="rId24"/>
    <p:sldId id="289" r:id="rId25"/>
    <p:sldId id="290" r:id="rId26"/>
    <p:sldId id="292" r:id="rId27"/>
    <p:sldId id="291" r:id="rId28"/>
    <p:sldId id="294" r:id="rId29"/>
    <p:sldId id="296" r:id="rId30"/>
    <p:sldId id="302" r:id="rId31"/>
  </p:sldIdLst>
  <p:sldSz cx="9144000" cy="6858000" type="screen4x3"/>
  <p:notesSz cx="7099300" cy="10234613"/>
  <p:defaultTextStyle>
    <a:defPPr>
      <a:defRPr lang="en-US"/>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12"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04"/>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en-US"/>
          </a:p>
        </p:txBody>
      </p:sp>
      <p:sp>
        <p:nvSpPr>
          <p:cNvPr id="3" name="日付プレースホルダー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20E46D56-CFB6-6843-A642-A82F344F7372}" type="datetimeFigureOut">
              <a:rPr lang="ja-JP" altLang="en-US"/>
              <a:pPr>
                <a:defRPr/>
              </a:pPr>
              <a:t>16/03/15</a:t>
            </a:fld>
            <a:endParaRPr lang="en-US"/>
          </a:p>
        </p:txBody>
      </p:sp>
      <p:sp>
        <p:nvSpPr>
          <p:cNvPr id="4" name="フッター プレースホルダー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en-US"/>
          </a:p>
        </p:txBody>
      </p:sp>
      <p:sp>
        <p:nvSpPr>
          <p:cNvPr id="5" name="スライド番号プレースホルダー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675E0680-C677-0448-8CFD-605D66EA9BA6}" type="slidenum">
              <a:rPr lang="en-US"/>
              <a:pPr>
                <a:defRPr/>
              </a:pPr>
              <a:t>‹#›</a:t>
            </a:fld>
            <a:endParaRPr lang="en-US"/>
          </a:p>
        </p:txBody>
      </p:sp>
    </p:spTree>
    <p:extLst>
      <p:ext uri="{BB962C8B-B14F-4D97-AF65-F5344CB8AC3E}">
        <p14:creationId xmlns:p14="http://schemas.microsoft.com/office/powerpoint/2010/main" val="331018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5473" tIns="47736" rIns="95473" bIns="47736" numCol="1" anchor="t" anchorCtr="0" compatLnSpc="1">
            <a:prstTxWarp prst="textNoShape">
              <a:avLst/>
            </a:prstTxWarp>
          </a:bodyPr>
          <a:lstStyle>
            <a:lvl1pPr>
              <a:defRPr kumimoji="0" sz="1300">
                <a:latin typeface="Times New Roman" pitchFamily="18" charset="0"/>
                <a:ea typeface="ＭＳ Ｐゴシック" pitchFamily="50" charset="-128"/>
                <a:cs typeface="+mn-cs"/>
              </a:defRPr>
            </a:lvl1pPr>
          </a:lstStyle>
          <a:p>
            <a:pPr>
              <a:defRPr/>
            </a:pPr>
            <a:endParaRPr lang="ja-JP" altLang="en-US"/>
          </a:p>
        </p:txBody>
      </p:sp>
      <p:sp>
        <p:nvSpPr>
          <p:cNvPr id="34819" name="Rectangle 3"/>
          <p:cNvSpPr>
            <a:spLocks noGrp="1" noChangeArrowheads="1"/>
          </p:cNvSpPr>
          <p:nvPr>
            <p:ph type="dt" idx="1"/>
          </p:nvPr>
        </p:nvSpPr>
        <p:spPr bwMode="auto">
          <a:xfrm>
            <a:off x="4022725" y="0"/>
            <a:ext cx="3076575" cy="512763"/>
          </a:xfrm>
          <a:prstGeom prst="rect">
            <a:avLst/>
          </a:prstGeom>
          <a:noFill/>
          <a:ln w="9525">
            <a:noFill/>
            <a:miter lim="800000"/>
            <a:headEnd/>
            <a:tailEnd/>
          </a:ln>
          <a:effectLst/>
        </p:spPr>
        <p:txBody>
          <a:bodyPr vert="horz" wrap="square" lIns="95473" tIns="47736" rIns="95473" bIns="47736" numCol="1" anchor="t" anchorCtr="0" compatLnSpc="1">
            <a:prstTxWarp prst="textNoShape">
              <a:avLst/>
            </a:prstTxWarp>
          </a:bodyPr>
          <a:lstStyle>
            <a:lvl1pPr algn="r">
              <a:defRPr kumimoji="0" sz="1300">
                <a:latin typeface="Times New Roman" pitchFamily="18" charset="0"/>
                <a:ea typeface="ＭＳ Ｐゴシック" pitchFamily="50" charset="-128"/>
                <a:cs typeface="+mn-cs"/>
              </a:defRPr>
            </a:lvl1pPr>
          </a:lstStyle>
          <a:p>
            <a:pPr>
              <a:defRPr/>
            </a:pPr>
            <a:endParaRPr lang="ja-JP" altLang="en-US"/>
          </a:p>
        </p:txBody>
      </p:sp>
      <p:sp>
        <p:nvSpPr>
          <p:cNvPr id="1536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21" name="Rectangle 5"/>
          <p:cNvSpPr>
            <a:spLocks noGrp="1" noChangeArrowheads="1"/>
          </p:cNvSpPr>
          <p:nvPr>
            <p:ph type="body" sz="quarter" idx="3"/>
          </p:nvPr>
        </p:nvSpPr>
        <p:spPr bwMode="auto">
          <a:xfrm>
            <a:off x="947738" y="4860925"/>
            <a:ext cx="5203825" cy="4606925"/>
          </a:xfrm>
          <a:prstGeom prst="rect">
            <a:avLst/>
          </a:prstGeom>
          <a:noFill/>
          <a:ln w="9525">
            <a:noFill/>
            <a:miter lim="800000"/>
            <a:headEnd/>
            <a:tailEnd/>
          </a:ln>
          <a:effectLst/>
        </p:spPr>
        <p:txBody>
          <a:bodyPr vert="horz" wrap="square" lIns="95473" tIns="47736" rIns="95473" bIns="47736"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34822" name="Rectangle 6"/>
          <p:cNvSpPr>
            <a:spLocks noGrp="1" noChangeArrowheads="1"/>
          </p:cNvSpPr>
          <p:nvPr>
            <p:ph type="ftr" sz="quarter" idx="4"/>
          </p:nvPr>
        </p:nvSpPr>
        <p:spPr bwMode="auto">
          <a:xfrm>
            <a:off x="0" y="9721850"/>
            <a:ext cx="3076575" cy="512763"/>
          </a:xfrm>
          <a:prstGeom prst="rect">
            <a:avLst/>
          </a:prstGeom>
          <a:noFill/>
          <a:ln w="9525">
            <a:noFill/>
            <a:miter lim="800000"/>
            <a:headEnd/>
            <a:tailEnd/>
          </a:ln>
          <a:effectLst/>
        </p:spPr>
        <p:txBody>
          <a:bodyPr vert="horz" wrap="square" lIns="95473" tIns="47736" rIns="95473" bIns="47736" numCol="1" anchor="b" anchorCtr="0" compatLnSpc="1">
            <a:prstTxWarp prst="textNoShape">
              <a:avLst/>
            </a:prstTxWarp>
          </a:bodyPr>
          <a:lstStyle>
            <a:lvl1pPr>
              <a:defRPr kumimoji="0" sz="1300">
                <a:latin typeface="Times New Roman" pitchFamily="18" charset="0"/>
                <a:ea typeface="ＭＳ Ｐゴシック" pitchFamily="50" charset="-128"/>
                <a:cs typeface="+mn-cs"/>
              </a:defRPr>
            </a:lvl1pPr>
          </a:lstStyle>
          <a:p>
            <a:pPr>
              <a:defRPr/>
            </a:pPr>
            <a:endParaRPr lang="ja-JP" altLang="en-US"/>
          </a:p>
        </p:txBody>
      </p:sp>
      <p:sp>
        <p:nvSpPr>
          <p:cNvPr id="34823" name="Rectangle 7"/>
          <p:cNvSpPr>
            <a:spLocks noGrp="1" noChangeArrowheads="1"/>
          </p:cNvSpPr>
          <p:nvPr>
            <p:ph type="sldNum" sz="quarter" idx="5"/>
          </p:nvPr>
        </p:nvSpPr>
        <p:spPr bwMode="auto">
          <a:xfrm>
            <a:off x="4022725" y="9721850"/>
            <a:ext cx="3076575" cy="512763"/>
          </a:xfrm>
          <a:prstGeom prst="rect">
            <a:avLst/>
          </a:prstGeom>
          <a:noFill/>
          <a:ln w="9525">
            <a:noFill/>
            <a:miter lim="800000"/>
            <a:headEnd/>
            <a:tailEnd/>
          </a:ln>
          <a:effectLst/>
        </p:spPr>
        <p:txBody>
          <a:bodyPr vert="horz" wrap="square" lIns="95473" tIns="47736" rIns="95473" bIns="47736" numCol="1" anchor="b" anchorCtr="0" compatLnSpc="1">
            <a:prstTxWarp prst="textNoShape">
              <a:avLst/>
            </a:prstTxWarp>
          </a:bodyPr>
          <a:lstStyle>
            <a:lvl1pPr algn="r">
              <a:defRPr kumimoji="0" sz="1300"/>
            </a:lvl1pPr>
          </a:lstStyle>
          <a:p>
            <a:pPr>
              <a:defRPr/>
            </a:pPr>
            <a:fld id="{CEF2C9F0-4128-1E4E-8A4A-CF8DAAFC3923}" type="slidenum">
              <a:rPr lang="ja-JP" altLang="en-US"/>
              <a:pPr>
                <a:defRPr/>
              </a:pPr>
              <a:t>‹#›</a:t>
            </a:fld>
            <a:endParaRPr lang="ja-JP" altLang="en-US"/>
          </a:p>
        </p:txBody>
      </p:sp>
    </p:spTree>
    <p:extLst>
      <p:ext uri="{BB962C8B-B14F-4D97-AF65-F5344CB8AC3E}">
        <p14:creationId xmlns:p14="http://schemas.microsoft.com/office/powerpoint/2010/main" val="86443907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ED99C887-D561-D54C-B1E5-1FAC4F1784F8}" type="slidenum">
              <a:rPr kumimoji="0" lang="ja-JP" altLang="en-US" sz="1300">
                <a:latin typeface="Tahoma" charset="0"/>
              </a:rPr>
              <a:pPr/>
              <a:t>29</a:t>
            </a:fld>
            <a:endParaRPr kumimoji="0" lang="ja-JP" altLang="en-US" sz="1300">
              <a:latin typeface="Tahoma" charset="0"/>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ja-JP">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6" name="スライド番号プレースホルダー 5"/>
          <p:cNvSpPr>
            <a:spLocks noGrp="1"/>
          </p:cNvSpPr>
          <p:nvPr>
            <p:ph type="sldNum" sz="quarter" idx="12"/>
          </p:nvPr>
        </p:nvSpPr>
        <p:spPr/>
        <p:txBody>
          <a:bodyPr/>
          <a:lstStyle>
            <a:lvl1pPr>
              <a:defRPr/>
            </a:lvl1pPr>
          </a:lstStyle>
          <a:p>
            <a:pPr>
              <a:defRPr/>
            </a:pPr>
            <a:fld id="{CCCE0DE0-F436-514D-93BB-486F20621BFC}" type="slidenum">
              <a:rPr lang="ja-JP" altLang="en-US"/>
              <a:pPr>
                <a:defRPr/>
              </a:pPr>
              <a:t>‹#›</a:t>
            </a:fld>
            <a:endParaRPr lang="ja-JP" altLang="en-US"/>
          </a:p>
        </p:txBody>
      </p:sp>
    </p:spTree>
    <p:extLst>
      <p:ext uri="{BB962C8B-B14F-4D97-AF65-F5344CB8AC3E}">
        <p14:creationId xmlns:p14="http://schemas.microsoft.com/office/powerpoint/2010/main" val="1998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6" name="スライド番号プレースホルダー 5"/>
          <p:cNvSpPr>
            <a:spLocks noGrp="1"/>
          </p:cNvSpPr>
          <p:nvPr>
            <p:ph type="sldNum" sz="quarter" idx="12"/>
          </p:nvPr>
        </p:nvSpPr>
        <p:spPr/>
        <p:txBody>
          <a:bodyPr/>
          <a:lstStyle>
            <a:lvl1pPr>
              <a:defRPr/>
            </a:lvl1pPr>
          </a:lstStyle>
          <a:p>
            <a:pPr>
              <a:defRPr/>
            </a:pPr>
            <a:fld id="{677A66EA-015C-934A-98C4-8642C95A81EE}" type="slidenum">
              <a:rPr lang="ja-JP" altLang="en-US"/>
              <a:pPr>
                <a:defRPr/>
              </a:pPr>
              <a:t>‹#›</a:t>
            </a:fld>
            <a:endParaRPr lang="ja-JP" altLang="en-US"/>
          </a:p>
        </p:txBody>
      </p:sp>
    </p:spTree>
    <p:extLst>
      <p:ext uri="{BB962C8B-B14F-4D97-AF65-F5344CB8AC3E}">
        <p14:creationId xmlns:p14="http://schemas.microsoft.com/office/powerpoint/2010/main" val="3048135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6" name="スライド番号プレースホルダー 5"/>
          <p:cNvSpPr>
            <a:spLocks noGrp="1"/>
          </p:cNvSpPr>
          <p:nvPr>
            <p:ph type="sldNum" sz="quarter" idx="12"/>
          </p:nvPr>
        </p:nvSpPr>
        <p:spPr/>
        <p:txBody>
          <a:bodyPr/>
          <a:lstStyle>
            <a:lvl1pPr>
              <a:defRPr/>
            </a:lvl1pPr>
          </a:lstStyle>
          <a:p>
            <a:pPr>
              <a:defRPr/>
            </a:pPr>
            <a:fld id="{075F4305-38E9-C44C-B5FC-510F5AD6A601}" type="slidenum">
              <a:rPr lang="ja-JP" altLang="en-US"/>
              <a:pPr>
                <a:defRPr/>
              </a:pPr>
              <a:t>‹#›</a:t>
            </a:fld>
            <a:endParaRPr lang="ja-JP" altLang="en-US"/>
          </a:p>
        </p:txBody>
      </p:sp>
    </p:spTree>
    <p:extLst>
      <p:ext uri="{BB962C8B-B14F-4D97-AF65-F5344CB8AC3E}">
        <p14:creationId xmlns:p14="http://schemas.microsoft.com/office/powerpoint/2010/main" val="200746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371600" y="609600"/>
            <a:ext cx="73787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809625" y="2214563"/>
            <a:ext cx="7958138" cy="1863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809625" y="4230688"/>
            <a:ext cx="7958138" cy="186531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7" name="スライド番号プレースホルダー 5"/>
          <p:cNvSpPr>
            <a:spLocks noGrp="1"/>
          </p:cNvSpPr>
          <p:nvPr>
            <p:ph type="sldNum" sz="quarter" idx="12"/>
          </p:nvPr>
        </p:nvSpPr>
        <p:spPr/>
        <p:txBody>
          <a:bodyPr/>
          <a:lstStyle>
            <a:lvl1pPr>
              <a:defRPr/>
            </a:lvl1pPr>
          </a:lstStyle>
          <a:p>
            <a:pPr>
              <a:defRPr/>
            </a:pPr>
            <a:fld id="{AE6A499F-9AD3-1E40-9DB0-72A8195677C8}" type="slidenum">
              <a:rPr lang="ja-JP" altLang="en-US"/>
              <a:pPr>
                <a:defRPr/>
              </a:pPr>
              <a:t>‹#›</a:t>
            </a:fld>
            <a:endParaRPr lang="ja-JP" altLang="en-US"/>
          </a:p>
        </p:txBody>
      </p:sp>
    </p:spTree>
    <p:extLst>
      <p:ext uri="{BB962C8B-B14F-4D97-AF65-F5344CB8AC3E}">
        <p14:creationId xmlns:p14="http://schemas.microsoft.com/office/powerpoint/2010/main" val="350569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6" name="スライド番号プレースホルダー 5"/>
          <p:cNvSpPr>
            <a:spLocks noGrp="1"/>
          </p:cNvSpPr>
          <p:nvPr>
            <p:ph type="sldNum" sz="quarter" idx="12"/>
          </p:nvPr>
        </p:nvSpPr>
        <p:spPr/>
        <p:txBody>
          <a:bodyPr/>
          <a:lstStyle>
            <a:lvl1pPr>
              <a:defRPr/>
            </a:lvl1pPr>
          </a:lstStyle>
          <a:p>
            <a:pPr>
              <a:defRPr/>
            </a:pPr>
            <a:fld id="{0778BBD5-4F10-6F48-8E7F-1E53E3F1B688}" type="slidenum">
              <a:rPr lang="ja-JP" altLang="en-US"/>
              <a:pPr>
                <a:defRPr/>
              </a:pPr>
              <a:t>‹#›</a:t>
            </a:fld>
            <a:endParaRPr lang="ja-JP" altLang="en-US"/>
          </a:p>
        </p:txBody>
      </p:sp>
    </p:spTree>
    <p:extLst>
      <p:ext uri="{BB962C8B-B14F-4D97-AF65-F5344CB8AC3E}">
        <p14:creationId xmlns:p14="http://schemas.microsoft.com/office/powerpoint/2010/main" val="300376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6" name="スライド番号プレースホルダー 5"/>
          <p:cNvSpPr>
            <a:spLocks noGrp="1"/>
          </p:cNvSpPr>
          <p:nvPr>
            <p:ph type="sldNum" sz="quarter" idx="12"/>
          </p:nvPr>
        </p:nvSpPr>
        <p:spPr/>
        <p:txBody>
          <a:bodyPr/>
          <a:lstStyle>
            <a:lvl1pPr>
              <a:defRPr/>
            </a:lvl1pPr>
          </a:lstStyle>
          <a:p>
            <a:pPr>
              <a:defRPr/>
            </a:pPr>
            <a:fld id="{D33FD85B-29C4-9740-898E-04D8CA61ECD6}" type="slidenum">
              <a:rPr lang="ja-JP" altLang="en-US"/>
              <a:pPr>
                <a:defRPr/>
              </a:pPr>
              <a:t>‹#›</a:t>
            </a:fld>
            <a:endParaRPr lang="ja-JP" altLang="en-US"/>
          </a:p>
        </p:txBody>
      </p:sp>
    </p:spTree>
    <p:extLst>
      <p:ext uri="{BB962C8B-B14F-4D97-AF65-F5344CB8AC3E}">
        <p14:creationId xmlns:p14="http://schemas.microsoft.com/office/powerpoint/2010/main" val="70577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7" name="スライド番号プレースホルダー 5"/>
          <p:cNvSpPr>
            <a:spLocks noGrp="1"/>
          </p:cNvSpPr>
          <p:nvPr>
            <p:ph type="sldNum" sz="quarter" idx="12"/>
          </p:nvPr>
        </p:nvSpPr>
        <p:spPr/>
        <p:txBody>
          <a:bodyPr/>
          <a:lstStyle>
            <a:lvl1pPr>
              <a:defRPr/>
            </a:lvl1pPr>
          </a:lstStyle>
          <a:p>
            <a:pPr>
              <a:defRPr/>
            </a:pPr>
            <a:fld id="{15ADD1E0-5523-1C4A-ADFD-5B0DC3C6FA88}" type="slidenum">
              <a:rPr lang="ja-JP" altLang="en-US"/>
              <a:pPr>
                <a:defRPr/>
              </a:pPr>
              <a:t>‹#›</a:t>
            </a:fld>
            <a:endParaRPr lang="ja-JP" altLang="en-US"/>
          </a:p>
        </p:txBody>
      </p:sp>
    </p:spTree>
    <p:extLst>
      <p:ext uri="{BB962C8B-B14F-4D97-AF65-F5344CB8AC3E}">
        <p14:creationId xmlns:p14="http://schemas.microsoft.com/office/powerpoint/2010/main" val="3108819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9" name="スライド番号プレースホルダー 5"/>
          <p:cNvSpPr>
            <a:spLocks noGrp="1"/>
          </p:cNvSpPr>
          <p:nvPr>
            <p:ph type="sldNum" sz="quarter" idx="12"/>
          </p:nvPr>
        </p:nvSpPr>
        <p:spPr/>
        <p:txBody>
          <a:bodyPr/>
          <a:lstStyle>
            <a:lvl1pPr>
              <a:defRPr/>
            </a:lvl1pPr>
          </a:lstStyle>
          <a:p>
            <a:pPr>
              <a:defRPr/>
            </a:pPr>
            <a:fld id="{BC7CCBC4-29FB-A540-B711-23DC96C15F28}" type="slidenum">
              <a:rPr lang="ja-JP" altLang="en-US"/>
              <a:pPr>
                <a:defRPr/>
              </a:pPr>
              <a:t>‹#›</a:t>
            </a:fld>
            <a:endParaRPr lang="ja-JP" altLang="en-US"/>
          </a:p>
        </p:txBody>
      </p:sp>
    </p:spTree>
    <p:extLst>
      <p:ext uri="{BB962C8B-B14F-4D97-AF65-F5344CB8AC3E}">
        <p14:creationId xmlns:p14="http://schemas.microsoft.com/office/powerpoint/2010/main" val="3587218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5" name="スライド番号プレースホルダー 5"/>
          <p:cNvSpPr>
            <a:spLocks noGrp="1"/>
          </p:cNvSpPr>
          <p:nvPr>
            <p:ph type="sldNum" sz="quarter" idx="12"/>
          </p:nvPr>
        </p:nvSpPr>
        <p:spPr/>
        <p:txBody>
          <a:bodyPr/>
          <a:lstStyle>
            <a:lvl1pPr>
              <a:defRPr/>
            </a:lvl1pPr>
          </a:lstStyle>
          <a:p>
            <a:pPr>
              <a:defRPr/>
            </a:pPr>
            <a:fld id="{126198B5-1C07-3340-A8D2-7104875ABD03}" type="slidenum">
              <a:rPr lang="ja-JP" altLang="en-US"/>
              <a:pPr>
                <a:defRPr/>
              </a:pPr>
              <a:t>‹#›</a:t>
            </a:fld>
            <a:endParaRPr lang="ja-JP" altLang="en-US"/>
          </a:p>
        </p:txBody>
      </p:sp>
    </p:spTree>
    <p:extLst>
      <p:ext uri="{BB962C8B-B14F-4D97-AF65-F5344CB8AC3E}">
        <p14:creationId xmlns:p14="http://schemas.microsoft.com/office/powerpoint/2010/main" val="1847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4" name="スライド番号プレースホルダー 5"/>
          <p:cNvSpPr>
            <a:spLocks noGrp="1"/>
          </p:cNvSpPr>
          <p:nvPr>
            <p:ph type="sldNum" sz="quarter" idx="12"/>
          </p:nvPr>
        </p:nvSpPr>
        <p:spPr/>
        <p:txBody>
          <a:bodyPr/>
          <a:lstStyle>
            <a:lvl1pPr>
              <a:defRPr/>
            </a:lvl1pPr>
          </a:lstStyle>
          <a:p>
            <a:pPr>
              <a:defRPr/>
            </a:pPr>
            <a:fld id="{825F8E3B-09D1-944E-9544-3F12656D6F31}" type="slidenum">
              <a:rPr lang="ja-JP" altLang="en-US"/>
              <a:pPr>
                <a:defRPr/>
              </a:pPr>
              <a:t>‹#›</a:t>
            </a:fld>
            <a:endParaRPr lang="ja-JP" altLang="en-US"/>
          </a:p>
        </p:txBody>
      </p:sp>
    </p:spTree>
    <p:extLst>
      <p:ext uri="{BB962C8B-B14F-4D97-AF65-F5344CB8AC3E}">
        <p14:creationId xmlns:p14="http://schemas.microsoft.com/office/powerpoint/2010/main" val="103496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7" name="スライド番号プレースホルダー 5"/>
          <p:cNvSpPr>
            <a:spLocks noGrp="1"/>
          </p:cNvSpPr>
          <p:nvPr>
            <p:ph type="sldNum" sz="quarter" idx="12"/>
          </p:nvPr>
        </p:nvSpPr>
        <p:spPr/>
        <p:txBody>
          <a:bodyPr/>
          <a:lstStyle>
            <a:lvl1pPr>
              <a:defRPr/>
            </a:lvl1pPr>
          </a:lstStyle>
          <a:p>
            <a:pPr>
              <a:defRPr/>
            </a:pPr>
            <a:fld id="{F4DB2758-FBFB-F449-B5C3-31707D51669C}" type="slidenum">
              <a:rPr lang="ja-JP" altLang="en-US"/>
              <a:pPr>
                <a:defRPr/>
              </a:pPr>
              <a:t>‹#›</a:t>
            </a:fld>
            <a:endParaRPr lang="ja-JP" altLang="en-US"/>
          </a:p>
        </p:txBody>
      </p:sp>
    </p:spTree>
    <p:extLst>
      <p:ext uri="{BB962C8B-B14F-4D97-AF65-F5344CB8AC3E}">
        <p14:creationId xmlns:p14="http://schemas.microsoft.com/office/powerpoint/2010/main" val="236263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r>
              <a:rPr lang="ja-JP" altLang="en-US"/>
              <a:t>計量経済学入門</a:t>
            </a:r>
          </a:p>
        </p:txBody>
      </p:sp>
      <p:sp>
        <p:nvSpPr>
          <p:cNvPr id="7" name="スライド番号プレースホルダー 5"/>
          <p:cNvSpPr>
            <a:spLocks noGrp="1"/>
          </p:cNvSpPr>
          <p:nvPr>
            <p:ph type="sldNum" sz="quarter" idx="12"/>
          </p:nvPr>
        </p:nvSpPr>
        <p:spPr/>
        <p:txBody>
          <a:bodyPr/>
          <a:lstStyle>
            <a:lvl1pPr>
              <a:defRPr/>
            </a:lvl1pPr>
          </a:lstStyle>
          <a:p>
            <a:pPr>
              <a:defRPr/>
            </a:pPr>
            <a:fld id="{83735245-823A-504C-A4A7-1D5B01E2F7C2}" type="slidenum">
              <a:rPr lang="ja-JP" altLang="en-US"/>
              <a:pPr>
                <a:defRPr/>
              </a:pPr>
              <a:t>‹#›</a:t>
            </a:fld>
            <a:endParaRPr lang="ja-JP" altLang="en-US"/>
          </a:p>
        </p:txBody>
      </p:sp>
    </p:spTree>
    <p:extLst>
      <p:ext uri="{BB962C8B-B14F-4D97-AF65-F5344CB8AC3E}">
        <p14:creationId xmlns:p14="http://schemas.microsoft.com/office/powerpoint/2010/main" val="117202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計量経済学入門</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29F057F-E9CD-5C4D-8B3F-AFC9D87EF24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hdr="0" ftr="0" dt="0"/>
  <p:txStyles>
    <p:titleStyle>
      <a:lvl1pPr algn="ctr" defTabSz="457200" rtl="0" fontAlgn="base">
        <a:spcBef>
          <a:spcPct val="0"/>
        </a:spcBef>
        <a:spcAft>
          <a:spcPct val="0"/>
        </a:spcAft>
        <a:defRPr kumimoji="1"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kumimoji="1"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kumimoji="1"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kumimoji="1"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kumimoji="1"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kumimoji="1"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__1.docx"/><Relationship Id="rId4" Type="http://schemas.openxmlformats.org/officeDocument/2006/relationships/image" Target="../media/image1.png"/><Relationship Id="rId5" Type="http://schemas.openxmlformats.org/officeDocument/2006/relationships/package" Target="../embeddings/Microsoft_Word___2.docx"/><Relationship Id="rId6"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__3.docx"/><Relationship Id="rId4" Type="http://schemas.openxmlformats.org/officeDocument/2006/relationships/image" Target="../media/image3.png"/><Relationship Id="rId5" Type="http://schemas.openxmlformats.org/officeDocument/2006/relationships/package" Target="../embeddings/Microsoft_Word___4.docx"/><Relationship Id="rId6"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Word___5.docx"/><Relationship Id="rId4" Type="http://schemas.openxmlformats.org/officeDocument/2006/relationships/image" Target="../media/image5.png"/><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6.wmf"/><Relationship Id="rId1" Type="http://schemas.openxmlformats.org/officeDocument/2006/relationships/vmlDrawing" Target="../drawings/vmlDrawing4.vml"/><Relationship Id="rId2"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7.wmf"/><Relationship Id="rId5" Type="http://schemas.openxmlformats.org/officeDocument/2006/relationships/oleObject" Target="../embeddings/oleObject3.bin"/><Relationship Id="rId6" Type="http://schemas.openxmlformats.org/officeDocument/2006/relationships/image" Target="../media/image8.wmf"/><Relationship Id="rId1" Type="http://schemas.openxmlformats.org/officeDocument/2006/relationships/vmlDrawing" Target="../drawings/vmlDrawing5.vml"/><Relationship Id="rId2"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Word___6.docx"/><Relationship Id="rId4" Type="http://schemas.openxmlformats.org/officeDocument/2006/relationships/image" Target="../media/image9.png"/><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__7.docx"/><Relationship Id="rId4" Type="http://schemas.openxmlformats.org/officeDocument/2006/relationships/image" Target="../media/image9.png"/><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__8.docx"/><Relationship Id="rId4" Type="http://schemas.openxmlformats.org/officeDocument/2006/relationships/image" Target="../media/image10.png"/><Relationship Id="rId5" Type="http://schemas.openxmlformats.org/officeDocument/2006/relationships/package" Target="../embeddings/Microsoft_Word___9.docx"/><Relationship Id="rId6" Type="http://schemas.openxmlformats.org/officeDocument/2006/relationships/image" Target="../media/image11.png"/><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Word___10.docx"/><Relationship Id="rId4" Type="http://schemas.openxmlformats.org/officeDocument/2006/relationships/image" Target="../media/image12.png"/><Relationship Id="rId5" Type="http://schemas.openxmlformats.org/officeDocument/2006/relationships/package" Target="../embeddings/Microsoft_Word___11.docx"/><Relationship Id="rId6" Type="http://schemas.openxmlformats.org/officeDocument/2006/relationships/image" Target="../media/image13.png"/><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Word___12.docx"/><Relationship Id="rId4" Type="http://schemas.openxmlformats.org/officeDocument/2006/relationships/image" Target="../media/image14.png"/><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p:cNvSpPr>
            <a:spLocks noGrp="1"/>
          </p:cNvSpPr>
          <p:nvPr>
            <p:ph type="ctrTitle"/>
          </p:nvPr>
        </p:nvSpPr>
        <p:spPr>
          <a:xfrm>
            <a:off x="468313" y="2130425"/>
            <a:ext cx="8207375" cy="1470025"/>
          </a:xfrm>
        </p:spPr>
        <p:txBody>
          <a:bodyPr/>
          <a:lstStyle/>
          <a:p>
            <a:r>
              <a:rPr lang="ja-JP" altLang="en-US" sz="3600">
                <a:latin typeface="Calibri" charset="0"/>
              </a:rPr>
              <a:t>第５章　単回帰分析：</a:t>
            </a:r>
            <a:r>
              <a:rPr lang="en-US" altLang="ja-JP" sz="3600">
                <a:latin typeface="Calibri" charset="0"/>
              </a:rPr>
              <a:t>2</a:t>
            </a:r>
            <a:r>
              <a:rPr lang="ja-JP" altLang="en-US" sz="3600">
                <a:latin typeface="Calibri" charset="0"/>
              </a:rPr>
              <a:t>つの事柄の関係をシンプルなモデルに当てはめる</a:t>
            </a:r>
          </a:p>
        </p:txBody>
      </p:sp>
      <p:sp>
        <p:nvSpPr>
          <p:cNvPr id="3" name="サブタイトル 2"/>
          <p:cNvSpPr>
            <a:spLocks noGrp="1"/>
          </p:cNvSpPr>
          <p:nvPr>
            <p:ph type="subTitle" idx="1"/>
          </p:nvPr>
        </p:nvSpPr>
        <p:spPr>
          <a:xfrm>
            <a:off x="611560" y="3886200"/>
            <a:ext cx="7992888" cy="1752600"/>
          </a:xfrm>
        </p:spPr>
        <p:txBody>
          <a:bodyPr/>
          <a:lstStyle/>
          <a:p>
            <a:pPr>
              <a:defRPr/>
            </a:pPr>
            <a:r>
              <a:rPr lang="en-US" altLang="ja-JP" dirty="0"/>
              <a:t>田中隆一（著）</a:t>
            </a:r>
          </a:p>
          <a:p>
            <a:pPr>
              <a:defRPr/>
            </a:pPr>
            <a:r>
              <a:rPr lang="en-US" altLang="ja-JP" dirty="0"/>
              <a:t>『計量経済学の第一歩：実証分析のススメ』</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r>
              <a:rPr lang="ja-JP" altLang="en-US" sz="2800" dirty="0" smtClean="0">
                <a:latin typeface="Times New Roman" charset="0"/>
              </a:rPr>
              <a:t>モーメント</a:t>
            </a:r>
            <a:r>
              <a:rPr lang="ja-JP" altLang="en-US" sz="2800" dirty="0" smtClean="0">
                <a:latin typeface="Times New Roman" charset="0"/>
              </a:rPr>
              <a:t>（積率）</a:t>
            </a:r>
            <a:r>
              <a:rPr lang="ja-JP" altLang="en-US" sz="2800" dirty="0" smtClean="0">
                <a:latin typeface="Times New Roman" charset="0"/>
              </a:rPr>
              <a:t>法</a:t>
            </a:r>
            <a:r>
              <a:rPr lang="ja-JP" altLang="en-US" sz="2800" dirty="0">
                <a:latin typeface="Times New Roman" charset="0"/>
              </a:rPr>
              <a:t>：最小二乗推定量の求め方１</a:t>
            </a:r>
            <a:endParaRPr lang="en-US" altLang="ja-JP" sz="2800" dirty="0">
              <a:latin typeface="Times New Roman" charset="0"/>
            </a:endParaRPr>
          </a:p>
        </p:txBody>
      </p:sp>
      <p:sp>
        <p:nvSpPr>
          <p:cNvPr id="24578" name="Rectangle 3"/>
          <p:cNvSpPr>
            <a:spLocks noGrp="1" noChangeArrowheads="1"/>
          </p:cNvSpPr>
          <p:nvPr>
            <p:ph idx="1"/>
          </p:nvPr>
        </p:nvSpPr>
        <p:spPr/>
        <p:txBody>
          <a:bodyPr/>
          <a:lstStyle/>
          <a:p>
            <a:pPr>
              <a:defRPr/>
            </a:pPr>
            <a:r>
              <a:rPr lang="ja-JP" altLang="en-US" sz="2400" dirty="0">
                <a:latin typeface="Times New Roman" charset="0"/>
              </a:rPr>
              <a:t> </a:t>
            </a:r>
            <a:r>
              <a:rPr lang="ja-JP" altLang="en-US" sz="2400" dirty="0" smtClean="0">
                <a:latin typeface="Times New Roman" charset="0"/>
              </a:rPr>
              <a:t>因果効果を示すための二つの仮定から、</a:t>
            </a:r>
            <a:endParaRPr lang="en-US" altLang="ja-JP" sz="2400" dirty="0" smtClean="0">
              <a:latin typeface="Times New Roman" charset="0"/>
            </a:endParaRPr>
          </a:p>
          <a:p>
            <a:pPr marL="0" indent="0" algn="ctr">
              <a:buFont typeface="Arial" charset="0"/>
              <a:buNone/>
              <a:defRPr/>
            </a:pPr>
            <a:r>
              <a:rPr lang="en-US" altLang="ja-JP" sz="2400" dirty="0" smtClean="0">
                <a:latin typeface="Times New Roman" charset="0"/>
              </a:rPr>
              <a:t>E(U|X) =0,</a:t>
            </a:r>
            <a:r>
              <a:rPr lang="ja-JP" altLang="en-US" sz="2400" dirty="0" smtClean="0">
                <a:latin typeface="Times New Roman" charset="0"/>
              </a:rPr>
              <a:t> </a:t>
            </a:r>
            <a:r>
              <a:rPr lang="en-US" altLang="ja-JP" sz="2400" dirty="0" smtClean="0">
                <a:latin typeface="Times New Roman" charset="0"/>
              </a:rPr>
              <a:t> </a:t>
            </a:r>
            <a:r>
              <a:rPr lang="en-US" altLang="ja-JP" sz="2400" dirty="0">
                <a:latin typeface="Times New Roman" charset="0"/>
              </a:rPr>
              <a:t>E</a:t>
            </a:r>
            <a:r>
              <a:rPr lang="en-US" altLang="ja-JP" sz="2400" dirty="0" smtClean="0">
                <a:latin typeface="Times New Roman" charset="0"/>
              </a:rPr>
              <a:t>(U) </a:t>
            </a:r>
            <a:r>
              <a:rPr lang="en-US" altLang="ja-JP" sz="2400" dirty="0">
                <a:latin typeface="Times New Roman" charset="0"/>
              </a:rPr>
              <a:t>= 0 </a:t>
            </a:r>
            <a:endParaRPr lang="ja-JP" altLang="en-US" sz="2400" dirty="0">
              <a:latin typeface="Times New Roman" charset="0"/>
            </a:endParaRPr>
          </a:p>
          <a:p>
            <a:pPr>
              <a:buFont typeface="Wingdings" charset="0"/>
              <a:buNone/>
              <a:defRPr/>
            </a:pPr>
            <a:r>
              <a:rPr lang="en-US" altLang="ja-JP" sz="2400" dirty="0">
                <a:latin typeface="Times New Roman" charset="0"/>
              </a:rPr>
              <a:t> </a:t>
            </a:r>
          </a:p>
          <a:p>
            <a:pPr>
              <a:buFont typeface="Wingdings" charset="0"/>
              <a:buNone/>
              <a:defRPr/>
            </a:pPr>
            <a:r>
              <a:rPr lang="en-US" altLang="ja-JP" sz="2400" dirty="0">
                <a:latin typeface="Times New Roman" charset="0"/>
              </a:rPr>
              <a:t>　　　　</a:t>
            </a:r>
            <a:r>
              <a:rPr lang="en-US" altLang="ja-JP" sz="2400" dirty="0" err="1">
                <a:latin typeface="Times New Roman" charset="0"/>
              </a:rPr>
              <a:t>Cov</a:t>
            </a:r>
            <a:r>
              <a:rPr lang="en-US" altLang="ja-JP" sz="2400" dirty="0" smtClean="0">
                <a:latin typeface="Times New Roman" charset="0"/>
              </a:rPr>
              <a:t>(X,U) </a:t>
            </a:r>
            <a:r>
              <a:rPr lang="en-US" altLang="ja-JP" sz="2400" dirty="0">
                <a:latin typeface="Times New Roman" charset="0"/>
              </a:rPr>
              <a:t>= E</a:t>
            </a:r>
            <a:r>
              <a:rPr lang="en-US" altLang="ja-JP" sz="2400" dirty="0" smtClean="0">
                <a:latin typeface="Times New Roman" charset="0"/>
              </a:rPr>
              <a:t>(XU) </a:t>
            </a:r>
            <a:r>
              <a:rPr lang="en-US" altLang="ja-JP" sz="2400" dirty="0">
                <a:latin typeface="Times New Roman" charset="0"/>
              </a:rPr>
              <a:t>– E</a:t>
            </a:r>
            <a:r>
              <a:rPr lang="en-US" altLang="ja-JP" sz="2400" dirty="0" smtClean="0">
                <a:latin typeface="Times New Roman" charset="0"/>
              </a:rPr>
              <a:t>(X)</a:t>
            </a:r>
            <a:r>
              <a:rPr lang="en-US" altLang="ja-JP" sz="2400" dirty="0">
                <a:latin typeface="Times New Roman" charset="0"/>
              </a:rPr>
              <a:t>E</a:t>
            </a:r>
            <a:r>
              <a:rPr lang="en-US" altLang="ja-JP" sz="2400" dirty="0" smtClean="0">
                <a:latin typeface="Times New Roman" charset="0"/>
              </a:rPr>
              <a:t>(U)</a:t>
            </a:r>
            <a:endParaRPr lang="en-US" altLang="ja-JP" sz="2400" dirty="0">
              <a:latin typeface="Times New Roman" charset="0"/>
            </a:endParaRPr>
          </a:p>
          <a:p>
            <a:pPr>
              <a:buFont typeface="Wingdings" charset="0"/>
              <a:buNone/>
              <a:defRPr/>
            </a:pPr>
            <a:r>
              <a:rPr lang="en-US" altLang="ja-JP" sz="2400" dirty="0">
                <a:latin typeface="Times New Roman" charset="0"/>
              </a:rPr>
              <a:t>　　　　　　　　　　=E</a:t>
            </a:r>
            <a:r>
              <a:rPr lang="en-US" altLang="ja-JP" sz="2400" dirty="0" smtClean="0">
                <a:latin typeface="Times New Roman" charset="0"/>
              </a:rPr>
              <a:t>(XU) </a:t>
            </a:r>
            <a:r>
              <a:rPr lang="en-US" altLang="ja-JP" sz="2400" dirty="0">
                <a:latin typeface="Times New Roman" charset="0"/>
              </a:rPr>
              <a:t>=E(E</a:t>
            </a:r>
            <a:r>
              <a:rPr lang="en-US" altLang="ja-JP" sz="2400" dirty="0" smtClean="0">
                <a:latin typeface="Times New Roman" charset="0"/>
              </a:rPr>
              <a:t>(XU</a:t>
            </a:r>
            <a:r>
              <a:rPr lang="en-US" altLang="ja-JP" sz="2400" i="1" dirty="0" smtClean="0">
                <a:latin typeface="Times New Roman" charset="0"/>
              </a:rPr>
              <a:t>|</a:t>
            </a:r>
            <a:r>
              <a:rPr lang="en-US" altLang="ja-JP" sz="2400" dirty="0" smtClean="0">
                <a:latin typeface="Times New Roman" charset="0"/>
              </a:rPr>
              <a:t>X)</a:t>
            </a:r>
            <a:r>
              <a:rPr lang="en-US" altLang="ja-JP" sz="2400" dirty="0">
                <a:latin typeface="Times New Roman" charset="0"/>
              </a:rPr>
              <a:t>)=E</a:t>
            </a:r>
            <a:r>
              <a:rPr lang="en-US" altLang="ja-JP" sz="2400" dirty="0" smtClean="0">
                <a:latin typeface="Times New Roman" charset="0"/>
              </a:rPr>
              <a:t>(XE(U</a:t>
            </a:r>
            <a:r>
              <a:rPr lang="en-US" altLang="ja-JP" sz="2400" i="1" dirty="0" smtClean="0">
                <a:latin typeface="Times New Roman" charset="0"/>
              </a:rPr>
              <a:t>|</a:t>
            </a:r>
            <a:r>
              <a:rPr lang="en-US" altLang="ja-JP" sz="2400" dirty="0" smtClean="0">
                <a:latin typeface="Times New Roman" charset="0"/>
              </a:rPr>
              <a:t>X)</a:t>
            </a:r>
            <a:r>
              <a:rPr lang="en-US" altLang="ja-JP" sz="2400" dirty="0">
                <a:latin typeface="Times New Roman" charset="0"/>
              </a:rPr>
              <a:t>)= 0 </a:t>
            </a:r>
          </a:p>
          <a:p>
            <a:pPr>
              <a:buFont typeface="Wingdings" charset="0"/>
              <a:buNone/>
              <a:defRPr/>
            </a:pPr>
            <a:endParaRPr lang="en-US" altLang="ja-JP" sz="2400" dirty="0">
              <a:latin typeface="Times New Roman" charset="0"/>
            </a:endParaRPr>
          </a:p>
          <a:p>
            <a:pPr>
              <a:defRPr/>
            </a:pPr>
            <a:r>
              <a:rPr lang="ja-JP" altLang="en-US" sz="2400" dirty="0" smtClean="0">
                <a:latin typeface="Times New Roman" charset="0"/>
              </a:rPr>
              <a:t>（平均）独立</a:t>
            </a:r>
            <a:r>
              <a:rPr lang="ja-JP" altLang="en-US" sz="2400" dirty="0">
                <a:latin typeface="Times New Roman" charset="0"/>
              </a:rPr>
              <a:t>ならば</a:t>
            </a:r>
            <a:r>
              <a:rPr lang="ja-JP" altLang="en-US" sz="2400" dirty="0" smtClean="0">
                <a:latin typeface="Times New Roman" charset="0"/>
              </a:rPr>
              <a:t>無相関</a:t>
            </a:r>
            <a:r>
              <a:rPr lang="ja-JP" altLang="en-US" sz="2400" dirty="0" smtClean="0">
                <a:latin typeface="Times New Roman" charset="0"/>
              </a:rPr>
              <a:t>であることに注意</a:t>
            </a:r>
            <a:endParaRPr lang="ja-JP" altLang="en-US" sz="2400" dirty="0">
              <a:latin typeface="Times New Roman" charset="0"/>
            </a:endParaRPr>
          </a:p>
        </p:txBody>
      </p:sp>
      <p:sp>
        <p:nvSpPr>
          <p:cNvPr id="25603"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A568EC24-B7A3-0643-9CAF-883DEBAC9C92}" type="slidenum">
              <a:rPr kumimoji="0" lang="ja-JP" altLang="en-US" sz="1400">
                <a:solidFill>
                  <a:srgbClr val="000000"/>
                </a:solidFill>
              </a:rPr>
              <a:pPr/>
              <a:t>9</a:t>
            </a:fld>
            <a:endParaRPr kumimoji="0" lang="ja-JP" altLang="en-US" sz="14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r>
              <a:rPr lang="ja-JP" altLang="en-US" sz="2800">
                <a:latin typeface="Times New Roman" charset="0"/>
              </a:rPr>
              <a:t>モーメント法</a:t>
            </a:r>
            <a:endParaRPr lang="en-US" altLang="ja-JP" sz="2800">
              <a:latin typeface="Times New Roman" charset="0"/>
            </a:endParaRPr>
          </a:p>
        </p:txBody>
      </p:sp>
      <p:sp>
        <p:nvSpPr>
          <p:cNvPr id="25602" name="Rectangle 3"/>
          <p:cNvSpPr>
            <a:spLocks noGrp="1" noChangeArrowheads="1"/>
          </p:cNvSpPr>
          <p:nvPr>
            <p:ph idx="1"/>
          </p:nvPr>
        </p:nvSpPr>
        <p:spPr/>
        <p:txBody>
          <a:bodyPr/>
          <a:lstStyle/>
          <a:p>
            <a:pPr>
              <a:defRPr/>
            </a:pPr>
            <a:r>
              <a:rPr lang="ja-JP" altLang="en-US" sz="2400" dirty="0" smtClean="0">
                <a:latin typeface="Times New Roman" charset="0"/>
              </a:rPr>
              <a:t>モーメント条件</a:t>
            </a:r>
            <a:endParaRPr lang="en-US" altLang="ja-JP" sz="2400" dirty="0" smtClean="0">
              <a:latin typeface="Times New Roman" charset="0"/>
            </a:endParaRPr>
          </a:p>
          <a:p>
            <a:pPr lvl="1">
              <a:defRPr/>
            </a:pPr>
            <a:r>
              <a:rPr lang="en-US" altLang="ja-JP" sz="2000" dirty="0" smtClean="0">
                <a:latin typeface="Times New Roman" charset="0"/>
              </a:rPr>
              <a:t>E(U) </a:t>
            </a:r>
            <a:r>
              <a:rPr lang="en-US" altLang="ja-JP" sz="2000" dirty="0">
                <a:latin typeface="Times New Roman" charset="0"/>
              </a:rPr>
              <a:t>= 0 </a:t>
            </a:r>
            <a:r>
              <a:rPr lang="ja-JP" altLang="en-US" sz="2000" dirty="0">
                <a:latin typeface="Times New Roman" charset="0"/>
              </a:rPr>
              <a:t>と</a:t>
            </a:r>
            <a:r>
              <a:rPr lang="en-US" altLang="ja-JP" sz="2000" dirty="0">
                <a:latin typeface="Times New Roman" charset="0"/>
              </a:rPr>
              <a:t>E</a:t>
            </a:r>
            <a:r>
              <a:rPr lang="en-US" altLang="ja-JP" sz="2000" dirty="0" smtClean="0">
                <a:latin typeface="Times New Roman" charset="0"/>
              </a:rPr>
              <a:t>(XU) </a:t>
            </a:r>
            <a:r>
              <a:rPr lang="en-US" altLang="ja-JP" sz="2000" dirty="0">
                <a:latin typeface="Times New Roman" charset="0"/>
              </a:rPr>
              <a:t>= 0 </a:t>
            </a:r>
            <a:r>
              <a:rPr lang="ja-JP" altLang="en-US" sz="2000" dirty="0">
                <a:latin typeface="Times New Roman" charset="0"/>
              </a:rPr>
              <a:t>であり、</a:t>
            </a:r>
            <a:r>
              <a:rPr lang="ja-JP" altLang="en-US" sz="2000" dirty="0" smtClean="0">
                <a:latin typeface="Times New Roman" charset="0"/>
              </a:rPr>
              <a:t>かつ</a:t>
            </a:r>
            <a:r>
              <a:rPr lang="en-US" altLang="ja-JP" sz="2000" dirty="0" smtClean="0">
                <a:latin typeface="Times New Roman" charset="0"/>
              </a:rPr>
              <a:t>U= Y </a:t>
            </a:r>
            <a:r>
              <a:rPr lang="en-US" altLang="ja-JP" sz="2000" i="1" dirty="0">
                <a:latin typeface="Times New Roman" charset="0"/>
              </a:rPr>
              <a:t>– </a:t>
            </a:r>
            <a:r>
              <a:rPr lang="en-US" altLang="ja-JP" sz="2000" i="1" dirty="0">
                <a:latin typeface="Symbol" charset="0"/>
              </a:rPr>
              <a:t>b</a:t>
            </a:r>
            <a:r>
              <a:rPr lang="en-US" altLang="ja-JP" sz="2000" i="1" baseline="-25000" dirty="0">
                <a:latin typeface="Times New Roman" charset="0"/>
              </a:rPr>
              <a:t>0</a:t>
            </a:r>
            <a:r>
              <a:rPr lang="en-US" altLang="ja-JP" sz="2000" i="1" dirty="0">
                <a:latin typeface="Times New Roman" charset="0"/>
              </a:rPr>
              <a:t> – </a:t>
            </a:r>
            <a:r>
              <a:rPr lang="en-US" altLang="ja-JP" sz="2000" i="1" dirty="0" smtClean="0">
                <a:latin typeface="Symbol" charset="0"/>
              </a:rPr>
              <a:t>b</a:t>
            </a:r>
            <a:r>
              <a:rPr lang="en-US" altLang="ja-JP" sz="2000" i="1" baseline="-25000" dirty="0" smtClean="0">
                <a:latin typeface="Times New Roman" charset="0"/>
              </a:rPr>
              <a:t>1</a:t>
            </a:r>
            <a:r>
              <a:rPr lang="en-US" altLang="ja-JP" sz="2000" dirty="0" smtClean="0">
                <a:latin typeface="Times New Roman" charset="0"/>
              </a:rPr>
              <a:t>X</a:t>
            </a:r>
            <a:r>
              <a:rPr lang="en-US" altLang="ja-JP" sz="2000" i="1" dirty="0">
                <a:latin typeface="Times New Roman" charset="0"/>
              </a:rPr>
              <a:t>　</a:t>
            </a:r>
            <a:r>
              <a:rPr lang="ja-JP" altLang="en-US" sz="2000" dirty="0">
                <a:latin typeface="Times New Roman" charset="0"/>
              </a:rPr>
              <a:t>なので、</a:t>
            </a:r>
          </a:p>
          <a:p>
            <a:pPr lvl="1">
              <a:defRPr/>
            </a:pPr>
            <a:endParaRPr lang="en-US" altLang="ja-JP" sz="2000" dirty="0">
              <a:latin typeface="Times New Roman" charset="0"/>
            </a:endParaRPr>
          </a:p>
          <a:p>
            <a:pPr lvl="1">
              <a:buFont typeface="Wingdings" charset="0"/>
              <a:buNone/>
              <a:defRPr/>
            </a:pPr>
            <a:r>
              <a:rPr lang="en-US" altLang="ja-JP" sz="2000" dirty="0">
                <a:latin typeface="Times New Roman" charset="0"/>
              </a:rPr>
              <a:t>　　　　　　E</a:t>
            </a:r>
            <a:r>
              <a:rPr lang="en-US" altLang="ja-JP" sz="2000" dirty="0" smtClean="0">
                <a:latin typeface="Times New Roman" charset="0"/>
              </a:rPr>
              <a:t>(Y </a:t>
            </a:r>
            <a:r>
              <a:rPr lang="en-US" altLang="ja-JP" sz="2000" i="1" dirty="0" smtClean="0">
                <a:latin typeface="Times New Roman" charset="0"/>
              </a:rPr>
              <a:t>– </a:t>
            </a:r>
            <a:r>
              <a:rPr lang="en-US" altLang="ja-JP" sz="2000" i="1" dirty="0" smtClean="0">
                <a:latin typeface="Symbol" charset="0"/>
              </a:rPr>
              <a:t>b</a:t>
            </a:r>
            <a:r>
              <a:rPr lang="en-US" altLang="ja-JP" sz="2000" i="1" baseline="-25000" dirty="0" smtClean="0">
                <a:latin typeface="Times New Roman" charset="0"/>
              </a:rPr>
              <a:t>0</a:t>
            </a:r>
            <a:r>
              <a:rPr lang="en-US" altLang="ja-JP" sz="2000" i="1" dirty="0" smtClean="0">
                <a:latin typeface="Times New Roman" charset="0"/>
              </a:rPr>
              <a:t> – </a:t>
            </a:r>
            <a:r>
              <a:rPr lang="en-US" altLang="ja-JP" sz="2000" i="1" dirty="0" smtClean="0">
                <a:latin typeface="Symbol" charset="0"/>
              </a:rPr>
              <a:t>b</a:t>
            </a:r>
            <a:r>
              <a:rPr lang="en-US" altLang="ja-JP" sz="2000" i="1" baseline="-25000" dirty="0" smtClean="0">
                <a:latin typeface="Times New Roman" charset="0"/>
              </a:rPr>
              <a:t>1</a:t>
            </a:r>
            <a:r>
              <a:rPr lang="en-US" altLang="ja-JP" sz="2000" dirty="0" smtClean="0">
                <a:latin typeface="Times New Roman" charset="0"/>
              </a:rPr>
              <a:t>X) </a:t>
            </a:r>
            <a:r>
              <a:rPr lang="en-US" altLang="ja-JP" sz="2000" dirty="0">
                <a:latin typeface="Times New Roman" charset="0"/>
              </a:rPr>
              <a:t>= 0　</a:t>
            </a:r>
            <a:r>
              <a:rPr lang="ja-JP" altLang="en-US" sz="2000" dirty="0">
                <a:latin typeface="Times New Roman" charset="0"/>
              </a:rPr>
              <a:t>および　</a:t>
            </a:r>
            <a:r>
              <a:rPr lang="en-US" altLang="ja-JP" sz="2000" dirty="0">
                <a:latin typeface="Times New Roman" charset="0"/>
              </a:rPr>
              <a:t>E</a:t>
            </a:r>
            <a:r>
              <a:rPr lang="en-US" altLang="ja-JP" sz="2000" dirty="0" smtClean="0">
                <a:latin typeface="Times New Roman" charset="0"/>
              </a:rPr>
              <a:t>[X(Y </a:t>
            </a:r>
            <a:r>
              <a:rPr lang="en-US" altLang="ja-JP" sz="2000" i="1" dirty="0" smtClean="0">
                <a:latin typeface="Times New Roman" charset="0"/>
              </a:rPr>
              <a:t>– </a:t>
            </a:r>
            <a:r>
              <a:rPr lang="en-US" altLang="ja-JP" sz="2000" i="1" dirty="0" smtClean="0">
                <a:latin typeface="Symbol" charset="0"/>
              </a:rPr>
              <a:t>b</a:t>
            </a:r>
            <a:r>
              <a:rPr lang="en-US" altLang="ja-JP" sz="2000" i="1" baseline="-25000" dirty="0" smtClean="0">
                <a:latin typeface="Times New Roman" charset="0"/>
              </a:rPr>
              <a:t>0</a:t>
            </a:r>
            <a:r>
              <a:rPr lang="en-US" altLang="ja-JP" sz="2000" i="1" dirty="0" smtClean="0">
                <a:latin typeface="Times New Roman" charset="0"/>
              </a:rPr>
              <a:t> – </a:t>
            </a:r>
            <a:r>
              <a:rPr lang="en-US" altLang="ja-JP" sz="2000" i="1" dirty="0" smtClean="0">
                <a:latin typeface="Symbol" charset="0"/>
              </a:rPr>
              <a:t>b</a:t>
            </a:r>
            <a:r>
              <a:rPr lang="en-US" altLang="ja-JP" sz="2000" i="1" baseline="-25000" dirty="0" smtClean="0">
                <a:latin typeface="Times New Roman" charset="0"/>
              </a:rPr>
              <a:t>1</a:t>
            </a:r>
            <a:r>
              <a:rPr lang="en-US" altLang="ja-JP" sz="2000" dirty="0" smtClean="0">
                <a:latin typeface="Times New Roman" charset="0"/>
              </a:rPr>
              <a:t>X)</a:t>
            </a:r>
            <a:r>
              <a:rPr lang="en-US" altLang="ja-JP" sz="2000" dirty="0">
                <a:latin typeface="Times New Roman" charset="0"/>
              </a:rPr>
              <a:t>] = 0</a:t>
            </a:r>
          </a:p>
          <a:p>
            <a:pPr marL="0" indent="0">
              <a:buFont typeface="Arial" charset="0"/>
              <a:buNone/>
              <a:defRPr/>
            </a:pPr>
            <a:endParaRPr lang="ja-JP" altLang="en-US" sz="2000" dirty="0">
              <a:latin typeface="Times New Roman" charset="0"/>
            </a:endParaRPr>
          </a:p>
          <a:p>
            <a:pPr>
              <a:defRPr/>
            </a:pPr>
            <a:r>
              <a:rPr lang="ja-JP" altLang="en-US" sz="2400" dirty="0">
                <a:latin typeface="Times New Roman" charset="0"/>
              </a:rPr>
              <a:t>モーメント法（</a:t>
            </a:r>
            <a:r>
              <a:rPr lang="en-US" altLang="ja-JP" sz="2400" dirty="0">
                <a:latin typeface="Times New Roman" charset="0"/>
              </a:rPr>
              <a:t>The method of moments）</a:t>
            </a:r>
          </a:p>
          <a:p>
            <a:pPr lvl="1">
              <a:buFont typeface="Wingdings" charset="0"/>
              <a:buNone/>
              <a:defRPr/>
            </a:pPr>
            <a:endParaRPr lang="ja-JP" altLang="en-US" sz="2000" dirty="0">
              <a:latin typeface="Times New Roman" charset="0"/>
            </a:endParaRPr>
          </a:p>
          <a:p>
            <a:pPr lvl="1">
              <a:buFont typeface="Wingdings" charset="0"/>
              <a:buNone/>
              <a:defRPr/>
            </a:pPr>
            <a:r>
              <a:rPr lang="ja-JP" altLang="en-US" sz="2000" dirty="0">
                <a:latin typeface="Times New Roman" charset="0"/>
              </a:rPr>
              <a:t>これらのモーメント条件</a:t>
            </a:r>
            <a:r>
              <a:rPr lang="ja-JP" altLang="en-US" sz="2000" dirty="0" smtClean="0">
                <a:latin typeface="Times New Roman" charset="0"/>
              </a:rPr>
              <a:t>を標本平均で</a:t>
            </a:r>
            <a:r>
              <a:rPr lang="ja-JP" altLang="en-US" sz="2000" dirty="0">
                <a:latin typeface="Times New Roman" charset="0"/>
              </a:rPr>
              <a:t>置き換えることで</a:t>
            </a:r>
            <a:r>
              <a:rPr lang="ja-JP" altLang="en-US" sz="2000" dirty="0" smtClean="0">
                <a:latin typeface="Times New Roman" charset="0"/>
              </a:rPr>
              <a:t>パラメターを</a:t>
            </a:r>
            <a:r>
              <a:rPr lang="ja-JP" altLang="en-US" sz="2000" dirty="0">
                <a:latin typeface="Times New Roman" charset="0"/>
              </a:rPr>
              <a:t>推定する方法</a:t>
            </a:r>
          </a:p>
        </p:txBody>
      </p:sp>
      <p:sp>
        <p:nvSpPr>
          <p:cNvPr id="26627"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D05C1BBA-4A5C-F745-A568-2B8EA53A9BEF}" type="slidenum">
              <a:rPr kumimoji="0" lang="ja-JP" altLang="en-US" sz="1400">
                <a:solidFill>
                  <a:srgbClr val="000000"/>
                </a:solidFill>
              </a:rPr>
              <a:pPr/>
              <a:t>10</a:t>
            </a:fld>
            <a:endParaRPr kumimoji="0" lang="ja-JP" altLang="en-US" sz="14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ja-JP" altLang="en-US" sz="2800">
                <a:latin typeface="Times New Roman" charset="0"/>
              </a:rPr>
              <a:t>回帰パラメターの識別</a:t>
            </a:r>
            <a:endParaRPr lang="en-US" altLang="ja-JP" sz="2800">
              <a:latin typeface="Times New Roman" charset="0"/>
            </a:endParaRPr>
          </a:p>
        </p:txBody>
      </p:sp>
      <p:sp>
        <p:nvSpPr>
          <p:cNvPr id="25602" name="Rectangle 3"/>
          <p:cNvSpPr>
            <a:spLocks noGrp="1" noChangeArrowheads="1"/>
          </p:cNvSpPr>
          <p:nvPr>
            <p:ph idx="1"/>
          </p:nvPr>
        </p:nvSpPr>
        <p:spPr/>
        <p:txBody>
          <a:bodyPr/>
          <a:lstStyle/>
          <a:p>
            <a:pPr>
              <a:defRPr/>
            </a:pPr>
            <a:r>
              <a:rPr lang="ja-JP" altLang="en-US" sz="2400" dirty="0" smtClean="0">
                <a:latin typeface="Times New Roman" charset="0"/>
              </a:rPr>
              <a:t>モーメント条件を書き直すと</a:t>
            </a:r>
            <a:endParaRPr lang="en-US" altLang="ja-JP" sz="2400" dirty="0" smtClean="0">
              <a:latin typeface="Times New Roman" charset="0"/>
            </a:endParaRPr>
          </a:p>
          <a:p>
            <a:pPr lvl="1">
              <a:buFont typeface="Wingdings" charset="0"/>
              <a:buNone/>
              <a:defRPr/>
            </a:pPr>
            <a:r>
              <a:rPr lang="en-US" altLang="ja-JP" sz="2000" dirty="0" smtClean="0">
                <a:latin typeface="Times New Roman" charset="0"/>
              </a:rPr>
              <a:t>E(Y) </a:t>
            </a:r>
            <a:r>
              <a:rPr lang="en-US" altLang="ja-JP" sz="2000" i="1" dirty="0" smtClean="0">
                <a:latin typeface="Times New Roman" charset="0"/>
              </a:rPr>
              <a:t>– </a:t>
            </a:r>
            <a:r>
              <a:rPr lang="en-US" altLang="ja-JP" sz="2000" i="1" dirty="0" smtClean="0">
                <a:latin typeface="Symbol" charset="0"/>
              </a:rPr>
              <a:t>b</a:t>
            </a:r>
            <a:r>
              <a:rPr lang="en-US" altLang="ja-JP" sz="2000" i="1" baseline="-25000" dirty="0" smtClean="0">
                <a:latin typeface="Times New Roman" charset="0"/>
              </a:rPr>
              <a:t>0</a:t>
            </a:r>
            <a:r>
              <a:rPr lang="en-US" altLang="ja-JP" sz="2000" i="1" dirty="0" smtClean="0">
                <a:latin typeface="Times New Roman" charset="0"/>
              </a:rPr>
              <a:t> – </a:t>
            </a:r>
            <a:r>
              <a:rPr lang="en-US" altLang="ja-JP" sz="2000" i="1" dirty="0" smtClean="0">
                <a:latin typeface="Symbol" charset="0"/>
              </a:rPr>
              <a:t>b</a:t>
            </a:r>
            <a:r>
              <a:rPr lang="en-US" altLang="ja-JP" sz="2000" i="1" baseline="-25000" dirty="0" smtClean="0">
                <a:latin typeface="Times New Roman" charset="0"/>
              </a:rPr>
              <a:t>1</a:t>
            </a:r>
            <a:r>
              <a:rPr lang="en-US" altLang="ja-JP" sz="2000" dirty="0" smtClean="0">
                <a:latin typeface="Times New Roman" charset="0"/>
              </a:rPr>
              <a:t>E(X) </a:t>
            </a:r>
            <a:r>
              <a:rPr lang="en-US" altLang="ja-JP" sz="2000" dirty="0">
                <a:latin typeface="Times New Roman" charset="0"/>
              </a:rPr>
              <a:t>= </a:t>
            </a:r>
            <a:r>
              <a:rPr lang="en-US" altLang="ja-JP" sz="2000" dirty="0" smtClean="0">
                <a:latin typeface="Times New Roman" charset="0"/>
              </a:rPr>
              <a:t>0</a:t>
            </a:r>
          </a:p>
          <a:p>
            <a:pPr lvl="1">
              <a:buFont typeface="Wingdings" charset="0"/>
              <a:buNone/>
              <a:defRPr/>
            </a:pPr>
            <a:r>
              <a:rPr lang="en-US" altLang="ja-JP" sz="2000" dirty="0" smtClean="0">
                <a:latin typeface="Times New Roman" charset="0"/>
              </a:rPr>
              <a:t>E[XY] </a:t>
            </a:r>
            <a:r>
              <a:rPr lang="en-US" altLang="ja-JP" sz="2000" i="1" dirty="0" smtClean="0">
                <a:latin typeface="Times New Roman" charset="0"/>
              </a:rPr>
              <a:t>– </a:t>
            </a:r>
            <a:r>
              <a:rPr lang="en-US" altLang="ja-JP" sz="2000" i="1" dirty="0" smtClean="0">
                <a:latin typeface="Symbol" charset="0"/>
              </a:rPr>
              <a:t>b</a:t>
            </a:r>
            <a:r>
              <a:rPr lang="en-US" altLang="ja-JP" sz="2000" i="1" baseline="-25000" dirty="0" smtClean="0">
                <a:latin typeface="Times New Roman" charset="0"/>
              </a:rPr>
              <a:t>0</a:t>
            </a:r>
            <a:r>
              <a:rPr lang="en-US" altLang="ja-JP" sz="2000" i="1" dirty="0" smtClean="0">
                <a:latin typeface="Times New Roman" charset="0"/>
              </a:rPr>
              <a:t> </a:t>
            </a:r>
            <a:r>
              <a:rPr lang="en-US" altLang="ja-JP" sz="2000" dirty="0" smtClean="0">
                <a:latin typeface="Times New Roman" charset="0"/>
              </a:rPr>
              <a:t>E[X]</a:t>
            </a:r>
            <a:r>
              <a:rPr lang="en-US" altLang="ja-JP" sz="2000" i="1" dirty="0" smtClean="0">
                <a:latin typeface="Times New Roman" charset="0"/>
              </a:rPr>
              <a:t>– </a:t>
            </a:r>
            <a:r>
              <a:rPr lang="en-US" altLang="ja-JP" sz="2000" i="1" dirty="0" smtClean="0">
                <a:latin typeface="Symbol" charset="0"/>
              </a:rPr>
              <a:t>b</a:t>
            </a:r>
            <a:r>
              <a:rPr lang="en-US" altLang="ja-JP" sz="2000" i="1" baseline="-25000" dirty="0" smtClean="0">
                <a:latin typeface="Times New Roman" charset="0"/>
              </a:rPr>
              <a:t>1</a:t>
            </a:r>
            <a:r>
              <a:rPr lang="en-US" altLang="ja-JP" sz="2000" dirty="0" smtClean="0">
                <a:latin typeface="Times New Roman" charset="0"/>
              </a:rPr>
              <a:t>E[X^2] </a:t>
            </a:r>
            <a:r>
              <a:rPr lang="en-US" altLang="ja-JP" sz="2000" dirty="0">
                <a:latin typeface="Times New Roman" charset="0"/>
              </a:rPr>
              <a:t>= 0</a:t>
            </a:r>
          </a:p>
          <a:p>
            <a:pPr marL="0" indent="0">
              <a:buFont typeface="Arial" charset="0"/>
              <a:buNone/>
              <a:defRPr/>
            </a:pPr>
            <a:endParaRPr lang="en-US" altLang="ja-JP" sz="2000" dirty="0" smtClean="0">
              <a:latin typeface="Times New Roman" charset="0"/>
            </a:endParaRPr>
          </a:p>
          <a:p>
            <a:pPr marL="0" indent="0">
              <a:buFont typeface="Arial" charset="0"/>
              <a:buNone/>
              <a:defRPr/>
            </a:pPr>
            <a:r>
              <a:rPr lang="en-US" altLang="en-US" sz="2000" dirty="0" smtClean="0">
                <a:latin typeface="Times New Roman" charset="0"/>
              </a:rPr>
              <a:t>二つの変数（</a:t>
            </a:r>
            <a:r>
              <a:rPr lang="en-US" altLang="ja-JP" sz="2000" i="1" dirty="0" smtClean="0">
                <a:latin typeface="Symbol" charset="0"/>
              </a:rPr>
              <a:t>b</a:t>
            </a:r>
            <a:r>
              <a:rPr lang="en-US" altLang="ja-JP" sz="2000" i="1" baseline="-25000" dirty="0" smtClean="0">
                <a:latin typeface="Times New Roman" charset="0"/>
              </a:rPr>
              <a:t>0</a:t>
            </a:r>
            <a:r>
              <a:rPr lang="en-US" altLang="ja-JP" sz="2000" i="1" dirty="0" smtClean="0">
                <a:latin typeface="Times New Roman" charset="0"/>
              </a:rPr>
              <a:t> , </a:t>
            </a:r>
            <a:r>
              <a:rPr lang="en-US" altLang="ja-JP" sz="2000" i="1" dirty="0" smtClean="0">
                <a:latin typeface="Symbol" charset="0"/>
              </a:rPr>
              <a:t>b</a:t>
            </a:r>
            <a:r>
              <a:rPr lang="en-US" altLang="ja-JP" sz="2000" i="1" baseline="-25000" dirty="0" smtClean="0">
                <a:latin typeface="Times New Roman" charset="0"/>
              </a:rPr>
              <a:t>1</a:t>
            </a:r>
            <a:r>
              <a:rPr lang="en-US" altLang="en-US" sz="2000" dirty="0" smtClean="0">
                <a:latin typeface="Times New Roman" charset="0"/>
              </a:rPr>
              <a:t>）</a:t>
            </a:r>
            <a:r>
              <a:rPr lang="ja-JP" altLang="en-US" sz="2000" dirty="0" smtClean="0">
                <a:latin typeface="Times New Roman" charset="0"/>
              </a:rPr>
              <a:t>の連立方程式を解くと</a:t>
            </a:r>
            <a:endParaRPr lang="en-US" altLang="ja-JP" sz="2000" dirty="0" smtClean="0">
              <a:latin typeface="Times New Roman" charset="0"/>
            </a:endParaRPr>
          </a:p>
          <a:p>
            <a:pPr marL="0" indent="0">
              <a:buFont typeface="Arial" charset="0"/>
              <a:buNone/>
              <a:defRPr/>
            </a:pPr>
            <a:endParaRPr lang="en-US" altLang="ja-JP" sz="2000" dirty="0">
              <a:latin typeface="Times New Roman" charset="0"/>
            </a:endParaRPr>
          </a:p>
          <a:p>
            <a:pPr marL="0" indent="0">
              <a:buFont typeface="Arial" charset="0"/>
              <a:buNone/>
              <a:defRPr/>
            </a:pPr>
            <a:endParaRPr lang="en-US" altLang="ja-JP" sz="2000" dirty="0" smtClean="0">
              <a:latin typeface="Times New Roman" charset="0"/>
            </a:endParaRPr>
          </a:p>
          <a:p>
            <a:pPr marL="0" indent="0">
              <a:buFont typeface="Arial" charset="0"/>
              <a:buNone/>
              <a:defRPr/>
            </a:pPr>
            <a:endParaRPr lang="en-US" altLang="ja-JP" sz="2000" dirty="0">
              <a:latin typeface="Times New Roman" charset="0"/>
            </a:endParaRPr>
          </a:p>
          <a:p>
            <a:pPr marL="0" indent="0">
              <a:buFont typeface="Arial" charset="0"/>
              <a:buNone/>
              <a:defRPr/>
            </a:pPr>
            <a:endParaRPr lang="en-US" altLang="ja-JP" sz="2000" dirty="0" smtClean="0">
              <a:latin typeface="Times New Roman" charset="0"/>
            </a:endParaRPr>
          </a:p>
          <a:p>
            <a:pPr marL="0" indent="0">
              <a:buFont typeface="Arial" charset="0"/>
              <a:buNone/>
              <a:defRPr/>
            </a:pPr>
            <a:endParaRPr lang="en-US" altLang="ja-JP" sz="2000" dirty="0">
              <a:latin typeface="Times New Roman" charset="0"/>
            </a:endParaRPr>
          </a:p>
          <a:p>
            <a:pPr marL="0" indent="0">
              <a:buFont typeface="Arial" charset="0"/>
              <a:buNone/>
              <a:defRPr/>
            </a:pPr>
            <a:r>
              <a:rPr lang="ja-JP" altLang="en-US" sz="2000" dirty="0" smtClean="0">
                <a:latin typeface="Times New Roman" charset="0"/>
              </a:rPr>
              <a:t>このように、回帰モデルのパラメターを観測できる説明変数</a:t>
            </a:r>
            <a:r>
              <a:rPr lang="en-US" altLang="ja-JP" sz="2000" dirty="0" smtClean="0">
                <a:latin typeface="Times New Roman" charset="0"/>
              </a:rPr>
              <a:t>X</a:t>
            </a:r>
            <a:r>
              <a:rPr lang="ja-JP" altLang="en-US" sz="2000" dirty="0" smtClean="0">
                <a:latin typeface="Times New Roman" charset="0"/>
              </a:rPr>
              <a:t>と被説明変数</a:t>
            </a:r>
            <a:r>
              <a:rPr lang="en-US" altLang="ja-JP" sz="2000" dirty="0" smtClean="0">
                <a:latin typeface="Times New Roman" charset="0"/>
              </a:rPr>
              <a:t>Y</a:t>
            </a:r>
            <a:r>
              <a:rPr lang="ja-JP" altLang="en-US" sz="2000" dirty="0" smtClean="0">
                <a:latin typeface="Times New Roman" charset="0"/>
              </a:rPr>
              <a:t>の平均、分散、共分散といったモーメントで書き表すことができる時、「パラメターは識別できる」という</a:t>
            </a:r>
            <a:endParaRPr lang="ja-JP" altLang="en-US" sz="2000" dirty="0">
              <a:latin typeface="Times New Roman" charset="0"/>
            </a:endParaRPr>
          </a:p>
        </p:txBody>
      </p:sp>
      <p:sp>
        <p:nvSpPr>
          <p:cNvPr id="27651"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0B019BAE-9CCD-AF4A-A6E5-C586A4EF92DD}" type="slidenum">
              <a:rPr kumimoji="0" lang="ja-JP" altLang="en-US" sz="1400">
                <a:solidFill>
                  <a:srgbClr val="000000"/>
                </a:solidFill>
              </a:rPr>
              <a:pPr/>
              <a:t>11</a:t>
            </a:fld>
            <a:endParaRPr kumimoji="0" lang="ja-JP" altLang="en-US" sz="1400">
              <a:solidFill>
                <a:srgbClr val="000000"/>
              </a:solidFill>
            </a:endParaRPr>
          </a:p>
        </p:txBody>
      </p:sp>
      <p:graphicFrame>
        <p:nvGraphicFramePr>
          <p:cNvPr id="27652" name="オブジェクト 2"/>
          <p:cNvGraphicFramePr>
            <a:graphicFrameLocks noChangeAspect="1"/>
          </p:cNvGraphicFramePr>
          <p:nvPr/>
        </p:nvGraphicFramePr>
        <p:xfrm>
          <a:off x="1042988" y="3789363"/>
          <a:ext cx="6940550" cy="647700"/>
        </p:xfrm>
        <a:graphic>
          <a:graphicData uri="http://schemas.openxmlformats.org/presentationml/2006/ole">
            <mc:AlternateContent xmlns:mc="http://schemas.openxmlformats.org/markup-compatibility/2006">
              <mc:Choice xmlns:v="urn:schemas-microsoft-com:vml" Requires="v">
                <p:oleObj spid="_x0000_s27665" name="文書" r:id="rId3" imgW="5397301" imgH="507981" progId="Word.Document.12">
                  <p:embed/>
                </p:oleObj>
              </mc:Choice>
              <mc:Fallback>
                <p:oleObj name="文書" r:id="rId3" imgW="5397301" imgH="507981" progId="Word.Document.12">
                  <p:embed/>
                  <p:pic>
                    <p:nvPicPr>
                      <p:cNvPr id="0" name="オブジェクト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3789363"/>
                        <a:ext cx="69405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653" name="オブジェクト 3"/>
          <p:cNvGraphicFramePr>
            <a:graphicFrameLocks noChangeAspect="1"/>
          </p:cNvGraphicFramePr>
          <p:nvPr/>
        </p:nvGraphicFramePr>
        <p:xfrm>
          <a:off x="1619250" y="4508500"/>
          <a:ext cx="6886575" cy="649288"/>
        </p:xfrm>
        <a:graphic>
          <a:graphicData uri="http://schemas.openxmlformats.org/presentationml/2006/ole">
            <mc:AlternateContent xmlns:mc="http://schemas.openxmlformats.org/markup-compatibility/2006">
              <mc:Choice xmlns:v="urn:schemas-microsoft-com:vml" Requires="v">
                <p:oleObj spid="_x0000_s27666" name="文書" r:id="rId5" imgW="5397301" imgH="507981" progId="Word.Document.12">
                  <p:embed/>
                </p:oleObj>
              </mc:Choice>
              <mc:Fallback>
                <p:oleObj name="文書" r:id="rId5" imgW="5397301" imgH="507981" progId="Word.Document.12">
                  <p:embed/>
                  <p:pic>
                    <p:nvPicPr>
                      <p:cNvPr id="0" name="オブジェクト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250" y="4508500"/>
                        <a:ext cx="6886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026"/>
          <p:cNvSpPr>
            <a:spLocks noGrp="1" noChangeArrowheads="1"/>
          </p:cNvSpPr>
          <p:nvPr>
            <p:ph type="title"/>
          </p:nvPr>
        </p:nvSpPr>
        <p:spPr>
          <a:xfrm>
            <a:off x="1042988" y="404813"/>
            <a:ext cx="7378700" cy="1143000"/>
          </a:xfrm>
        </p:spPr>
        <p:txBody>
          <a:bodyPr/>
          <a:lstStyle/>
          <a:p>
            <a:r>
              <a:rPr lang="ja-JP" altLang="en-US" sz="2800">
                <a:latin typeface="Times New Roman" charset="0"/>
              </a:rPr>
              <a:t>最小二乗推定量のモーメント法による求め方</a:t>
            </a:r>
            <a:endParaRPr lang="en-US" altLang="ja-JP" sz="2800">
              <a:latin typeface="Times New Roman" charset="0"/>
            </a:endParaRPr>
          </a:p>
        </p:txBody>
      </p:sp>
      <p:sp>
        <p:nvSpPr>
          <p:cNvPr id="28674" name="Rectangle 1027"/>
          <p:cNvSpPr>
            <a:spLocks noGrp="1" noChangeArrowheads="1"/>
          </p:cNvSpPr>
          <p:nvPr>
            <p:ph type="body" sz="half" idx="1"/>
          </p:nvPr>
        </p:nvSpPr>
        <p:spPr>
          <a:xfrm>
            <a:off x="755650" y="1557338"/>
            <a:ext cx="7958138" cy="1008062"/>
          </a:xfrm>
        </p:spPr>
        <p:txBody>
          <a:bodyPr/>
          <a:lstStyle/>
          <a:p>
            <a:r>
              <a:rPr lang="ja-JP" altLang="en-US" sz="2400">
                <a:latin typeface="Times New Roman" charset="0"/>
              </a:rPr>
              <a:t> モーメント条件が満たされるようにパラメターを選ぶ</a:t>
            </a:r>
            <a:endParaRPr lang="en-US" altLang="ja-JP" sz="2400">
              <a:latin typeface="Times New Roman" charset="0"/>
            </a:endParaRPr>
          </a:p>
          <a:p>
            <a:r>
              <a:rPr lang="en-US" altLang="ja-JP" sz="2400">
                <a:latin typeface="Times New Roman" charset="0"/>
              </a:rPr>
              <a:t> </a:t>
            </a:r>
            <a:r>
              <a:rPr lang="ja-JP" altLang="en-US" sz="2400">
                <a:latin typeface="Times New Roman" charset="0"/>
              </a:rPr>
              <a:t>モーメントを標本平均で置き換えると、</a:t>
            </a:r>
            <a:endParaRPr lang="en-US" altLang="ja-JP" sz="2400">
              <a:latin typeface="Times New Roman" charset="0"/>
            </a:endParaRPr>
          </a:p>
          <a:p>
            <a:endParaRPr lang="en-US" altLang="ja-JP" sz="2400">
              <a:latin typeface="Times New Roman" charset="0"/>
            </a:endParaRPr>
          </a:p>
          <a:p>
            <a:endParaRPr lang="en-US" altLang="ja-JP" sz="2400">
              <a:latin typeface="Times New Roman" charset="0"/>
            </a:endParaRPr>
          </a:p>
          <a:p>
            <a:endParaRPr lang="en-US" altLang="ja-JP" sz="2400">
              <a:latin typeface="Times New Roman" charset="0"/>
            </a:endParaRPr>
          </a:p>
          <a:p>
            <a:endParaRPr lang="en-US" altLang="ja-JP" sz="2400">
              <a:latin typeface="Times New Roman" charset="0"/>
            </a:endParaRPr>
          </a:p>
          <a:p>
            <a:endParaRPr lang="en-US" altLang="ja-JP" sz="2400">
              <a:latin typeface="Times New Roman" charset="0"/>
            </a:endParaRPr>
          </a:p>
          <a:p>
            <a:r>
              <a:rPr lang="ja-JP" altLang="en-US" sz="2400">
                <a:latin typeface="Times New Roman" charset="0"/>
              </a:rPr>
              <a:t>これらが、単回帰モデルの回帰パラメターの推定値</a:t>
            </a:r>
            <a:endParaRPr lang="en-US" altLang="ja-JP" sz="2400">
              <a:latin typeface="Times New Roman" charset="0"/>
            </a:endParaRPr>
          </a:p>
        </p:txBody>
      </p:sp>
      <p:sp>
        <p:nvSpPr>
          <p:cNvPr id="28675" name="スライド番号プレースホルダ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0C60C9F1-7F02-4E46-8E81-49314D16548F}" type="slidenum">
              <a:rPr kumimoji="0" lang="ja-JP" altLang="en-US" sz="1400">
                <a:solidFill>
                  <a:srgbClr val="000000"/>
                </a:solidFill>
              </a:rPr>
              <a:pPr/>
              <a:t>12</a:t>
            </a:fld>
            <a:endParaRPr kumimoji="0" lang="ja-JP" altLang="en-US" sz="1400">
              <a:solidFill>
                <a:srgbClr val="000000"/>
              </a:solidFill>
            </a:endParaRPr>
          </a:p>
        </p:txBody>
      </p:sp>
      <p:graphicFrame>
        <p:nvGraphicFramePr>
          <p:cNvPr id="28676" name="オブジェクト 2"/>
          <p:cNvGraphicFramePr>
            <a:graphicFrameLocks noChangeAspect="1"/>
          </p:cNvGraphicFramePr>
          <p:nvPr/>
        </p:nvGraphicFramePr>
        <p:xfrm>
          <a:off x="1187450" y="2708275"/>
          <a:ext cx="7651750" cy="1081088"/>
        </p:xfrm>
        <a:graphic>
          <a:graphicData uri="http://schemas.openxmlformats.org/presentationml/2006/ole">
            <mc:AlternateContent xmlns:mc="http://schemas.openxmlformats.org/markup-compatibility/2006">
              <mc:Choice xmlns:v="urn:schemas-microsoft-com:vml" Requires="v">
                <p:oleObj spid="_x0000_s28689" name="文書" r:id="rId3" imgW="5397301" imgH="761972" progId="Word.Document.12">
                  <p:embed/>
                </p:oleObj>
              </mc:Choice>
              <mc:Fallback>
                <p:oleObj name="文書" r:id="rId3" imgW="5397301" imgH="761972" progId="Word.Document.12">
                  <p:embed/>
                  <p:pic>
                    <p:nvPicPr>
                      <p:cNvPr id="0" name="オブジェクト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2708275"/>
                        <a:ext cx="765175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677" name="オブジェクト 3"/>
          <p:cNvGraphicFramePr>
            <a:graphicFrameLocks noChangeAspect="1"/>
          </p:cNvGraphicFramePr>
          <p:nvPr/>
        </p:nvGraphicFramePr>
        <p:xfrm>
          <a:off x="1187450" y="3860800"/>
          <a:ext cx="7651750" cy="360363"/>
        </p:xfrm>
        <a:graphic>
          <a:graphicData uri="http://schemas.openxmlformats.org/presentationml/2006/ole">
            <mc:AlternateContent xmlns:mc="http://schemas.openxmlformats.org/markup-compatibility/2006">
              <mc:Choice xmlns:v="urn:schemas-microsoft-com:vml" Requires="v">
                <p:oleObj spid="_x0000_s28690" name="文書" r:id="rId5" imgW="5397301" imgH="253991" progId="Word.Document.12">
                  <p:embed/>
                </p:oleObj>
              </mc:Choice>
              <mc:Fallback>
                <p:oleObj name="文書" r:id="rId5" imgW="5397301" imgH="253991" progId="Word.Document.12">
                  <p:embed/>
                  <p:pic>
                    <p:nvPicPr>
                      <p:cNvPr id="0" name="オブジェクト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450" y="3860800"/>
                        <a:ext cx="76517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ja-JP" altLang="en-US" sz="2800">
                <a:latin typeface="Times New Roman" charset="0"/>
              </a:rPr>
              <a:t>回帰パラメターの推定値のまとめ</a:t>
            </a:r>
          </a:p>
        </p:txBody>
      </p:sp>
      <p:sp>
        <p:nvSpPr>
          <p:cNvPr id="29698" name="Rectangle 3"/>
          <p:cNvSpPr>
            <a:spLocks noGrp="1" noChangeArrowheads="1"/>
          </p:cNvSpPr>
          <p:nvPr>
            <p:ph idx="1"/>
          </p:nvPr>
        </p:nvSpPr>
        <p:spPr>
          <a:xfrm>
            <a:off x="611188" y="1557338"/>
            <a:ext cx="8105775" cy="3881437"/>
          </a:xfrm>
        </p:spPr>
        <p:txBody>
          <a:bodyPr/>
          <a:lstStyle/>
          <a:p>
            <a:r>
              <a:rPr lang="ja-JP" altLang="en-US" sz="2400">
                <a:latin typeface="Times New Roman" charset="0"/>
              </a:rPr>
              <a:t> 傾きパラメターの推定値は、</a:t>
            </a:r>
            <a:r>
              <a:rPr lang="en-US" altLang="ja-JP" sz="2400">
                <a:latin typeface="Times New Roman" charset="0"/>
              </a:rPr>
              <a:t>x</a:t>
            </a:r>
            <a:r>
              <a:rPr lang="ja-JP" altLang="en-US" sz="2400">
                <a:latin typeface="Times New Roman" charset="0"/>
              </a:rPr>
              <a:t>と</a:t>
            </a:r>
            <a:r>
              <a:rPr lang="en-US" altLang="ja-JP" sz="2400">
                <a:latin typeface="Times New Roman" charset="0"/>
              </a:rPr>
              <a:t>y</a:t>
            </a:r>
            <a:r>
              <a:rPr lang="ja-JP" altLang="en-US" sz="2400">
                <a:latin typeface="Times New Roman" charset="0"/>
              </a:rPr>
              <a:t>の標本共分散を</a:t>
            </a:r>
            <a:r>
              <a:rPr lang="en-US" altLang="ja-JP" sz="2400">
                <a:latin typeface="Times New Roman" charset="0"/>
              </a:rPr>
              <a:t>x</a:t>
            </a:r>
            <a:r>
              <a:rPr lang="ja-JP" altLang="en-US" sz="2400">
                <a:latin typeface="Times New Roman" charset="0"/>
              </a:rPr>
              <a:t>の標本分散で割ったもの</a:t>
            </a:r>
          </a:p>
          <a:p>
            <a:pPr lvl="1"/>
            <a:r>
              <a:rPr lang="en-US" altLang="ja-JP" sz="2000">
                <a:latin typeface="Times New Roman" charset="0"/>
              </a:rPr>
              <a:t> </a:t>
            </a:r>
            <a:r>
              <a:rPr lang="en-US" altLang="ja-JP" sz="2000" i="1">
                <a:latin typeface="Times New Roman" charset="0"/>
              </a:rPr>
              <a:t>x</a:t>
            </a:r>
            <a:r>
              <a:rPr lang="en-US" altLang="ja-JP" sz="2000">
                <a:latin typeface="Times New Roman" charset="0"/>
              </a:rPr>
              <a:t> </a:t>
            </a:r>
            <a:r>
              <a:rPr lang="ja-JP" altLang="en-US" sz="2000">
                <a:latin typeface="Times New Roman" charset="0"/>
              </a:rPr>
              <a:t>と</a:t>
            </a:r>
            <a:r>
              <a:rPr lang="en-US" altLang="ja-JP" sz="2000">
                <a:latin typeface="Times New Roman" charset="0"/>
              </a:rPr>
              <a:t> </a:t>
            </a:r>
            <a:r>
              <a:rPr lang="en-US" altLang="ja-JP" sz="2000" i="1">
                <a:latin typeface="Times New Roman" charset="0"/>
              </a:rPr>
              <a:t>y</a:t>
            </a:r>
            <a:r>
              <a:rPr lang="en-US" altLang="ja-JP" sz="2000">
                <a:latin typeface="Times New Roman" charset="0"/>
              </a:rPr>
              <a:t> </a:t>
            </a:r>
            <a:r>
              <a:rPr lang="ja-JP" altLang="en-US" sz="2000">
                <a:latin typeface="Times New Roman" charset="0"/>
              </a:rPr>
              <a:t>が正相関していれば、傾きパラメターの推定値は正になる</a:t>
            </a:r>
          </a:p>
          <a:p>
            <a:pPr lvl="1"/>
            <a:r>
              <a:rPr lang="en-US" altLang="ja-JP" sz="2000">
                <a:latin typeface="Times New Roman" charset="0"/>
              </a:rPr>
              <a:t> </a:t>
            </a:r>
            <a:r>
              <a:rPr lang="en-US" altLang="ja-JP" sz="2000" i="1">
                <a:latin typeface="Times New Roman" charset="0"/>
              </a:rPr>
              <a:t>x</a:t>
            </a:r>
            <a:r>
              <a:rPr lang="en-US" altLang="ja-JP" sz="2000">
                <a:latin typeface="Times New Roman" charset="0"/>
              </a:rPr>
              <a:t> </a:t>
            </a:r>
            <a:r>
              <a:rPr lang="ja-JP" altLang="en-US" sz="2000">
                <a:latin typeface="Times New Roman" charset="0"/>
              </a:rPr>
              <a:t>と</a:t>
            </a:r>
            <a:r>
              <a:rPr lang="en-US" altLang="ja-JP" sz="2000">
                <a:latin typeface="Times New Roman" charset="0"/>
              </a:rPr>
              <a:t> </a:t>
            </a:r>
            <a:r>
              <a:rPr lang="en-US" altLang="ja-JP" sz="2000" i="1">
                <a:latin typeface="Times New Roman" charset="0"/>
              </a:rPr>
              <a:t>y</a:t>
            </a:r>
            <a:r>
              <a:rPr lang="en-US" altLang="ja-JP" sz="2000">
                <a:latin typeface="Times New Roman" charset="0"/>
              </a:rPr>
              <a:t> </a:t>
            </a:r>
            <a:r>
              <a:rPr lang="ja-JP" altLang="en-US" sz="2000">
                <a:latin typeface="Times New Roman" charset="0"/>
              </a:rPr>
              <a:t>が負相関していれば、傾きパラメターの推定値は負になる</a:t>
            </a:r>
            <a:endParaRPr lang="en-US" altLang="ja-JP" sz="2000">
              <a:latin typeface="Times New Roman" charset="0"/>
            </a:endParaRPr>
          </a:p>
          <a:p>
            <a:pPr lvl="1"/>
            <a:endParaRPr lang="en-US" altLang="ja-JP" sz="2000">
              <a:latin typeface="Times New Roman" charset="0"/>
            </a:endParaRPr>
          </a:p>
          <a:p>
            <a:r>
              <a:rPr lang="ja-JP" altLang="en-US" sz="2400">
                <a:latin typeface="Times New Roman" charset="0"/>
              </a:rPr>
              <a:t>切片パラメターの推定値は、</a:t>
            </a:r>
            <a:r>
              <a:rPr lang="en-US" altLang="ja-JP" sz="2400">
                <a:latin typeface="Times New Roman" charset="0"/>
              </a:rPr>
              <a:t>x</a:t>
            </a:r>
            <a:r>
              <a:rPr lang="ja-JP" altLang="en-US" sz="2400">
                <a:latin typeface="Times New Roman" charset="0"/>
              </a:rPr>
              <a:t>の平均に傾きパラメターの推定値をかけたものを</a:t>
            </a:r>
            <a:r>
              <a:rPr lang="en-US" altLang="ja-JP" sz="2400">
                <a:latin typeface="Times New Roman" charset="0"/>
              </a:rPr>
              <a:t>y</a:t>
            </a:r>
            <a:r>
              <a:rPr lang="ja-JP" altLang="en-US" sz="2400">
                <a:latin typeface="Times New Roman" charset="0"/>
              </a:rPr>
              <a:t>の平均からひいたもの</a:t>
            </a:r>
            <a:endParaRPr lang="en-US" altLang="ja-JP" sz="2400">
              <a:latin typeface="Times New Roman" charset="0"/>
            </a:endParaRPr>
          </a:p>
        </p:txBody>
      </p:sp>
      <p:sp>
        <p:nvSpPr>
          <p:cNvPr id="29699"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5F260AC4-662A-914A-9484-34CC8EF4BB49}" type="slidenum">
              <a:rPr kumimoji="0" lang="ja-JP" altLang="en-US" sz="1400">
                <a:solidFill>
                  <a:srgbClr val="000000"/>
                </a:solidFill>
              </a:rPr>
              <a:pPr/>
              <a:t>13</a:t>
            </a:fld>
            <a:endParaRPr kumimoji="0" lang="ja-JP" altLang="en-US" sz="14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ja-JP" altLang="en-US" sz="2800">
                <a:latin typeface="Times New Roman" charset="0"/>
              </a:rPr>
              <a:t>３　傾きパラメターをどう解釈するか</a:t>
            </a:r>
          </a:p>
        </p:txBody>
      </p:sp>
      <p:sp>
        <p:nvSpPr>
          <p:cNvPr id="30722"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9DED3B2E-F347-DD43-A68B-9AAACC11B8DB}" type="slidenum">
              <a:rPr kumimoji="0" lang="ja-JP" altLang="en-US" sz="1400">
                <a:solidFill>
                  <a:srgbClr val="000000"/>
                </a:solidFill>
              </a:rPr>
              <a:pPr/>
              <a:t>14</a:t>
            </a:fld>
            <a:endParaRPr kumimoji="0" lang="ja-JP" altLang="en-US" sz="1400">
              <a:solidFill>
                <a:srgbClr val="000000"/>
              </a:solidFill>
            </a:endParaRPr>
          </a:p>
        </p:txBody>
      </p:sp>
      <p:graphicFrame>
        <p:nvGraphicFramePr>
          <p:cNvPr id="131165" name="Group 93"/>
          <p:cNvGraphicFramePr>
            <a:graphicFrameLocks noGrp="1"/>
          </p:cNvGraphicFramePr>
          <p:nvPr>
            <p:extLst>
              <p:ext uri="{D42A27DB-BD31-4B8C-83A1-F6EECF244321}">
                <p14:modId xmlns:p14="http://schemas.microsoft.com/office/powerpoint/2010/main" val="162852952"/>
              </p:ext>
            </p:extLst>
          </p:nvPr>
        </p:nvGraphicFramePr>
        <p:xfrm>
          <a:off x="1043608" y="2276872"/>
          <a:ext cx="7315200" cy="2779736"/>
        </p:xfrm>
        <a:graphic>
          <a:graphicData uri="http://schemas.openxmlformats.org/drawingml/2006/table">
            <a:tbl>
              <a:tblPr/>
              <a:tblGrid>
                <a:gridCol w="1676400"/>
                <a:gridCol w="1524000"/>
                <a:gridCol w="1447800"/>
                <a:gridCol w="2667000"/>
              </a:tblGrid>
              <a:tr h="69492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Level-level</a:t>
                      </a:r>
                      <a:endParaRPr kumimoji="1" lang="ja-JP" altLang="en-US" sz="2400" b="0" i="0" u="none" strike="noStrike" cap="none" normalizeH="0" baseline="0">
                        <a:ln>
                          <a:noFill/>
                        </a:ln>
                        <a:solidFill>
                          <a:schemeClr val="tx1"/>
                        </a:solidFill>
                        <a:effectLst/>
                        <a:latin typeface="Times New Roman" charset="0"/>
                        <a:ea typeface="ＭＳ Ｐゴシック" charset="0"/>
                        <a:cs typeface="ＭＳ Ｐゴシック"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1800" b="0" i="0" u="none" strike="noStrike" cap="none" normalizeH="0" baseline="0">
                          <a:ln>
                            <a:noFill/>
                          </a:ln>
                          <a:solidFill>
                            <a:schemeClr val="tx1"/>
                          </a:solidFill>
                          <a:effectLst/>
                          <a:latin typeface="Times New Roman" charset="0"/>
                          <a:ea typeface="ＭＳ Ｐゴシック" charset="0"/>
                          <a:cs typeface="ＭＳ Ｐゴシック" charset="0"/>
                        </a:rPr>
                        <a:t>x</a:t>
                      </a: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が1単位増えた時、</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ｙが</a:t>
                      </a:r>
                      <a:r>
                        <a:rPr kumimoji="1" lang="en-US" altLang="ja-JP" sz="1800" b="0" i="0" u="none" strike="noStrike" cap="none" normalizeH="0" baseline="0">
                          <a:ln>
                            <a:noFill/>
                          </a:ln>
                          <a:solidFill>
                            <a:schemeClr val="tx1"/>
                          </a:solidFill>
                          <a:effectLst/>
                          <a:latin typeface="Times New Roman" charset="0"/>
                          <a:ea typeface="ＭＳ Ｐゴシック" charset="0"/>
                          <a:cs typeface="ＭＳ Ｐゴシック" charset="0"/>
                        </a:rPr>
                        <a:t>β</a:t>
                      </a: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単位増える</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492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Level-log</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Log(x)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1800" b="0" i="0" u="none" strike="noStrike" cap="none" normalizeH="0" baseline="0">
                          <a:ln>
                            <a:noFill/>
                          </a:ln>
                          <a:solidFill>
                            <a:schemeClr val="tx1"/>
                          </a:solidFill>
                          <a:effectLst/>
                          <a:latin typeface="Times New Roman" charset="0"/>
                          <a:ea typeface="ＭＳ Ｐゴシック" charset="0"/>
                          <a:cs typeface="ＭＳ Ｐゴシック" charset="0"/>
                        </a:rPr>
                        <a:t>x</a:t>
                      </a: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が1%増えた時、</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ｙが</a:t>
                      </a:r>
                      <a:r>
                        <a:rPr kumimoji="1" lang="en-US" altLang="ja-JP" sz="1800" b="0" i="0" u="none" strike="noStrike" cap="none" normalizeH="0" baseline="0">
                          <a:ln>
                            <a:noFill/>
                          </a:ln>
                          <a:solidFill>
                            <a:schemeClr val="tx1"/>
                          </a:solidFill>
                          <a:effectLst/>
                          <a:latin typeface="Times New Roman" charset="0"/>
                          <a:ea typeface="ＭＳ Ｐゴシック" charset="0"/>
                          <a:cs typeface="ＭＳ Ｐゴシック" charset="0"/>
                        </a:rPr>
                        <a:t>(β/100)</a:t>
                      </a: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単位増える</a:t>
                      </a:r>
                      <a:endParaRPr kumimoji="1" lang="ja-JP" altLang="en-US" sz="2800" b="0" i="0" u="none" strike="noStrike" cap="none" normalizeH="0" baseline="0">
                        <a:ln>
                          <a:noFill/>
                        </a:ln>
                        <a:solidFill>
                          <a:schemeClr val="tx1"/>
                        </a:solidFill>
                        <a:effectLst/>
                        <a:latin typeface="Times New Roman" charset="0"/>
                        <a:ea typeface="ＭＳ Ｐゴシック" charset="0"/>
                        <a:cs typeface="ＭＳ Ｐゴシック"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492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Log-level</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Log(y)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1800" b="0" i="0" u="none" strike="noStrike" cap="none" normalizeH="0" baseline="0">
                          <a:ln>
                            <a:noFill/>
                          </a:ln>
                          <a:solidFill>
                            <a:schemeClr val="tx1"/>
                          </a:solidFill>
                          <a:effectLst/>
                          <a:latin typeface="Times New Roman" charset="0"/>
                          <a:ea typeface="ＭＳ Ｐゴシック" charset="0"/>
                          <a:cs typeface="ＭＳ Ｐゴシック" charset="0"/>
                        </a:rPr>
                        <a:t>x</a:t>
                      </a: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が1単位増えた時、</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ｙが</a:t>
                      </a:r>
                      <a:r>
                        <a:rPr kumimoji="1" lang="en-US" altLang="ja-JP" sz="1800" b="0" i="0" u="none" strike="noStrike" cap="none" normalizeH="0" baseline="0">
                          <a:ln>
                            <a:noFill/>
                          </a:ln>
                          <a:solidFill>
                            <a:schemeClr val="tx1"/>
                          </a:solidFill>
                          <a:effectLst/>
                          <a:latin typeface="Times New Roman" charset="0"/>
                          <a:ea typeface="ＭＳ Ｐゴシック" charset="0"/>
                          <a:cs typeface="ＭＳ Ｐゴシック" charset="0"/>
                        </a:rPr>
                        <a:t>100β</a:t>
                      </a:r>
                      <a:r>
                        <a:rPr kumimoji="1" lang="ja-JP" altLang="en-US" sz="1800" b="0" i="0" u="none" strike="noStrike" cap="none" normalizeH="0" baseline="0">
                          <a:ln>
                            <a:noFill/>
                          </a:ln>
                          <a:solidFill>
                            <a:schemeClr val="tx1"/>
                          </a:solidFill>
                          <a:effectLst/>
                          <a:latin typeface="Times New Roman" charset="0"/>
                          <a:ea typeface="ＭＳ Ｐゴシック" charset="0"/>
                          <a:cs typeface="ＭＳ Ｐゴシック" charset="0"/>
                        </a:rPr>
                        <a:t>%増える</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492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dirty="0">
                          <a:ln>
                            <a:noFill/>
                          </a:ln>
                          <a:solidFill>
                            <a:schemeClr val="tx1"/>
                          </a:solidFill>
                          <a:effectLst/>
                          <a:latin typeface="Times New Roman" charset="0"/>
                          <a:ea typeface="ＭＳ Ｐゴシック" charset="0"/>
                          <a:cs typeface="ＭＳ Ｐゴシック" charset="0"/>
                        </a:rPr>
                        <a:t>Log-log</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Log(y)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2400" b="0" i="0" u="none" strike="noStrike" cap="none" normalizeH="0" baseline="0">
                          <a:ln>
                            <a:noFill/>
                          </a:ln>
                          <a:solidFill>
                            <a:schemeClr val="tx1"/>
                          </a:solidFill>
                          <a:effectLst/>
                          <a:latin typeface="Times New Roman" charset="0"/>
                          <a:ea typeface="ＭＳ Ｐゴシック" charset="0"/>
                          <a:cs typeface="ＭＳ Ｐゴシック" charset="0"/>
                        </a:rPr>
                        <a:t>Log(x)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en-US" altLang="ja-JP" sz="1800" b="0" i="0" u="none" strike="noStrike" cap="none" normalizeH="0" baseline="0" dirty="0">
                          <a:ln>
                            <a:noFill/>
                          </a:ln>
                          <a:solidFill>
                            <a:schemeClr val="tx1"/>
                          </a:solidFill>
                          <a:effectLst/>
                          <a:latin typeface="Times New Roman" charset="0"/>
                          <a:ea typeface="ＭＳ Ｐゴシック" charset="0"/>
                          <a:cs typeface="ＭＳ Ｐゴシック" charset="0"/>
                        </a:rPr>
                        <a:t>x</a:t>
                      </a:r>
                      <a:r>
                        <a:rPr kumimoji="1" lang="ja-JP" altLang="en-US" sz="1800" b="0" i="0" u="none" strike="noStrike" cap="none" normalizeH="0" baseline="0" dirty="0">
                          <a:ln>
                            <a:noFill/>
                          </a:ln>
                          <a:solidFill>
                            <a:schemeClr val="tx1"/>
                          </a:solidFill>
                          <a:effectLst/>
                          <a:latin typeface="Times New Roman" charset="0"/>
                          <a:ea typeface="ＭＳ Ｐゴシック" charset="0"/>
                          <a:cs typeface="ＭＳ Ｐゴシック" charset="0"/>
                        </a:rPr>
                        <a:t>が1%増えた時、</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1" lang="ja-JP" altLang="en-US" sz="1800" b="0" i="0" u="none" strike="noStrike" cap="none" normalizeH="0" baseline="0" dirty="0">
                          <a:ln>
                            <a:noFill/>
                          </a:ln>
                          <a:solidFill>
                            <a:schemeClr val="tx1"/>
                          </a:solidFill>
                          <a:effectLst/>
                          <a:latin typeface="Times New Roman" charset="0"/>
                          <a:ea typeface="ＭＳ Ｐゴシック" charset="0"/>
                          <a:cs typeface="ＭＳ Ｐゴシック" charset="0"/>
                        </a:rPr>
                        <a:t>ｙが</a:t>
                      </a:r>
                      <a:r>
                        <a:rPr kumimoji="1" lang="en-US" altLang="ja-JP" sz="1800" b="0" i="0" u="none" strike="noStrike" cap="none" normalizeH="0" baseline="0" dirty="0">
                          <a:ln>
                            <a:noFill/>
                          </a:ln>
                          <a:solidFill>
                            <a:schemeClr val="tx1"/>
                          </a:solidFill>
                          <a:effectLst/>
                          <a:latin typeface="Times New Roman" charset="0"/>
                          <a:ea typeface="ＭＳ Ｐゴシック" charset="0"/>
                          <a:cs typeface="ＭＳ Ｐゴシック" charset="0"/>
                        </a:rPr>
                        <a:t>β</a:t>
                      </a:r>
                      <a:r>
                        <a:rPr kumimoji="1" lang="ja-JP" altLang="en-US" sz="1800" b="0" i="0" u="none" strike="noStrike" cap="none" normalizeH="0" baseline="0" dirty="0">
                          <a:ln>
                            <a:noFill/>
                          </a:ln>
                          <a:solidFill>
                            <a:schemeClr val="tx1"/>
                          </a:solidFill>
                          <a:effectLst/>
                          <a:latin typeface="Times New Roman" charset="0"/>
                          <a:ea typeface="ＭＳ Ｐゴシック" charset="0"/>
                          <a:cs typeface="ＭＳ Ｐゴシック" charset="0"/>
                        </a:rPr>
                        <a:t>%増える</a:t>
                      </a:r>
                      <a:endParaRPr kumimoji="1" lang="ja-JP" altLang="en-US" sz="28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1156" name="Group 84"/>
          <p:cNvGraphicFramePr>
            <a:graphicFrameLocks noGrp="1"/>
          </p:cNvGraphicFramePr>
          <p:nvPr>
            <p:extLst>
              <p:ext uri="{D42A27DB-BD31-4B8C-83A1-F6EECF244321}">
                <p14:modId xmlns:p14="http://schemas.microsoft.com/office/powerpoint/2010/main" val="1439043932"/>
              </p:ext>
            </p:extLst>
          </p:nvPr>
        </p:nvGraphicFramePr>
        <p:xfrm>
          <a:off x="1043608" y="1484784"/>
          <a:ext cx="7315200" cy="762000"/>
        </p:xfrm>
        <a:graphic>
          <a:graphicData uri="http://schemas.openxmlformats.org/drawingml/2006/table">
            <a:tbl>
              <a:tblPr/>
              <a:tblGrid>
                <a:gridCol w="1676400"/>
                <a:gridCol w="1524000"/>
                <a:gridCol w="1447800"/>
                <a:gridCol w="2667000"/>
              </a:tblGrid>
              <a:tr h="4556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pitchFamily="50" charset="-128"/>
                        </a:rPr>
                        <a:t>モデル</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1" lang="en-US" altLang="ja-JP" sz="20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pitchFamily="50" charset="-128"/>
                        </a:rPr>
                        <a:t>被説明変数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rPr>
                        <a:t>説明変数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pitchFamily="50" charset="-128"/>
                        </a:rPr>
                        <a:t>解釈</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テキスト ボックス 1"/>
          <p:cNvSpPr txBox="1"/>
          <p:nvPr/>
        </p:nvSpPr>
        <p:spPr>
          <a:xfrm>
            <a:off x="1043608" y="5589240"/>
            <a:ext cx="3421129" cy="461665"/>
          </a:xfrm>
          <a:prstGeom prst="rect">
            <a:avLst/>
          </a:prstGeom>
          <a:noFill/>
        </p:spPr>
        <p:txBody>
          <a:bodyPr wrap="none" rtlCol="0">
            <a:spAutoFit/>
          </a:bodyPr>
          <a:lstStyle/>
          <a:p>
            <a:r>
              <a:rPr kumimoji="1" lang="ja-JP" altLang="en-US" dirty="0" smtClean="0"/>
              <a:t>例</a:t>
            </a:r>
            <a:r>
              <a:rPr kumimoji="1" lang="en-US" altLang="ja-JP" dirty="0" smtClean="0"/>
              <a:t>5.1</a:t>
            </a:r>
            <a:r>
              <a:rPr kumimoji="1" lang="ja-JP" altLang="en-US" dirty="0" smtClean="0"/>
              <a:t>：学歴と年収の関係</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ja-JP" altLang="en-US" sz="2800">
                <a:latin typeface="Times New Roman" charset="0"/>
              </a:rPr>
              <a:t>４　最小二乗法の別解法：残差二乗和の最小化</a:t>
            </a:r>
            <a:endParaRPr lang="en-US" altLang="ja-JP" sz="2800">
              <a:latin typeface="Times New Roman" charset="0"/>
            </a:endParaRPr>
          </a:p>
        </p:txBody>
      </p:sp>
      <p:sp>
        <p:nvSpPr>
          <p:cNvPr id="31746" name="Rectangle 3"/>
          <p:cNvSpPr>
            <a:spLocks noGrp="1" noChangeArrowheads="1"/>
          </p:cNvSpPr>
          <p:nvPr>
            <p:ph idx="1"/>
          </p:nvPr>
        </p:nvSpPr>
        <p:spPr/>
        <p:txBody>
          <a:bodyPr/>
          <a:lstStyle/>
          <a:p>
            <a:r>
              <a:rPr lang="ja-JP" altLang="en-US" sz="2400">
                <a:latin typeface="Times New Roman" charset="0"/>
              </a:rPr>
              <a:t>最小二乗法は残差2乗和を最小にするように回帰モデルを当てはめる方法</a:t>
            </a:r>
            <a:endParaRPr lang="en-US" altLang="ja-JP" sz="2400">
              <a:latin typeface="Times New Roman" charset="0"/>
            </a:endParaRPr>
          </a:p>
          <a:p>
            <a:endParaRPr lang="en-US" altLang="ja-JP" sz="2400">
              <a:latin typeface="Times New Roman" charset="0"/>
            </a:endParaRPr>
          </a:p>
          <a:p>
            <a:r>
              <a:rPr lang="ja-JP" altLang="en-US" sz="2400">
                <a:latin typeface="Times New Roman" charset="0"/>
              </a:rPr>
              <a:t>残差</a:t>
            </a:r>
            <a:r>
              <a:rPr lang="en-US" altLang="ja-JP" sz="2400">
                <a:latin typeface="Times New Roman" charset="0"/>
              </a:rPr>
              <a:t>, </a:t>
            </a:r>
            <a:r>
              <a:rPr lang="en-US" altLang="ja-JP" sz="2400" i="1">
                <a:latin typeface="Times New Roman" charset="0"/>
              </a:rPr>
              <a:t>û</a:t>
            </a:r>
            <a:r>
              <a:rPr lang="en-US" altLang="ja-JP" sz="2400">
                <a:latin typeface="Times New Roman" charset="0"/>
              </a:rPr>
              <a:t>, </a:t>
            </a:r>
            <a:r>
              <a:rPr lang="ja-JP" altLang="en-US" sz="2400">
                <a:latin typeface="Times New Roman" charset="0"/>
              </a:rPr>
              <a:t>は誤差項の推定値でもあり、推定された回帰モデルと観測値との乖離でもある</a:t>
            </a:r>
            <a:endParaRPr lang="en-US" altLang="ja-JP" sz="2400">
              <a:latin typeface="Times New Roman" charset="0"/>
            </a:endParaRPr>
          </a:p>
        </p:txBody>
      </p:sp>
      <p:sp>
        <p:nvSpPr>
          <p:cNvPr id="31747"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0C878A74-4B30-AE49-8DD7-D4B0E6156CDE}" type="slidenum">
              <a:rPr kumimoji="0" lang="ja-JP" altLang="en-US" sz="1400">
                <a:solidFill>
                  <a:srgbClr val="000000"/>
                </a:solidFill>
              </a:rPr>
              <a:pPr/>
              <a:t>15</a:t>
            </a:fld>
            <a:endParaRPr kumimoji="0" lang="ja-JP" altLang="en-US" sz="1400">
              <a:solidFill>
                <a:srgbClr val="000000"/>
              </a:solidFill>
            </a:endParaRPr>
          </a:p>
        </p:txBody>
      </p:sp>
      <p:graphicFrame>
        <p:nvGraphicFramePr>
          <p:cNvPr id="31748" name="オブジェクト 1"/>
          <p:cNvGraphicFramePr>
            <a:graphicFrameLocks noChangeAspect="1"/>
          </p:cNvGraphicFramePr>
          <p:nvPr/>
        </p:nvGraphicFramePr>
        <p:xfrm>
          <a:off x="1042988" y="3789363"/>
          <a:ext cx="7013575" cy="503237"/>
        </p:xfrm>
        <a:graphic>
          <a:graphicData uri="http://schemas.openxmlformats.org/presentationml/2006/ole">
            <mc:AlternateContent xmlns:mc="http://schemas.openxmlformats.org/markup-compatibility/2006">
              <mc:Choice xmlns:v="urn:schemas-microsoft-com:vml" Requires="v">
                <p:oleObj spid="_x0000_s31755" name="文書" r:id="rId3" imgW="5397301" imgH="253991" progId="Word.Document.12">
                  <p:embed/>
                </p:oleObj>
              </mc:Choice>
              <mc:Fallback>
                <p:oleObj name="文書" r:id="rId3" imgW="5397301" imgH="253991" progId="Word.Document.12">
                  <p:embed/>
                  <p:pic>
                    <p:nvPicPr>
                      <p:cNvPr id="0" name="オブジェクト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3789363"/>
                        <a:ext cx="701357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番号プレースホル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AEA96BAA-8B2F-5D45-9790-84B810CBD721}" type="slidenum">
              <a:rPr kumimoji="0" lang="ja-JP" altLang="en-US" sz="1400">
                <a:solidFill>
                  <a:srgbClr val="000000"/>
                </a:solidFill>
              </a:rPr>
              <a:pPr/>
              <a:t>16</a:t>
            </a:fld>
            <a:endParaRPr kumimoji="0" lang="ja-JP" altLang="en-US" sz="1400">
              <a:solidFill>
                <a:srgbClr val="000000"/>
              </a:solidFill>
            </a:endParaRPr>
          </a:p>
        </p:txBody>
      </p:sp>
      <p:sp>
        <p:nvSpPr>
          <p:cNvPr id="32770" name="Line 1027"/>
          <p:cNvSpPr>
            <a:spLocks noChangeShapeType="1"/>
          </p:cNvSpPr>
          <p:nvPr/>
        </p:nvSpPr>
        <p:spPr bwMode="auto">
          <a:xfrm>
            <a:off x="1358900" y="1539875"/>
            <a:ext cx="0" cy="43100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1" name="Line 1028"/>
          <p:cNvSpPr>
            <a:spLocks noChangeShapeType="1"/>
          </p:cNvSpPr>
          <p:nvPr/>
        </p:nvSpPr>
        <p:spPr bwMode="auto">
          <a:xfrm>
            <a:off x="1346200" y="5851525"/>
            <a:ext cx="73675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2" name="Line 1029"/>
          <p:cNvSpPr>
            <a:spLocks noChangeShapeType="1"/>
          </p:cNvSpPr>
          <p:nvPr/>
        </p:nvSpPr>
        <p:spPr bwMode="auto">
          <a:xfrm>
            <a:off x="1358900" y="5360988"/>
            <a:ext cx="1277938"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3" name="Line 1030"/>
          <p:cNvSpPr>
            <a:spLocks noChangeShapeType="1"/>
          </p:cNvSpPr>
          <p:nvPr/>
        </p:nvSpPr>
        <p:spPr bwMode="auto">
          <a:xfrm flipV="1">
            <a:off x="2636838" y="5360988"/>
            <a:ext cx="0" cy="490537"/>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4" name="Line 1031"/>
          <p:cNvSpPr>
            <a:spLocks noChangeShapeType="1"/>
          </p:cNvSpPr>
          <p:nvPr/>
        </p:nvSpPr>
        <p:spPr bwMode="auto">
          <a:xfrm flipV="1">
            <a:off x="4017963" y="3852863"/>
            <a:ext cx="0" cy="1985962"/>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5" name="Line 1032"/>
          <p:cNvSpPr>
            <a:spLocks noChangeShapeType="1"/>
          </p:cNvSpPr>
          <p:nvPr/>
        </p:nvSpPr>
        <p:spPr bwMode="auto">
          <a:xfrm flipH="1">
            <a:off x="1333500" y="3843338"/>
            <a:ext cx="2684463"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6" name="Line 1033"/>
          <p:cNvSpPr>
            <a:spLocks noChangeShapeType="1"/>
          </p:cNvSpPr>
          <p:nvPr/>
        </p:nvSpPr>
        <p:spPr bwMode="auto">
          <a:xfrm flipV="1">
            <a:off x="5410200" y="3581400"/>
            <a:ext cx="0" cy="2243138"/>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7" name="Line 1034"/>
          <p:cNvSpPr>
            <a:spLocks noChangeShapeType="1"/>
          </p:cNvSpPr>
          <p:nvPr/>
        </p:nvSpPr>
        <p:spPr bwMode="auto">
          <a:xfrm flipH="1">
            <a:off x="1346200" y="3568700"/>
            <a:ext cx="4064000"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8" name="Line 1035"/>
          <p:cNvSpPr>
            <a:spLocks noChangeShapeType="1"/>
          </p:cNvSpPr>
          <p:nvPr/>
        </p:nvSpPr>
        <p:spPr bwMode="auto">
          <a:xfrm flipV="1">
            <a:off x="6778625" y="2019300"/>
            <a:ext cx="0" cy="3819525"/>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79" name="Line 1036"/>
          <p:cNvSpPr>
            <a:spLocks noChangeShapeType="1"/>
          </p:cNvSpPr>
          <p:nvPr/>
        </p:nvSpPr>
        <p:spPr bwMode="auto">
          <a:xfrm flipV="1">
            <a:off x="1371600" y="2362200"/>
            <a:ext cx="5562600" cy="3309938"/>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0" name="Line 1037"/>
          <p:cNvSpPr>
            <a:spLocks noChangeShapeType="1"/>
          </p:cNvSpPr>
          <p:nvPr/>
        </p:nvSpPr>
        <p:spPr bwMode="auto">
          <a:xfrm flipH="1">
            <a:off x="1346200" y="2035175"/>
            <a:ext cx="5432425"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1" name="Rectangle 1038"/>
          <p:cNvSpPr>
            <a:spLocks noChangeArrowheads="1"/>
          </p:cNvSpPr>
          <p:nvPr/>
        </p:nvSpPr>
        <p:spPr bwMode="auto">
          <a:xfrm>
            <a:off x="6611938" y="1566863"/>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32782" name="Rectangle 1039"/>
          <p:cNvSpPr>
            <a:spLocks noChangeArrowheads="1"/>
          </p:cNvSpPr>
          <p:nvPr/>
        </p:nvSpPr>
        <p:spPr bwMode="auto">
          <a:xfrm>
            <a:off x="5245100" y="3125788"/>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32783" name="Rectangle 1040"/>
          <p:cNvSpPr>
            <a:spLocks noChangeArrowheads="1"/>
          </p:cNvSpPr>
          <p:nvPr/>
        </p:nvSpPr>
        <p:spPr bwMode="auto">
          <a:xfrm>
            <a:off x="3860800" y="3386138"/>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32784" name="Rectangle 1041"/>
          <p:cNvSpPr>
            <a:spLocks noChangeArrowheads="1"/>
          </p:cNvSpPr>
          <p:nvPr/>
        </p:nvSpPr>
        <p:spPr bwMode="auto">
          <a:xfrm>
            <a:off x="2474913" y="4897438"/>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32785" name="Line 1042"/>
          <p:cNvSpPr>
            <a:spLocks noChangeShapeType="1"/>
          </p:cNvSpPr>
          <p:nvPr/>
        </p:nvSpPr>
        <p:spPr bwMode="auto">
          <a:xfrm>
            <a:off x="1285875" y="3578225"/>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6" name="Line 1043"/>
          <p:cNvSpPr>
            <a:spLocks noChangeShapeType="1"/>
          </p:cNvSpPr>
          <p:nvPr/>
        </p:nvSpPr>
        <p:spPr bwMode="auto">
          <a:xfrm>
            <a:off x="1285875" y="2039938"/>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7" name="Line 1044"/>
          <p:cNvSpPr>
            <a:spLocks noChangeShapeType="1"/>
          </p:cNvSpPr>
          <p:nvPr/>
        </p:nvSpPr>
        <p:spPr bwMode="auto">
          <a:xfrm>
            <a:off x="1285875" y="5359400"/>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8" name="Line 1045"/>
          <p:cNvSpPr>
            <a:spLocks noChangeShapeType="1"/>
          </p:cNvSpPr>
          <p:nvPr/>
        </p:nvSpPr>
        <p:spPr bwMode="auto">
          <a:xfrm>
            <a:off x="1285875" y="3838575"/>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9" name="Rectangle 1046"/>
          <p:cNvSpPr>
            <a:spLocks noChangeArrowheads="1"/>
          </p:cNvSpPr>
          <p:nvPr/>
        </p:nvSpPr>
        <p:spPr bwMode="auto">
          <a:xfrm>
            <a:off x="811213" y="1789113"/>
            <a:ext cx="4587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4</a:t>
            </a:r>
          </a:p>
        </p:txBody>
      </p:sp>
      <p:sp>
        <p:nvSpPr>
          <p:cNvPr id="32790" name="Rectangle 1047"/>
          <p:cNvSpPr>
            <a:spLocks noChangeArrowheads="1"/>
          </p:cNvSpPr>
          <p:nvPr/>
        </p:nvSpPr>
        <p:spPr bwMode="auto">
          <a:xfrm>
            <a:off x="820738" y="5068888"/>
            <a:ext cx="4587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1</a:t>
            </a:r>
          </a:p>
        </p:txBody>
      </p:sp>
      <p:sp>
        <p:nvSpPr>
          <p:cNvPr id="32791" name="Rectangle 1048"/>
          <p:cNvSpPr>
            <a:spLocks noChangeArrowheads="1"/>
          </p:cNvSpPr>
          <p:nvPr/>
        </p:nvSpPr>
        <p:spPr bwMode="auto">
          <a:xfrm>
            <a:off x="801688" y="3606800"/>
            <a:ext cx="458787"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2</a:t>
            </a:r>
          </a:p>
        </p:txBody>
      </p:sp>
      <p:sp>
        <p:nvSpPr>
          <p:cNvPr id="32792" name="Rectangle 1049"/>
          <p:cNvSpPr>
            <a:spLocks noChangeArrowheads="1"/>
          </p:cNvSpPr>
          <p:nvPr/>
        </p:nvSpPr>
        <p:spPr bwMode="auto">
          <a:xfrm>
            <a:off x="782638" y="3201988"/>
            <a:ext cx="4587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3</a:t>
            </a:r>
          </a:p>
        </p:txBody>
      </p:sp>
      <p:sp>
        <p:nvSpPr>
          <p:cNvPr id="32793" name="Rectangle 1050"/>
          <p:cNvSpPr>
            <a:spLocks noChangeArrowheads="1"/>
          </p:cNvSpPr>
          <p:nvPr/>
        </p:nvSpPr>
        <p:spPr bwMode="auto">
          <a:xfrm>
            <a:off x="2436813" y="5819775"/>
            <a:ext cx="458787"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i="1" baseline="-25000"/>
              <a:t>1</a:t>
            </a:r>
          </a:p>
        </p:txBody>
      </p:sp>
      <p:sp>
        <p:nvSpPr>
          <p:cNvPr id="32794" name="Rectangle 1051"/>
          <p:cNvSpPr>
            <a:spLocks noChangeArrowheads="1"/>
          </p:cNvSpPr>
          <p:nvPr/>
        </p:nvSpPr>
        <p:spPr bwMode="auto">
          <a:xfrm>
            <a:off x="3783013" y="5818188"/>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r>
              <a:rPr kumimoji="0" lang="en-US" altLang="ja-JP" sz="2800" i="1" baseline="-25000"/>
              <a:t>2</a:t>
            </a:r>
          </a:p>
        </p:txBody>
      </p:sp>
      <p:sp>
        <p:nvSpPr>
          <p:cNvPr id="32795" name="Rectangle 1052"/>
          <p:cNvSpPr>
            <a:spLocks noChangeArrowheads="1"/>
          </p:cNvSpPr>
          <p:nvPr/>
        </p:nvSpPr>
        <p:spPr bwMode="auto">
          <a:xfrm>
            <a:off x="5178425" y="5837238"/>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r>
              <a:rPr kumimoji="0" lang="en-US" altLang="ja-JP" sz="2800" i="1" baseline="-25000"/>
              <a:t>3</a:t>
            </a:r>
          </a:p>
        </p:txBody>
      </p:sp>
      <p:sp>
        <p:nvSpPr>
          <p:cNvPr id="32796" name="Rectangle 1053"/>
          <p:cNvSpPr>
            <a:spLocks noChangeArrowheads="1"/>
          </p:cNvSpPr>
          <p:nvPr/>
        </p:nvSpPr>
        <p:spPr bwMode="auto">
          <a:xfrm>
            <a:off x="6543675" y="5829300"/>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r>
              <a:rPr kumimoji="0" lang="en-US" altLang="ja-JP" sz="2800" i="1" baseline="-25000"/>
              <a:t>4</a:t>
            </a:r>
          </a:p>
        </p:txBody>
      </p:sp>
      <p:sp>
        <p:nvSpPr>
          <p:cNvPr id="32797" name="Rectangle 1054"/>
          <p:cNvSpPr>
            <a:spLocks noChangeArrowheads="1"/>
          </p:cNvSpPr>
          <p:nvPr/>
        </p:nvSpPr>
        <p:spPr bwMode="auto">
          <a:xfrm>
            <a:off x="5332413" y="3209925"/>
            <a:ext cx="352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2800"/>
              <a:t>}</a:t>
            </a:r>
          </a:p>
        </p:txBody>
      </p:sp>
      <p:sp>
        <p:nvSpPr>
          <p:cNvPr id="32798" name="Rectangle 1055"/>
          <p:cNvSpPr>
            <a:spLocks noChangeArrowheads="1"/>
          </p:cNvSpPr>
          <p:nvPr/>
        </p:nvSpPr>
        <p:spPr bwMode="auto">
          <a:xfrm>
            <a:off x="2514600" y="4876800"/>
            <a:ext cx="37623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3200"/>
              <a:t>}</a:t>
            </a:r>
          </a:p>
        </p:txBody>
      </p:sp>
      <p:sp>
        <p:nvSpPr>
          <p:cNvPr id="32799" name="Rectangle 1056"/>
          <p:cNvSpPr>
            <a:spLocks noChangeArrowheads="1"/>
          </p:cNvSpPr>
          <p:nvPr/>
        </p:nvSpPr>
        <p:spPr bwMode="auto">
          <a:xfrm>
            <a:off x="3687763" y="3714750"/>
            <a:ext cx="352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2800"/>
              <a:t>{</a:t>
            </a:r>
          </a:p>
        </p:txBody>
      </p:sp>
      <p:sp>
        <p:nvSpPr>
          <p:cNvPr id="32800" name="Rectangle 1057"/>
          <p:cNvSpPr>
            <a:spLocks noChangeArrowheads="1"/>
          </p:cNvSpPr>
          <p:nvPr/>
        </p:nvSpPr>
        <p:spPr bwMode="auto">
          <a:xfrm>
            <a:off x="6477000" y="1905000"/>
            <a:ext cx="40005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3600"/>
              <a:t>{</a:t>
            </a:r>
          </a:p>
        </p:txBody>
      </p:sp>
      <p:sp>
        <p:nvSpPr>
          <p:cNvPr id="32801" name="Rectangle 1058"/>
          <p:cNvSpPr>
            <a:spLocks noChangeArrowheads="1"/>
          </p:cNvSpPr>
          <p:nvPr/>
        </p:nvSpPr>
        <p:spPr bwMode="auto">
          <a:xfrm>
            <a:off x="2792413" y="4840288"/>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û</a:t>
            </a:r>
            <a:r>
              <a:rPr kumimoji="0" lang="en-US" altLang="ja-JP" sz="2800" i="1" baseline="-25000"/>
              <a:t>1</a:t>
            </a:r>
          </a:p>
        </p:txBody>
      </p:sp>
      <p:sp>
        <p:nvSpPr>
          <p:cNvPr id="32802" name="Rectangle 1059"/>
          <p:cNvSpPr>
            <a:spLocks noChangeArrowheads="1"/>
          </p:cNvSpPr>
          <p:nvPr/>
        </p:nvSpPr>
        <p:spPr bwMode="auto">
          <a:xfrm>
            <a:off x="3370263" y="3705225"/>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û</a:t>
            </a:r>
            <a:r>
              <a:rPr kumimoji="0" lang="en-US" altLang="ja-JP" sz="2800" i="1" baseline="-25000"/>
              <a:t>2</a:t>
            </a:r>
          </a:p>
        </p:txBody>
      </p:sp>
      <p:sp>
        <p:nvSpPr>
          <p:cNvPr id="32803" name="Rectangle 1060"/>
          <p:cNvSpPr>
            <a:spLocks noChangeArrowheads="1"/>
          </p:cNvSpPr>
          <p:nvPr/>
        </p:nvSpPr>
        <p:spPr bwMode="auto">
          <a:xfrm>
            <a:off x="5638800" y="3200400"/>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û</a:t>
            </a:r>
            <a:r>
              <a:rPr kumimoji="0" lang="en-US" altLang="ja-JP" sz="2800" i="1" baseline="-25000"/>
              <a:t>3</a:t>
            </a:r>
          </a:p>
        </p:txBody>
      </p:sp>
      <p:sp>
        <p:nvSpPr>
          <p:cNvPr id="32804" name="Rectangle 1061"/>
          <p:cNvSpPr>
            <a:spLocks noChangeArrowheads="1"/>
          </p:cNvSpPr>
          <p:nvPr/>
        </p:nvSpPr>
        <p:spPr bwMode="auto">
          <a:xfrm>
            <a:off x="6170613" y="1973263"/>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û</a:t>
            </a:r>
            <a:r>
              <a:rPr kumimoji="0" lang="en-US" altLang="ja-JP" sz="2800" i="1" baseline="-25000"/>
              <a:t>4</a:t>
            </a:r>
          </a:p>
        </p:txBody>
      </p:sp>
      <p:sp>
        <p:nvSpPr>
          <p:cNvPr id="32805" name="Line 1062"/>
          <p:cNvSpPr>
            <a:spLocks noChangeShapeType="1"/>
          </p:cNvSpPr>
          <p:nvPr/>
        </p:nvSpPr>
        <p:spPr bwMode="auto">
          <a:xfrm flipV="1">
            <a:off x="2624138" y="5802313"/>
            <a:ext cx="0" cy="968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806" name="Line 1063"/>
          <p:cNvSpPr>
            <a:spLocks noChangeShapeType="1"/>
          </p:cNvSpPr>
          <p:nvPr/>
        </p:nvSpPr>
        <p:spPr bwMode="auto">
          <a:xfrm flipV="1">
            <a:off x="6767513" y="5794375"/>
            <a:ext cx="0" cy="968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807" name="Line 1064"/>
          <p:cNvSpPr>
            <a:spLocks noChangeShapeType="1"/>
          </p:cNvSpPr>
          <p:nvPr/>
        </p:nvSpPr>
        <p:spPr bwMode="auto">
          <a:xfrm flipV="1">
            <a:off x="5400675" y="5794375"/>
            <a:ext cx="0" cy="968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808" name="Line 1065"/>
          <p:cNvSpPr>
            <a:spLocks noChangeShapeType="1"/>
          </p:cNvSpPr>
          <p:nvPr/>
        </p:nvSpPr>
        <p:spPr bwMode="auto">
          <a:xfrm flipV="1">
            <a:off x="3995738" y="5794375"/>
            <a:ext cx="0" cy="968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809" name="Rectangle 1067"/>
          <p:cNvSpPr>
            <a:spLocks noChangeArrowheads="1"/>
          </p:cNvSpPr>
          <p:nvPr/>
        </p:nvSpPr>
        <p:spPr bwMode="auto">
          <a:xfrm>
            <a:off x="8153400" y="5867400"/>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p>
        </p:txBody>
      </p:sp>
      <p:sp>
        <p:nvSpPr>
          <p:cNvPr id="32810" name="Rectangle 1068"/>
          <p:cNvSpPr>
            <a:spLocks noChangeArrowheads="1"/>
          </p:cNvSpPr>
          <p:nvPr/>
        </p:nvSpPr>
        <p:spPr bwMode="auto">
          <a:xfrm>
            <a:off x="990600" y="1371600"/>
            <a:ext cx="33813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p>
        </p:txBody>
      </p:sp>
      <p:sp>
        <p:nvSpPr>
          <p:cNvPr id="32811" name="Text Box 1070"/>
          <p:cNvSpPr txBox="1">
            <a:spLocks noChangeArrowheads="1"/>
          </p:cNvSpPr>
          <p:nvPr/>
        </p:nvSpPr>
        <p:spPr bwMode="auto">
          <a:xfrm>
            <a:off x="1371600" y="558800"/>
            <a:ext cx="6986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ja-JP" altLang="en-US" sz="2800">
                <a:solidFill>
                  <a:srgbClr val="000000"/>
                </a:solidFill>
              </a:rPr>
              <a:t>母集団における回帰線、観測値および誤差項</a:t>
            </a:r>
            <a:endParaRPr kumimoji="0" lang="en-US" altLang="ja-JP" sz="3200">
              <a:solidFill>
                <a:srgbClr val="000000"/>
              </a:solidFill>
            </a:endParaRPr>
          </a:p>
        </p:txBody>
      </p:sp>
      <p:graphicFrame>
        <p:nvGraphicFramePr>
          <p:cNvPr id="32812" name="Object 3072"/>
          <p:cNvGraphicFramePr>
            <a:graphicFrameLocks noChangeAspect="1"/>
          </p:cNvGraphicFramePr>
          <p:nvPr/>
        </p:nvGraphicFramePr>
        <p:xfrm>
          <a:off x="6781800" y="2590800"/>
          <a:ext cx="1905000" cy="604838"/>
        </p:xfrm>
        <a:graphic>
          <a:graphicData uri="http://schemas.openxmlformats.org/presentationml/2006/ole">
            <mc:AlternateContent xmlns:mc="http://schemas.openxmlformats.org/markup-compatibility/2006">
              <mc:Choice xmlns:v="urn:schemas-microsoft-com:vml" Requires="v">
                <p:oleObj spid="_x0000_s32819" name="Equation" r:id="rId3" imgW="799753" imgH="253890" progId="Equation.3">
                  <p:embed/>
                </p:oleObj>
              </mc:Choice>
              <mc:Fallback>
                <p:oleObj name="Equation" r:id="rId3" imgW="799753" imgH="253890" progId="Equation.3">
                  <p:embed/>
                  <p:pic>
                    <p:nvPicPr>
                      <p:cNvPr id="0" name="Object 30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590800"/>
                        <a:ext cx="1905000" cy="604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900113" y="476250"/>
            <a:ext cx="7378700" cy="865188"/>
          </a:xfrm>
        </p:spPr>
        <p:txBody>
          <a:bodyPr/>
          <a:lstStyle/>
          <a:p>
            <a:r>
              <a:rPr lang="ja-JP" altLang="en-US" sz="2800">
                <a:latin typeface="Times New Roman" charset="0"/>
              </a:rPr>
              <a:t>残差二乗和の最小化</a:t>
            </a:r>
            <a:endParaRPr lang="en-US" altLang="ja-JP" sz="2800">
              <a:latin typeface="Times New Roman" charset="0"/>
            </a:endParaRPr>
          </a:p>
        </p:txBody>
      </p:sp>
      <p:sp>
        <p:nvSpPr>
          <p:cNvPr id="33794" name="Rectangle 3"/>
          <p:cNvSpPr>
            <a:spLocks noGrp="1" noChangeArrowheads="1"/>
          </p:cNvSpPr>
          <p:nvPr>
            <p:ph type="body" sz="half" idx="1"/>
          </p:nvPr>
        </p:nvSpPr>
        <p:spPr>
          <a:xfrm>
            <a:off x="611188" y="1700213"/>
            <a:ext cx="7958137" cy="504825"/>
          </a:xfrm>
        </p:spPr>
        <p:txBody>
          <a:bodyPr/>
          <a:lstStyle/>
          <a:p>
            <a:r>
              <a:rPr lang="ja-JP" altLang="en-US" sz="2400">
                <a:latin typeface="Times New Roman" charset="0"/>
              </a:rPr>
              <a:t>次の残差二乗和を最小にするようにパラメータを選ぶ</a:t>
            </a:r>
            <a:endParaRPr lang="en-US" altLang="ja-JP" sz="2400">
              <a:latin typeface="Times New Roman" charset="0"/>
            </a:endParaRPr>
          </a:p>
        </p:txBody>
      </p:sp>
      <p:graphicFrame>
        <p:nvGraphicFramePr>
          <p:cNvPr id="33795" name="Object 1024"/>
          <p:cNvGraphicFramePr>
            <a:graphicFrameLocks noGrp="1" noChangeAspect="1"/>
          </p:cNvGraphicFramePr>
          <p:nvPr>
            <p:ph sz="half" idx="2"/>
          </p:nvPr>
        </p:nvGraphicFramePr>
        <p:xfrm>
          <a:off x="2484438" y="2276475"/>
          <a:ext cx="3816350" cy="725488"/>
        </p:xfrm>
        <a:graphic>
          <a:graphicData uri="http://schemas.openxmlformats.org/presentationml/2006/ole">
            <mc:AlternateContent xmlns:mc="http://schemas.openxmlformats.org/markup-compatibility/2006">
              <mc:Choice xmlns:v="urn:schemas-microsoft-com:vml" Requires="v">
                <p:oleObj spid="_x0000_s33810" name="数式" r:id="rId3" imgW="2273300" imgH="431800" progId="Equation.3">
                  <p:embed/>
                </p:oleObj>
              </mc:Choice>
              <mc:Fallback>
                <p:oleObj name="数式" r:id="rId3" imgW="2273300" imgH="431800" progId="Equation.3">
                  <p:embed/>
                  <p:pic>
                    <p:nvPicPr>
                      <p:cNvPr id="0" name="Object 102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2276475"/>
                        <a:ext cx="381635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6" name="スライド番号プレースホルダ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9697DD30-4EB1-2742-958B-8AF1DCDAEC63}" type="slidenum">
              <a:rPr kumimoji="0" lang="ja-JP" altLang="en-US" sz="1400">
                <a:solidFill>
                  <a:srgbClr val="000000"/>
                </a:solidFill>
              </a:rPr>
              <a:pPr/>
              <a:t>17</a:t>
            </a:fld>
            <a:endParaRPr kumimoji="0" lang="ja-JP" altLang="en-US" sz="1400">
              <a:solidFill>
                <a:srgbClr val="000000"/>
              </a:solidFill>
            </a:endParaRPr>
          </a:p>
        </p:txBody>
      </p:sp>
      <p:sp>
        <p:nvSpPr>
          <p:cNvPr id="33797" name="正方形/長方形 1"/>
          <p:cNvSpPr>
            <a:spLocks noChangeArrowheads="1"/>
          </p:cNvSpPr>
          <p:nvPr/>
        </p:nvSpPr>
        <p:spPr bwMode="auto">
          <a:xfrm>
            <a:off x="684213" y="3213100"/>
            <a:ext cx="5481637"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a:buFont typeface="Arial" charset="0"/>
              <a:buChar char="•"/>
            </a:pPr>
            <a:r>
              <a:rPr lang="ja-JP" altLang="en-US"/>
              <a:t>最小化問題の一階条件</a:t>
            </a:r>
            <a:endParaRPr lang="en-US" altLang="ja-JP"/>
          </a:p>
          <a:p>
            <a:pPr marL="342900" indent="-342900">
              <a:buFont typeface="Arial" charset="0"/>
              <a:buChar char="•"/>
            </a:pPr>
            <a:endParaRPr lang="en-US" altLang="ja-JP" i="1"/>
          </a:p>
          <a:p>
            <a:pPr marL="342900" indent="-342900">
              <a:buFont typeface="Arial" charset="0"/>
              <a:buChar char="•"/>
            </a:pPr>
            <a:endParaRPr lang="en-US" altLang="ja-JP" i="1"/>
          </a:p>
          <a:p>
            <a:pPr marL="342900" indent="-342900">
              <a:buFont typeface="Arial" charset="0"/>
              <a:buChar char="•"/>
            </a:pPr>
            <a:endParaRPr lang="en-US" altLang="ja-JP" i="1"/>
          </a:p>
          <a:p>
            <a:pPr marL="342900" indent="-342900">
              <a:buFont typeface="Arial" charset="0"/>
              <a:buChar char="•"/>
            </a:pPr>
            <a:endParaRPr lang="en-US" altLang="ja-JP" i="1"/>
          </a:p>
          <a:p>
            <a:pPr marL="342900" indent="-342900">
              <a:buFont typeface="Arial" charset="0"/>
              <a:buChar char="•"/>
            </a:pPr>
            <a:endParaRPr lang="en-US" altLang="ja-JP" i="1"/>
          </a:p>
          <a:p>
            <a:pPr lvl="1"/>
            <a:endParaRPr lang="en-US" altLang="ja-JP" i="1"/>
          </a:p>
          <a:p>
            <a:pPr lvl="1"/>
            <a:r>
              <a:rPr lang="ja-JP" altLang="en-US"/>
              <a:t>モーメント条件と全く同じことに注意！</a:t>
            </a:r>
            <a:endParaRPr lang="en-US" altLang="ja-JP"/>
          </a:p>
        </p:txBody>
      </p:sp>
      <p:graphicFrame>
        <p:nvGraphicFramePr>
          <p:cNvPr id="33798" name="Object 1024"/>
          <p:cNvGraphicFramePr>
            <a:graphicFrameLocks noChangeAspect="1"/>
          </p:cNvGraphicFramePr>
          <p:nvPr/>
        </p:nvGraphicFramePr>
        <p:xfrm>
          <a:off x="2843213" y="3716338"/>
          <a:ext cx="3013075" cy="1851025"/>
        </p:xfrm>
        <a:graphic>
          <a:graphicData uri="http://schemas.openxmlformats.org/presentationml/2006/ole">
            <mc:AlternateContent xmlns:mc="http://schemas.openxmlformats.org/markup-compatibility/2006">
              <mc:Choice xmlns:v="urn:schemas-microsoft-com:vml" Requires="v">
                <p:oleObj spid="_x0000_s33811" name="Equation" r:id="rId5" imgW="1447800" imgH="889000" progId="Equation.3">
                  <p:embed/>
                </p:oleObj>
              </mc:Choice>
              <mc:Fallback>
                <p:oleObj name="Equation" r:id="rId5" imgW="1447800" imgH="889000" progId="Equation.3">
                  <p:embed/>
                  <p:pic>
                    <p:nvPicPr>
                      <p:cNvPr id="0" name="Object 10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213" y="3716338"/>
                        <a:ext cx="3013075"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274638"/>
            <a:ext cx="8229600" cy="850900"/>
          </a:xfrm>
        </p:spPr>
        <p:txBody>
          <a:bodyPr/>
          <a:lstStyle/>
          <a:p>
            <a:r>
              <a:rPr lang="ja-JP" altLang="en-US" sz="2800">
                <a:latin typeface="Times New Roman" charset="0"/>
              </a:rPr>
              <a:t>最小二乗法で推定した単回帰モデルの性質</a:t>
            </a:r>
            <a:r>
              <a:rPr lang="ja-JP" altLang="en-US">
                <a:latin typeface="Times New Roman" charset="0"/>
              </a:rPr>
              <a:t> </a:t>
            </a:r>
          </a:p>
        </p:txBody>
      </p:sp>
      <p:sp>
        <p:nvSpPr>
          <p:cNvPr id="34818" name="Rectangle 3"/>
          <p:cNvSpPr>
            <a:spLocks noGrp="1" noChangeArrowheads="1"/>
          </p:cNvSpPr>
          <p:nvPr>
            <p:ph idx="1"/>
          </p:nvPr>
        </p:nvSpPr>
        <p:spPr>
          <a:xfrm>
            <a:off x="539750" y="1484313"/>
            <a:ext cx="8105775" cy="3881437"/>
          </a:xfrm>
        </p:spPr>
        <p:txBody>
          <a:bodyPr/>
          <a:lstStyle/>
          <a:p>
            <a:r>
              <a:rPr lang="ja-JP" altLang="en-US" sz="2400">
                <a:latin typeface="Times New Roman" charset="0"/>
              </a:rPr>
              <a:t>モーメント法と残差二乗和最小法は全く同じ結果になる</a:t>
            </a:r>
            <a:endParaRPr lang="en-US" altLang="ja-JP" sz="2400">
              <a:latin typeface="Times New Roman" charset="0"/>
            </a:endParaRPr>
          </a:p>
          <a:p>
            <a:endParaRPr lang="en-US" altLang="ja-JP" sz="2400">
              <a:latin typeface="Times New Roman" charset="0"/>
            </a:endParaRPr>
          </a:p>
          <a:p>
            <a:r>
              <a:rPr lang="ja-JP" altLang="en-US" sz="2400">
                <a:latin typeface="Times New Roman" charset="0"/>
              </a:rPr>
              <a:t>最小二乗残差の標本平均は０</a:t>
            </a:r>
          </a:p>
          <a:p>
            <a:r>
              <a:rPr lang="ja-JP" altLang="en-US" sz="2400">
                <a:latin typeface="Times New Roman" charset="0"/>
              </a:rPr>
              <a:t>説明変数と最小二乗残差の標本共分散は０</a:t>
            </a:r>
          </a:p>
          <a:p>
            <a:endParaRPr lang="en-US" altLang="ja-JP" sz="2400">
              <a:latin typeface="Times New Roman" charset="0"/>
            </a:endParaRPr>
          </a:p>
          <a:p>
            <a:r>
              <a:rPr lang="en-US" altLang="ja-JP" sz="2400">
                <a:latin typeface="Times New Roman" charset="0"/>
              </a:rPr>
              <a:t> </a:t>
            </a:r>
            <a:r>
              <a:rPr lang="ja-JP" altLang="en-US" sz="2400">
                <a:latin typeface="Times New Roman" charset="0"/>
              </a:rPr>
              <a:t>最小二乗法で推定した回帰モデルは必ず</a:t>
            </a:r>
            <a:r>
              <a:rPr lang="en-US" altLang="ja-JP" sz="2400">
                <a:latin typeface="Times New Roman" charset="0"/>
              </a:rPr>
              <a:t>x</a:t>
            </a:r>
            <a:r>
              <a:rPr lang="ja-JP" altLang="en-US" sz="2400">
                <a:latin typeface="Times New Roman" charset="0"/>
              </a:rPr>
              <a:t>と</a:t>
            </a:r>
            <a:r>
              <a:rPr lang="en-US" altLang="ja-JP" sz="2400">
                <a:latin typeface="Times New Roman" charset="0"/>
              </a:rPr>
              <a:t>y</a:t>
            </a:r>
            <a:r>
              <a:rPr lang="ja-JP" altLang="en-US" sz="2400">
                <a:latin typeface="Times New Roman" charset="0"/>
              </a:rPr>
              <a:t>の標本平均を通る</a:t>
            </a:r>
            <a:endParaRPr lang="en-US" altLang="ja-JP" sz="2400">
              <a:latin typeface="Times New Roman" charset="0"/>
            </a:endParaRPr>
          </a:p>
        </p:txBody>
      </p:sp>
      <p:sp>
        <p:nvSpPr>
          <p:cNvPr id="34819"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28BD50BA-1945-D74D-A4E1-6752DA0E015A}" type="slidenum">
              <a:rPr kumimoji="0" lang="ja-JP" altLang="en-US" sz="1400">
                <a:solidFill>
                  <a:srgbClr val="000000"/>
                </a:solidFill>
              </a:rPr>
              <a:pPr/>
              <a:t>18</a:t>
            </a:fld>
            <a:endParaRPr kumimoji="0" lang="ja-JP" altLang="en-US" sz="1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ja-JP" altLang="en-US" sz="2800">
                <a:latin typeface="Times New Roman" charset="0"/>
              </a:rPr>
              <a:t>１　単回帰モデル</a:t>
            </a:r>
          </a:p>
        </p:txBody>
      </p:sp>
      <p:sp>
        <p:nvSpPr>
          <p:cNvPr id="17410" name="Rectangle 3"/>
          <p:cNvSpPr>
            <a:spLocks noGrp="1" noChangeArrowheads="1"/>
          </p:cNvSpPr>
          <p:nvPr>
            <p:ph idx="1"/>
          </p:nvPr>
        </p:nvSpPr>
        <p:spPr/>
        <p:txBody>
          <a:bodyPr/>
          <a:lstStyle/>
          <a:p>
            <a:r>
              <a:rPr lang="ja-JP" altLang="en-US" sz="2400">
                <a:latin typeface="Calibri" charset="0"/>
              </a:rPr>
              <a:t>政策効果を調べるためには、施策と成果という少なくとも二つの事柄（事象）の関係を調べる必要あり</a:t>
            </a:r>
            <a:endParaRPr lang="en-US" altLang="ja-JP" sz="2400">
              <a:latin typeface="Calibri" charset="0"/>
            </a:endParaRPr>
          </a:p>
          <a:p>
            <a:pPr lvl="1"/>
            <a:r>
              <a:rPr lang="ja-JP" altLang="en-US" sz="2000">
                <a:latin typeface="Times New Roman" charset="0"/>
              </a:rPr>
              <a:t>例：「修学年数」と「年収」</a:t>
            </a:r>
            <a:r>
              <a:rPr lang="en-US" altLang="ja-JP" sz="2000" i="1">
                <a:latin typeface="Times New Roman" charset="0"/>
              </a:rPr>
              <a:t>　</a:t>
            </a:r>
          </a:p>
          <a:p>
            <a:endParaRPr lang="en-US" altLang="ja-JP" sz="2400" i="1">
              <a:latin typeface="Times New Roman" charset="0"/>
            </a:endParaRPr>
          </a:p>
          <a:p>
            <a:r>
              <a:rPr lang="ja-JP" altLang="en-US" sz="2400">
                <a:latin typeface="Times New Roman" charset="0"/>
              </a:rPr>
              <a:t>相関係数を調べれば、相関関係はすぐにわかる</a:t>
            </a:r>
            <a:endParaRPr lang="en-US" altLang="ja-JP" sz="2400">
              <a:latin typeface="Times New Roman" charset="0"/>
            </a:endParaRPr>
          </a:p>
          <a:p>
            <a:endParaRPr lang="en-US" altLang="ja-JP" sz="2400">
              <a:latin typeface="Times New Roman" charset="0"/>
            </a:endParaRPr>
          </a:p>
          <a:p>
            <a:r>
              <a:rPr lang="ja-JP" altLang="en-US" sz="2400">
                <a:latin typeface="Times New Roman" charset="0"/>
              </a:rPr>
              <a:t>政策効果を知るためには因果関係を調べる必要あり</a:t>
            </a:r>
            <a:endParaRPr lang="en-US" altLang="ja-JP" sz="2400">
              <a:latin typeface="Times New Roman" charset="0"/>
            </a:endParaRPr>
          </a:p>
          <a:p>
            <a:endParaRPr lang="en-US" altLang="ja-JP" sz="2400">
              <a:latin typeface="Times New Roman" charset="0"/>
            </a:endParaRPr>
          </a:p>
          <a:p>
            <a:r>
              <a:rPr lang="ja-JP" altLang="en-US" sz="2400">
                <a:latin typeface="Times New Roman" charset="0"/>
              </a:rPr>
              <a:t>二つの事柄の関係を見るために、条件付き期待値に着目してみよう</a:t>
            </a:r>
            <a:endParaRPr lang="en-US" altLang="ja-JP" sz="2400">
              <a:latin typeface="Times New Roman" charset="0"/>
            </a:endParaRPr>
          </a:p>
          <a:p>
            <a:pPr lvl="1"/>
            <a:r>
              <a:rPr lang="ja-JP" altLang="en-US" sz="2000">
                <a:latin typeface="Times New Roman" charset="0"/>
              </a:rPr>
              <a:t>二つの事柄の関係の「方向」が表現できる</a:t>
            </a:r>
          </a:p>
          <a:p>
            <a:endParaRPr lang="en-US" altLang="ja-JP" sz="2400">
              <a:latin typeface="Times New Roman" charset="0"/>
            </a:endParaRPr>
          </a:p>
          <a:p>
            <a:endParaRPr lang="ja-JP" altLang="en-US" sz="2400">
              <a:latin typeface="Times New Roman" charset="0"/>
            </a:endParaRPr>
          </a:p>
        </p:txBody>
      </p:sp>
      <p:sp>
        <p:nvSpPr>
          <p:cNvPr id="17411"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69FE7BED-77C7-7F42-BB63-3A112E52C252}" type="slidenum">
              <a:rPr kumimoji="0" lang="ja-JP" altLang="en-US" sz="1400">
                <a:solidFill>
                  <a:srgbClr val="000000"/>
                </a:solidFill>
              </a:rPr>
              <a:pPr/>
              <a:t>1</a:t>
            </a:fld>
            <a:endParaRPr kumimoji="0" lang="ja-JP" altLang="en-US" sz="140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274638"/>
            <a:ext cx="8229600" cy="922337"/>
          </a:xfrm>
        </p:spPr>
        <p:txBody>
          <a:bodyPr/>
          <a:lstStyle/>
          <a:p>
            <a:r>
              <a:rPr lang="ja-JP" altLang="en-US" sz="2800">
                <a:latin typeface="Times New Roman" charset="0"/>
              </a:rPr>
              <a:t>決定係数</a:t>
            </a:r>
          </a:p>
        </p:txBody>
      </p:sp>
      <p:sp>
        <p:nvSpPr>
          <p:cNvPr id="35842"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858F5B3F-1736-A848-AAE5-655556AEB627}" type="slidenum">
              <a:rPr kumimoji="0" lang="ja-JP" altLang="en-US" sz="1400">
                <a:solidFill>
                  <a:srgbClr val="000000"/>
                </a:solidFill>
              </a:rPr>
              <a:pPr/>
              <a:t>19</a:t>
            </a:fld>
            <a:endParaRPr kumimoji="0" lang="ja-JP" altLang="en-US" sz="1400">
              <a:solidFill>
                <a:srgbClr val="000000"/>
              </a:solidFill>
            </a:endParaRPr>
          </a:p>
        </p:txBody>
      </p:sp>
      <p:sp>
        <p:nvSpPr>
          <p:cNvPr id="35843" name="Rectangle 3"/>
          <p:cNvSpPr txBox="1">
            <a:spLocks noChangeArrowheads="1"/>
          </p:cNvSpPr>
          <p:nvPr/>
        </p:nvSpPr>
        <p:spPr bwMode="auto">
          <a:xfrm>
            <a:off x="539750" y="1484313"/>
            <a:ext cx="8105775"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1pPr marL="342900" indent="-342900" defTabSz="457200">
              <a:defRPr kumimoji="1" sz="2400">
                <a:solidFill>
                  <a:schemeClr val="tx1"/>
                </a:solidFill>
                <a:latin typeface="Times New Roman" charset="0"/>
                <a:ea typeface="ＭＳ Ｐゴシック" charset="0"/>
                <a:cs typeface="ＭＳ Ｐゴシック" charset="0"/>
              </a:defRPr>
            </a:lvl1pPr>
            <a:lvl2pPr marL="742950" indent="-285750" defTabSz="457200">
              <a:defRPr kumimoji="1" sz="2400">
                <a:solidFill>
                  <a:schemeClr val="tx1"/>
                </a:solidFill>
                <a:latin typeface="Times New Roman" charset="0"/>
                <a:ea typeface="ＭＳ Ｐゴシック" charset="0"/>
              </a:defRPr>
            </a:lvl2pPr>
            <a:lvl3pPr marL="1143000" indent="-228600" defTabSz="457200">
              <a:defRPr kumimoji="1" sz="2400">
                <a:solidFill>
                  <a:schemeClr val="tx1"/>
                </a:solidFill>
                <a:latin typeface="Times New Roman" charset="0"/>
                <a:ea typeface="ＭＳ Ｐゴシック" charset="0"/>
              </a:defRPr>
            </a:lvl3pPr>
            <a:lvl4pPr marL="1600200" indent="-228600" defTabSz="457200">
              <a:defRPr kumimoji="1" sz="2400">
                <a:solidFill>
                  <a:schemeClr val="tx1"/>
                </a:solidFill>
                <a:latin typeface="Times New Roman" charset="0"/>
                <a:ea typeface="ＭＳ Ｐゴシック" charset="0"/>
              </a:defRPr>
            </a:lvl4pPr>
            <a:lvl5pPr marL="2057400" indent="-228600" defTabSz="4572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pPr>
              <a:spcBef>
                <a:spcPct val="20000"/>
              </a:spcBef>
              <a:buFont typeface="Arial" charset="0"/>
              <a:buChar char="•"/>
            </a:pPr>
            <a:r>
              <a:rPr lang="ja-JP" altLang="en-US"/>
              <a:t>「最小二乗法で推定した単回帰モデルはどのくらい標本データを説明しているのか」を表す指標</a:t>
            </a:r>
            <a:endParaRPr lang="en-US" altLang="ja-JP"/>
          </a:p>
          <a:p>
            <a:pPr>
              <a:spcBef>
                <a:spcPct val="20000"/>
              </a:spcBef>
              <a:buFont typeface="Arial" charset="0"/>
              <a:buChar char="•"/>
            </a:pPr>
            <a:endParaRPr lang="en-US" altLang="ja-JP"/>
          </a:p>
          <a:p>
            <a:pPr>
              <a:spcBef>
                <a:spcPct val="20000"/>
              </a:spcBef>
              <a:buFont typeface="Arial" charset="0"/>
              <a:buChar char="•"/>
            </a:pPr>
            <a:r>
              <a:rPr lang="ja-JP" altLang="en-US"/>
              <a:t>推定した単回帰モデルが標本データをうまく説明しているのであれば、残差二乗和は小さくなる</a:t>
            </a:r>
            <a:endParaRPr lang="en-US" altLang="ja-JP"/>
          </a:p>
          <a:p>
            <a:pPr>
              <a:spcBef>
                <a:spcPct val="20000"/>
              </a:spcBef>
              <a:buFont typeface="Arial" charset="0"/>
              <a:buChar char="•"/>
            </a:pPr>
            <a:endParaRPr lang="ja-JP" altLang="en-US"/>
          </a:p>
          <a:p>
            <a:pPr>
              <a:spcBef>
                <a:spcPct val="20000"/>
              </a:spcBef>
              <a:buFont typeface="Arial" charset="0"/>
              <a:buChar char="•"/>
            </a:pPr>
            <a:r>
              <a:rPr lang="ja-JP" altLang="en-US"/>
              <a:t>被説明変数の変動（標本分散に標本サイズをかけたもので、「総変動」とよびます）に占める残差二乗和の比率を１から引いたものが「決定係数」</a:t>
            </a:r>
          </a:p>
          <a:p>
            <a:pPr>
              <a:spcBef>
                <a:spcPct val="20000"/>
              </a:spcBef>
              <a:buFont typeface="Arial" charset="0"/>
              <a:buChar char="•"/>
            </a:pPr>
            <a:endParaRPr lang="en-US" altLang="ja-JP"/>
          </a:p>
          <a:p>
            <a:pPr>
              <a:spcBef>
                <a:spcPct val="20000"/>
              </a:spcBef>
              <a:buFont typeface="Arial" charset="0"/>
              <a:buChar char="•"/>
            </a:pPr>
            <a:endParaRPr lang="en-US" altLang="ja-JP"/>
          </a:p>
        </p:txBody>
      </p:sp>
      <p:graphicFrame>
        <p:nvGraphicFramePr>
          <p:cNvPr id="35844" name="オブジェクト 2"/>
          <p:cNvGraphicFramePr>
            <a:graphicFrameLocks noChangeAspect="1"/>
          </p:cNvGraphicFramePr>
          <p:nvPr/>
        </p:nvGraphicFramePr>
        <p:xfrm>
          <a:off x="755650" y="5445125"/>
          <a:ext cx="6927850" cy="652463"/>
        </p:xfrm>
        <a:graphic>
          <a:graphicData uri="http://schemas.openxmlformats.org/presentationml/2006/ole">
            <mc:AlternateContent xmlns:mc="http://schemas.openxmlformats.org/markup-compatibility/2006">
              <mc:Choice xmlns:v="urn:schemas-microsoft-com:vml" Requires="v">
                <p:oleObj spid="_x0000_s35851" name="文書" r:id="rId3" imgW="5397301" imgH="507981" progId="Word.Document.12">
                  <p:embed/>
                </p:oleObj>
              </mc:Choice>
              <mc:Fallback>
                <p:oleObj name="文書" r:id="rId3" imgW="5397301" imgH="507981" progId="Word.Document.12">
                  <p:embed/>
                  <p:pic>
                    <p:nvPicPr>
                      <p:cNvPr id="0" name="オブジェクト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5445125"/>
                        <a:ext cx="692785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274638"/>
            <a:ext cx="8229600" cy="922337"/>
          </a:xfrm>
        </p:spPr>
        <p:txBody>
          <a:bodyPr/>
          <a:lstStyle/>
          <a:p>
            <a:r>
              <a:rPr lang="ja-JP" altLang="en-US" sz="2800">
                <a:latin typeface="Times New Roman" charset="0"/>
              </a:rPr>
              <a:t>決定係数の性質</a:t>
            </a:r>
          </a:p>
        </p:txBody>
      </p:sp>
      <p:sp>
        <p:nvSpPr>
          <p:cNvPr id="36866"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7B2F07BA-FFC0-AA42-B0B7-41EACD5AC4EA}" type="slidenum">
              <a:rPr kumimoji="0" lang="ja-JP" altLang="en-US" sz="1400">
                <a:solidFill>
                  <a:srgbClr val="000000"/>
                </a:solidFill>
              </a:rPr>
              <a:pPr/>
              <a:t>20</a:t>
            </a:fld>
            <a:endParaRPr kumimoji="0" lang="ja-JP" altLang="en-US" sz="1400">
              <a:solidFill>
                <a:srgbClr val="000000"/>
              </a:solidFill>
            </a:endParaRPr>
          </a:p>
        </p:txBody>
      </p:sp>
      <p:sp>
        <p:nvSpPr>
          <p:cNvPr id="36867" name="Rectangle 3"/>
          <p:cNvSpPr txBox="1">
            <a:spLocks noChangeArrowheads="1"/>
          </p:cNvSpPr>
          <p:nvPr/>
        </p:nvSpPr>
        <p:spPr bwMode="auto">
          <a:xfrm>
            <a:off x="539750" y="1484313"/>
            <a:ext cx="8105775"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1pPr marL="342900" indent="-342900" defTabSz="457200">
              <a:defRPr kumimoji="1" sz="2400">
                <a:solidFill>
                  <a:schemeClr val="tx1"/>
                </a:solidFill>
                <a:latin typeface="Times New Roman" charset="0"/>
                <a:ea typeface="ＭＳ Ｐゴシック" charset="0"/>
                <a:cs typeface="ＭＳ Ｐゴシック" charset="0"/>
              </a:defRPr>
            </a:lvl1pPr>
            <a:lvl2pPr marL="742950" indent="-285750" defTabSz="457200">
              <a:defRPr kumimoji="1" sz="2400">
                <a:solidFill>
                  <a:schemeClr val="tx1"/>
                </a:solidFill>
                <a:latin typeface="Times New Roman" charset="0"/>
                <a:ea typeface="ＭＳ Ｐゴシック" charset="0"/>
              </a:defRPr>
            </a:lvl2pPr>
            <a:lvl3pPr marL="1143000" indent="-228600" defTabSz="457200">
              <a:defRPr kumimoji="1" sz="2400">
                <a:solidFill>
                  <a:schemeClr val="tx1"/>
                </a:solidFill>
                <a:latin typeface="Times New Roman" charset="0"/>
                <a:ea typeface="ＭＳ Ｐゴシック" charset="0"/>
              </a:defRPr>
            </a:lvl3pPr>
            <a:lvl4pPr marL="1600200" indent="-228600" defTabSz="457200">
              <a:defRPr kumimoji="1" sz="2400">
                <a:solidFill>
                  <a:schemeClr val="tx1"/>
                </a:solidFill>
                <a:latin typeface="Times New Roman" charset="0"/>
                <a:ea typeface="ＭＳ Ｐゴシック" charset="0"/>
              </a:defRPr>
            </a:lvl4pPr>
            <a:lvl5pPr marL="2057400" indent="-228600" defTabSz="4572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pPr>
              <a:spcBef>
                <a:spcPct val="20000"/>
              </a:spcBef>
              <a:buFont typeface="Arial" charset="0"/>
              <a:buChar char="•"/>
            </a:pPr>
            <a:endParaRPr lang="en-US" altLang="ja-JP" dirty="0"/>
          </a:p>
          <a:p>
            <a:pPr>
              <a:spcBef>
                <a:spcPct val="20000"/>
              </a:spcBef>
              <a:buFont typeface="Arial" charset="0"/>
              <a:buChar char="•"/>
            </a:pPr>
            <a:endParaRPr lang="en-US" altLang="ja-JP" dirty="0"/>
          </a:p>
          <a:p>
            <a:pPr>
              <a:spcBef>
                <a:spcPct val="20000"/>
              </a:spcBef>
              <a:buFont typeface="Arial" charset="0"/>
              <a:buChar char="•"/>
            </a:pPr>
            <a:r>
              <a:rPr lang="ja-JP" altLang="en-US" dirty="0"/>
              <a:t>０以上１以下の値をとる</a:t>
            </a:r>
            <a:endParaRPr lang="en-US" altLang="ja-JP" dirty="0"/>
          </a:p>
          <a:p>
            <a:pPr lvl="1">
              <a:spcBef>
                <a:spcPct val="20000"/>
              </a:spcBef>
              <a:buFont typeface="Arial" charset="0"/>
              <a:buChar char="–"/>
            </a:pPr>
            <a:endParaRPr lang="en-US" altLang="ja-JP" sz="2000" dirty="0" smtClean="0"/>
          </a:p>
          <a:p>
            <a:pPr lvl="1">
              <a:spcBef>
                <a:spcPct val="20000"/>
              </a:spcBef>
              <a:buFont typeface="Arial" charset="0"/>
              <a:buChar char="–"/>
            </a:pPr>
            <a:r>
              <a:rPr lang="ja-JP" altLang="en-US" sz="2000" dirty="0" smtClean="0"/>
              <a:t>１</a:t>
            </a:r>
            <a:r>
              <a:rPr lang="ja-JP" altLang="en-US" sz="2000" dirty="0"/>
              <a:t>に近いと、推定した回帰モデルは標本データをよく説明している</a:t>
            </a:r>
            <a:endParaRPr lang="en-US" altLang="ja-JP" sz="2000" dirty="0"/>
          </a:p>
          <a:p>
            <a:pPr lvl="1">
              <a:spcBef>
                <a:spcPct val="20000"/>
              </a:spcBef>
              <a:buFont typeface="Arial" charset="0"/>
              <a:buChar char="–"/>
            </a:pPr>
            <a:r>
              <a:rPr lang="ja-JP" altLang="en-US" sz="2000" dirty="0"/>
              <a:t>０に近いと、推定した回帰モデルは標本データを全く説明していない</a:t>
            </a:r>
          </a:p>
          <a:p>
            <a:pPr>
              <a:spcBef>
                <a:spcPct val="20000"/>
              </a:spcBef>
              <a:buFont typeface="Arial" charset="0"/>
              <a:buChar char="•"/>
            </a:pPr>
            <a:endParaRPr lang="en-US" altLang="ja-JP" dirty="0"/>
          </a:p>
          <a:p>
            <a:pPr>
              <a:spcBef>
                <a:spcPct val="20000"/>
              </a:spcBef>
              <a:buFont typeface="Arial" charset="0"/>
              <a:buChar char="•"/>
            </a:pPr>
            <a:r>
              <a:rPr lang="ja-JP" altLang="en-US" dirty="0" smtClean="0"/>
              <a:t>例</a:t>
            </a:r>
            <a:r>
              <a:rPr lang="en-US" altLang="ja-JP" dirty="0" smtClean="0"/>
              <a:t>5.2</a:t>
            </a:r>
            <a:r>
              <a:rPr lang="ja-JP" altLang="en-US" dirty="0" smtClean="0"/>
              <a:t>：決定係数</a:t>
            </a:r>
            <a:endParaRPr lang="en-US" altLang="ja-JP" dirty="0"/>
          </a:p>
        </p:txBody>
      </p:sp>
      <p:graphicFrame>
        <p:nvGraphicFramePr>
          <p:cNvPr id="36868" name="オブジェクト 2"/>
          <p:cNvGraphicFramePr>
            <a:graphicFrameLocks noChangeAspect="1"/>
          </p:cNvGraphicFramePr>
          <p:nvPr/>
        </p:nvGraphicFramePr>
        <p:xfrm>
          <a:off x="755650" y="1484313"/>
          <a:ext cx="6927850" cy="652462"/>
        </p:xfrm>
        <a:graphic>
          <a:graphicData uri="http://schemas.openxmlformats.org/presentationml/2006/ole">
            <mc:AlternateContent xmlns:mc="http://schemas.openxmlformats.org/markup-compatibility/2006">
              <mc:Choice xmlns:v="urn:schemas-microsoft-com:vml" Requires="v">
                <p:oleObj spid="_x0000_s36875" name="文書" r:id="rId3" imgW="5397301" imgH="507981" progId="Word.Document.12">
                  <p:embed/>
                </p:oleObj>
              </mc:Choice>
              <mc:Fallback>
                <p:oleObj name="文書" r:id="rId3" imgW="5397301" imgH="507981" progId="Word.Document.12">
                  <p:embed/>
                  <p:pic>
                    <p:nvPicPr>
                      <p:cNvPr id="0" name="オブジェクト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1484313"/>
                        <a:ext cx="6927850"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457200" y="274638"/>
            <a:ext cx="8229600" cy="922337"/>
          </a:xfrm>
        </p:spPr>
        <p:txBody>
          <a:bodyPr/>
          <a:lstStyle/>
          <a:p>
            <a:r>
              <a:rPr lang="ja-JP" altLang="en-US" sz="2800">
                <a:latin typeface="Times New Roman" charset="0"/>
              </a:rPr>
              <a:t>５　最小二乗推定量は良い推定方法か？</a:t>
            </a:r>
          </a:p>
        </p:txBody>
      </p:sp>
      <p:sp>
        <p:nvSpPr>
          <p:cNvPr id="37890"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87B500E9-263C-C64B-BACD-F5F01C86D16B}" type="slidenum">
              <a:rPr kumimoji="0" lang="ja-JP" altLang="en-US" sz="1400">
                <a:solidFill>
                  <a:srgbClr val="000000"/>
                </a:solidFill>
              </a:rPr>
              <a:pPr/>
              <a:t>21</a:t>
            </a:fld>
            <a:endParaRPr kumimoji="0" lang="ja-JP" altLang="en-US" sz="1400">
              <a:solidFill>
                <a:srgbClr val="000000"/>
              </a:solidFill>
            </a:endParaRPr>
          </a:p>
        </p:txBody>
      </p:sp>
      <p:sp>
        <p:nvSpPr>
          <p:cNvPr id="37891" name="Rectangle 3"/>
          <p:cNvSpPr txBox="1">
            <a:spLocks noChangeArrowheads="1"/>
          </p:cNvSpPr>
          <p:nvPr/>
        </p:nvSpPr>
        <p:spPr bwMode="auto">
          <a:xfrm>
            <a:off x="539750" y="1484313"/>
            <a:ext cx="8105775"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1pPr marL="342900" indent="-342900" defTabSz="457200">
              <a:defRPr kumimoji="1" sz="2400">
                <a:solidFill>
                  <a:schemeClr val="tx1"/>
                </a:solidFill>
                <a:latin typeface="Times New Roman" charset="0"/>
                <a:ea typeface="ＭＳ Ｐゴシック" charset="0"/>
                <a:cs typeface="ＭＳ Ｐゴシック" charset="0"/>
              </a:defRPr>
            </a:lvl1pPr>
            <a:lvl2pPr marL="742950" indent="-285750" defTabSz="457200">
              <a:defRPr kumimoji="1" sz="2400">
                <a:solidFill>
                  <a:schemeClr val="tx1"/>
                </a:solidFill>
                <a:latin typeface="Times New Roman" charset="0"/>
                <a:ea typeface="ＭＳ Ｐゴシック" charset="0"/>
              </a:defRPr>
            </a:lvl2pPr>
            <a:lvl3pPr marL="1143000" indent="-228600" defTabSz="457200">
              <a:defRPr kumimoji="1" sz="2400">
                <a:solidFill>
                  <a:schemeClr val="tx1"/>
                </a:solidFill>
                <a:latin typeface="Times New Roman" charset="0"/>
                <a:ea typeface="ＭＳ Ｐゴシック" charset="0"/>
              </a:defRPr>
            </a:lvl3pPr>
            <a:lvl4pPr marL="1600200" indent="-228600" defTabSz="457200">
              <a:defRPr kumimoji="1" sz="2400">
                <a:solidFill>
                  <a:schemeClr val="tx1"/>
                </a:solidFill>
                <a:latin typeface="Times New Roman" charset="0"/>
                <a:ea typeface="ＭＳ Ｐゴシック" charset="0"/>
              </a:defRPr>
            </a:lvl4pPr>
            <a:lvl5pPr marL="2057400" indent="-228600" defTabSz="4572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pPr>
              <a:spcBef>
                <a:spcPct val="20000"/>
              </a:spcBef>
              <a:buFont typeface="Arial" charset="0"/>
              <a:buChar char="•"/>
            </a:pPr>
            <a:r>
              <a:rPr lang="ja-JP" altLang="en-US"/>
              <a:t>最小二乗推定量は単回帰モデルの回帰パラメターを推定する直感的な推定方法</a:t>
            </a:r>
            <a:endParaRPr lang="en-US" altLang="ja-JP"/>
          </a:p>
          <a:p>
            <a:pPr>
              <a:spcBef>
                <a:spcPct val="20000"/>
              </a:spcBef>
              <a:buFont typeface="Arial" charset="0"/>
              <a:buChar char="•"/>
            </a:pPr>
            <a:endParaRPr lang="en-US" altLang="ja-JP"/>
          </a:p>
          <a:p>
            <a:pPr>
              <a:spcBef>
                <a:spcPct val="20000"/>
              </a:spcBef>
              <a:buFont typeface="Arial" charset="0"/>
              <a:buChar char="•"/>
            </a:pPr>
            <a:r>
              <a:rPr lang="ja-JP" altLang="en-US"/>
              <a:t>最小二乗推定量は良い方法？</a:t>
            </a:r>
            <a:endParaRPr lang="en-US" altLang="ja-JP"/>
          </a:p>
          <a:p>
            <a:pPr lvl="1">
              <a:spcBef>
                <a:spcPct val="20000"/>
              </a:spcBef>
              <a:buFont typeface="Arial" charset="0"/>
              <a:buChar char="–"/>
            </a:pPr>
            <a:endParaRPr lang="en-US" altLang="ja-JP" sz="2000"/>
          </a:p>
          <a:p>
            <a:pPr lvl="1">
              <a:spcBef>
                <a:spcPct val="20000"/>
              </a:spcBef>
              <a:buFont typeface="Arial" charset="0"/>
              <a:buChar char="–"/>
            </a:pPr>
            <a:r>
              <a:rPr lang="ja-JP" altLang="en-US" sz="2000"/>
              <a:t>まずは不偏性に着目</a:t>
            </a:r>
            <a:endParaRPr lang="en-US" altLang="ja-JP" sz="2000"/>
          </a:p>
          <a:p>
            <a:pPr lvl="1">
              <a:spcBef>
                <a:spcPct val="20000"/>
              </a:spcBef>
              <a:buFont typeface="Arial" charset="0"/>
              <a:buChar char="–"/>
            </a:pPr>
            <a:endParaRPr lang="en-US" altLang="ja-JP" sz="2000"/>
          </a:p>
          <a:p>
            <a:pPr lvl="1">
              <a:spcBef>
                <a:spcPct val="20000"/>
              </a:spcBef>
              <a:buFont typeface="Arial" charset="0"/>
              <a:buChar char="–"/>
            </a:pPr>
            <a:r>
              <a:rPr lang="ja-JP" altLang="en-US" sz="2000"/>
              <a:t>最小二乗推定量が不偏性を持っていれば、「平均的には当たる」推定方法といえる</a:t>
            </a:r>
            <a:endParaRPr lang="en-US" altLang="ja-JP" sz="2000"/>
          </a:p>
          <a:p>
            <a:pPr lvl="1">
              <a:spcBef>
                <a:spcPct val="20000"/>
              </a:spcBef>
              <a:buFont typeface="Arial" charset="0"/>
              <a:buChar char="–"/>
            </a:pPr>
            <a:endParaRPr lang="ja-JP" altLang="en-US" sz="2000"/>
          </a:p>
          <a:p>
            <a:pPr>
              <a:spcBef>
                <a:spcPct val="20000"/>
              </a:spcBef>
              <a:buFont typeface="Arial" charset="0"/>
              <a:buChar char="•"/>
            </a:pPr>
            <a:endParaRPr lang="en-US" altLang="ja-JP"/>
          </a:p>
          <a:p>
            <a:pPr>
              <a:spcBef>
                <a:spcPct val="20000"/>
              </a:spcBef>
              <a:buFont typeface="Arial" charset="0"/>
              <a:buChar char="•"/>
            </a:pPr>
            <a:endParaRPr lang="en-US" altLang="ja-JP"/>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ja-JP" altLang="en-US" sz="2800">
                <a:latin typeface="Times New Roman" charset="0"/>
              </a:rPr>
              <a:t>最小二乗推定量の不偏性[</a:t>
            </a:r>
            <a:r>
              <a:rPr lang="en-US" altLang="ja-JP" sz="2800">
                <a:latin typeface="Times New Roman" charset="0"/>
              </a:rPr>
              <a:t>E（</a:t>
            </a:r>
            <a:r>
              <a:rPr lang="en-US" altLang="ja-JP" sz="2800" i="1">
                <a:latin typeface="Symbol" charset="0"/>
              </a:rPr>
              <a:t>b</a:t>
            </a:r>
            <a:r>
              <a:rPr lang="en-US" altLang="ja-JP" sz="2800" i="1" baseline="-25000">
                <a:latin typeface="Times New Roman" charset="0"/>
              </a:rPr>
              <a:t>ols</a:t>
            </a:r>
            <a:r>
              <a:rPr lang="ja-JP" altLang="en-US" sz="2800">
                <a:latin typeface="Times New Roman" charset="0"/>
              </a:rPr>
              <a:t>）＝ </a:t>
            </a:r>
            <a:r>
              <a:rPr lang="en-US" altLang="ja-JP" sz="2800" i="1">
                <a:latin typeface="Symbol" charset="0"/>
              </a:rPr>
              <a:t>b</a:t>
            </a:r>
            <a:r>
              <a:rPr lang="en-US" altLang="ja-JP" sz="2800">
                <a:latin typeface="Symbol" charset="0"/>
              </a:rPr>
              <a:t>]</a:t>
            </a:r>
            <a:r>
              <a:rPr lang="ja-JP" altLang="en-US" sz="2800">
                <a:latin typeface="Symbol" charset="0"/>
              </a:rPr>
              <a:t>のための</a:t>
            </a:r>
            <a:br>
              <a:rPr lang="ja-JP" altLang="en-US" sz="2800">
                <a:latin typeface="Symbol" charset="0"/>
              </a:rPr>
            </a:br>
            <a:r>
              <a:rPr lang="ja-JP" altLang="en-US" sz="2800">
                <a:latin typeface="Symbol" charset="0"/>
              </a:rPr>
              <a:t>4つの仮定</a:t>
            </a:r>
          </a:p>
        </p:txBody>
      </p:sp>
      <p:sp>
        <p:nvSpPr>
          <p:cNvPr id="38914" name="Rectangle 3"/>
          <p:cNvSpPr>
            <a:spLocks noGrp="1" noChangeArrowheads="1"/>
          </p:cNvSpPr>
          <p:nvPr>
            <p:ph idx="1"/>
          </p:nvPr>
        </p:nvSpPr>
        <p:spPr>
          <a:xfrm>
            <a:off x="611188" y="1557338"/>
            <a:ext cx="7958137" cy="4392612"/>
          </a:xfrm>
        </p:spPr>
        <p:txBody>
          <a:bodyPr/>
          <a:lstStyle/>
          <a:p>
            <a:pPr>
              <a:lnSpc>
                <a:spcPct val="90000"/>
              </a:lnSpc>
              <a:buFont typeface="Wingdings" charset="0"/>
              <a:buNone/>
            </a:pPr>
            <a:r>
              <a:rPr lang="ja-JP" altLang="en-US" sz="2400" b="1" u="sng">
                <a:latin typeface="Times New Roman" charset="0"/>
              </a:rPr>
              <a:t>仮定１</a:t>
            </a:r>
            <a:r>
              <a:rPr lang="ja-JP" altLang="en-US" sz="2400">
                <a:latin typeface="Times New Roman" charset="0"/>
              </a:rPr>
              <a:t>　母集団分布において確率変数（</a:t>
            </a:r>
            <a:r>
              <a:rPr lang="en-US" altLang="ja-JP" sz="2400">
                <a:latin typeface="Times New Roman" charset="0"/>
              </a:rPr>
              <a:t>X,Y,U</a:t>
            </a:r>
            <a:r>
              <a:rPr lang="ja-JP" altLang="en-US" sz="2400">
                <a:latin typeface="Times New Roman" charset="0"/>
              </a:rPr>
              <a:t>）の関係が単回帰モデルとして書ける   </a:t>
            </a:r>
            <a:r>
              <a:rPr lang="en-US" altLang="ja-JP" sz="2400">
                <a:latin typeface="Times New Roman" charset="0"/>
              </a:rPr>
              <a:t> Y </a:t>
            </a:r>
            <a:r>
              <a:rPr lang="en-US" altLang="ja-JP" sz="2400" i="1">
                <a:latin typeface="Times New Roman" charset="0"/>
              </a:rPr>
              <a:t>= </a:t>
            </a:r>
            <a:r>
              <a:rPr lang="en-US" altLang="ja-JP" sz="2400" i="1">
                <a:latin typeface="Symbol" charset="0"/>
              </a:rPr>
              <a:t>b</a:t>
            </a:r>
            <a:r>
              <a:rPr lang="en-US" altLang="ja-JP" sz="2400" i="1" baseline="-25000">
                <a:latin typeface="Times New Roman" charset="0"/>
              </a:rPr>
              <a:t>0</a:t>
            </a:r>
            <a:r>
              <a:rPr lang="en-US" altLang="ja-JP" sz="2400" i="1">
                <a:latin typeface="Times New Roman" charset="0"/>
              </a:rPr>
              <a:t> + </a:t>
            </a:r>
            <a:r>
              <a:rPr lang="en-US" altLang="ja-JP" sz="2400" i="1">
                <a:latin typeface="Symbol" charset="0"/>
              </a:rPr>
              <a:t>b</a:t>
            </a:r>
            <a:r>
              <a:rPr lang="en-US" altLang="ja-JP" sz="2400" i="1" baseline="-25000">
                <a:latin typeface="Times New Roman" charset="0"/>
              </a:rPr>
              <a:t>1</a:t>
            </a:r>
            <a:r>
              <a:rPr lang="en-US" altLang="ja-JP" sz="2400">
                <a:latin typeface="Times New Roman" charset="0"/>
              </a:rPr>
              <a:t>X + U</a:t>
            </a:r>
          </a:p>
          <a:p>
            <a:pPr>
              <a:lnSpc>
                <a:spcPct val="90000"/>
              </a:lnSpc>
            </a:pPr>
            <a:endParaRPr lang="en-US" altLang="ja-JP" sz="2400">
              <a:latin typeface="Times New Roman" charset="0"/>
            </a:endParaRPr>
          </a:p>
          <a:p>
            <a:pPr>
              <a:lnSpc>
                <a:spcPct val="90000"/>
              </a:lnSpc>
              <a:buFont typeface="Wingdings" charset="0"/>
              <a:buNone/>
            </a:pPr>
            <a:r>
              <a:rPr lang="ja-JP" altLang="en-US" sz="2400" b="1" u="sng">
                <a:latin typeface="Times New Roman" charset="0"/>
              </a:rPr>
              <a:t>仮定２</a:t>
            </a:r>
            <a:r>
              <a:rPr lang="ja-JP" altLang="en-US" sz="2400">
                <a:latin typeface="Times New Roman" charset="0"/>
              </a:rPr>
              <a:t> 　母集団からサイズ</a:t>
            </a:r>
            <a:r>
              <a:rPr lang="en-US" altLang="ja-JP" sz="2400" i="1">
                <a:latin typeface="Times New Roman" charset="0"/>
              </a:rPr>
              <a:t>n</a:t>
            </a:r>
            <a:r>
              <a:rPr lang="ja-JP" altLang="en-US" sz="2400">
                <a:latin typeface="Times New Roman" charset="0"/>
              </a:rPr>
              <a:t> の無作為標本</a:t>
            </a:r>
            <a:r>
              <a:rPr lang="en-US" altLang="ja-JP" sz="2400">
                <a:latin typeface="Times New Roman" charset="0"/>
              </a:rPr>
              <a:t>{(</a:t>
            </a:r>
            <a:r>
              <a:rPr lang="en-US" altLang="ja-JP" sz="2400" i="1">
                <a:latin typeface="Times New Roman" charset="0"/>
              </a:rPr>
              <a:t>x</a:t>
            </a:r>
            <a:r>
              <a:rPr lang="en-US" altLang="ja-JP" sz="2400" i="1" baseline="-25000">
                <a:latin typeface="Times New Roman" charset="0"/>
              </a:rPr>
              <a:t>i</a:t>
            </a:r>
            <a:r>
              <a:rPr lang="en-US" altLang="ja-JP" sz="2400" i="1">
                <a:latin typeface="Times New Roman" charset="0"/>
              </a:rPr>
              <a:t>, y</a:t>
            </a:r>
            <a:r>
              <a:rPr lang="en-US" altLang="ja-JP" sz="2400" i="1" baseline="-25000">
                <a:latin typeface="Times New Roman" charset="0"/>
              </a:rPr>
              <a:t>i</a:t>
            </a:r>
            <a:r>
              <a:rPr lang="en-US" altLang="ja-JP" sz="2400">
                <a:latin typeface="Times New Roman" charset="0"/>
              </a:rPr>
              <a:t>): </a:t>
            </a:r>
            <a:r>
              <a:rPr lang="en-US" altLang="ja-JP" sz="2400" i="1">
                <a:latin typeface="Times New Roman" charset="0"/>
              </a:rPr>
              <a:t>i</a:t>
            </a:r>
            <a:r>
              <a:rPr lang="en-US" altLang="ja-JP" sz="2400">
                <a:latin typeface="Times New Roman" charset="0"/>
              </a:rPr>
              <a:t>=1, 2, …, </a:t>
            </a:r>
            <a:r>
              <a:rPr lang="en-US" altLang="ja-JP" sz="2400" i="1">
                <a:latin typeface="Times New Roman" charset="0"/>
              </a:rPr>
              <a:t>n</a:t>
            </a:r>
            <a:r>
              <a:rPr lang="en-US" altLang="ja-JP" sz="2400">
                <a:latin typeface="Times New Roman" charset="0"/>
              </a:rPr>
              <a:t>}</a:t>
            </a:r>
            <a:r>
              <a:rPr lang="ja-JP" altLang="en-US" sz="2400">
                <a:latin typeface="Times New Roman" charset="0"/>
              </a:rPr>
              <a:t>が得られる　</a:t>
            </a:r>
            <a:r>
              <a:rPr lang="en-US" altLang="ja-JP" sz="2400">
                <a:latin typeface="Times New Roman" charset="0"/>
              </a:rPr>
              <a:t> </a:t>
            </a:r>
            <a:r>
              <a:rPr lang="en-US" altLang="ja-JP" sz="2400" i="1">
                <a:latin typeface="Times New Roman" charset="0"/>
              </a:rPr>
              <a:t>y</a:t>
            </a:r>
            <a:r>
              <a:rPr lang="en-US" altLang="ja-JP" sz="2400" i="1" baseline="-25000">
                <a:latin typeface="Times New Roman" charset="0"/>
              </a:rPr>
              <a:t>i</a:t>
            </a:r>
            <a:r>
              <a:rPr lang="en-US" altLang="ja-JP" sz="2400" i="1">
                <a:latin typeface="Times New Roman" charset="0"/>
              </a:rPr>
              <a:t> = </a:t>
            </a:r>
            <a:r>
              <a:rPr lang="en-US" altLang="ja-JP" sz="2400" i="1">
                <a:latin typeface="Symbol" charset="0"/>
              </a:rPr>
              <a:t>b</a:t>
            </a:r>
            <a:r>
              <a:rPr lang="en-US" altLang="ja-JP" sz="2400" i="1" baseline="-25000">
                <a:latin typeface="Times New Roman" charset="0"/>
              </a:rPr>
              <a:t>0</a:t>
            </a:r>
            <a:r>
              <a:rPr lang="en-US" altLang="ja-JP" sz="2400" i="1">
                <a:latin typeface="Times New Roman" charset="0"/>
              </a:rPr>
              <a:t> + </a:t>
            </a:r>
            <a:r>
              <a:rPr lang="en-US" altLang="ja-JP" sz="2400" i="1">
                <a:latin typeface="Symbol" charset="0"/>
              </a:rPr>
              <a:t>b</a:t>
            </a:r>
            <a:r>
              <a:rPr lang="en-US" altLang="ja-JP" sz="2400" i="1" baseline="-25000">
                <a:latin typeface="Times New Roman" charset="0"/>
              </a:rPr>
              <a:t>1</a:t>
            </a:r>
            <a:r>
              <a:rPr lang="en-US" altLang="ja-JP" sz="2400" i="1">
                <a:latin typeface="Times New Roman" charset="0"/>
              </a:rPr>
              <a:t>x</a:t>
            </a:r>
            <a:r>
              <a:rPr lang="en-US" altLang="ja-JP" sz="2400" i="1" baseline="-25000">
                <a:latin typeface="Times New Roman" charset="0"/>
              </a:rPr>
              <a:t>i</a:t>
            </a:r>
            <a:r>
              <a:rPr lang="en-US" altLang="ja-JP" sz="2400" i="1">
                <a:latin typeface="Times New Roman" charset="0"/>
              </a:rPr>
              <a:t> + u</a:t>
            </a:r>
            <a:r>
              <a:rPr lang="en-US" altLang="ja-JP" sz="2400" i="1" baseline="-25000">
                <a:latin typeface="Times New Roman" charset="0"/>
              </a:rPr>
              <a:t>i</a:t>
            </a:r>
          </a:p>
          <a:p>
            <a:pPr>
              <a:lnSpc>
                <a:spcPct val="90000"/>
              </a:lnSpc>
              <a:buFont typeface="Wingdings" charset="0"/>
              <a:buNone/>
            </a:pPr>
            <a:endParaRPr lang="en-US" altLang="ja-JP" sz="2400">
              <a:latin typeface="Times New Roman" charset="0"/>
            </a:endParaRPr>
          </a:p>
          <a:p>
            <a:pPr>
              <a:lnSpc>
                <a:spcPct val="90000"/>
              </a:lnSpc>
              <a:buFont typeface="Wingdings" charset="0"/>
              <a:buNone/>
            </a:pPr>
            <a:r>
              <a:rPr lang="ja-JP" altLang="en-US" sz="2400" b="1" u="sng">
                <a:latin typeface="Times New Roman" charset="0"/>
              </a:rPr>
              <a:t>仮定3</a:t>
            </a:r>
            <a:r>
              <a:rPr lang="ja-JP" altLang="en-US" sz="2400">
                <a:latin typeface="Times New Roman" charset="0"/>
              </a:rPr>
              <a:t> 　因果関係を示すための過程が成り立っている</a:t>
            </a:r>
            <a:endParaRPr lang="en-US" altLang="ja-JP" sz="2400">
              <a:latin typeface="Times New Roman" charset="0"/>
            </a:endParaRPr>
          </a:p>
          <a:p>
            <a:pPr>
              <a:lnSpc>
                <a:spcPct val="90000"/>
              </a:lnSpc>
              <a:buFont typeface="Wingdings" charset="0"/>
              <a:buNone/>
            </a:pPr>
            <a:r>
              <a:rPr lang="en-US" altLang="ja-JP" sz="2400">
                <a:latin typeface="Times New Roman" charset="0"/>
              </a:rPr>
              <a:t>E(U</a:t>
            </a:r>
            <a:r>
              <a:rPr lang="en-US" altLang="ja-JP" sz="2400" i="1">
                <a:latin typeface="Times New Roman" charset="0"/>
              </a:rPr>
              <a:t>|X</a:t>
            </a:r>
            <a:r>
              <a:rPr lang="en-US" altLang="ja-JP" sz="2400">
                <a:latin typeface="Times New Roman" charset="0"/>
              </a:rPr>
              <a:t>) = 0</a:t>
            </a:r>
            <a:endParaRPr lang="ja-JP" altLang="en-US" sz="2400">
              <a:latin typeface="Times New Roman" charset="0"/>
            </a:endParaRPr>
          </a:p>
          <a:p>
            <a:pPr>
              <a:lnSpc>
                <a:spcPct val="90000"/>
              </a:lnSpc>
            </a:pPr>
            <a:endParaRPr lang="ja-JP" altLang="en-US" sz="2400">
              <a:latin typeface="Times New Roman" charset="0"/>
            </a:endParaRPr>
          </a:p>
          <a:p>
            <a:pPr>
              <a:lnSpc>
                <a:spcPct val="90000"/>
              </a:lnSpc>
              <a:buFont typeface="Wingdings" charset="0"/>
              <a:buNone/>
            </a:pPr>
            <a:r>
              <a:rPr lang="ja-JP" altLang="en-US" sz="2400" b="1" u="sng">
                <a:latin typeface="Times New Roman" charset="0"/>
              </a:rPr>
              <a:t>仮定4</a:t>
            </a:r>
            <a:r>
              <a:rPr lang="ja-JP" altLang="en-US" sz="2400">
                <a:latin typeface="Times New Roman" charset="0"/>
              </a:rPr>
              <a:t>　</a:t>
            </a:r>
            <a:r>
              <a:rPr lang="ja-JP" altLang="en-US" sz="2400" i="1">
                <a:latin typeface="Times New Roman" charset="0"/>
              </a:rPr>
              <a:t> </a:t>
            </a:r>
            <a:r>
              <a:rPr lang="ja-JP" altLang="en-US" sz="2400">
                <a:latin typeface="Times New Roman" charset="0"/>
              </a:rPr>
              <a:t>説明変数</a:t>
            </a:r>
            <a:r>
              <a:rPr lang="en-US" altLang="ja-JP" sz="2400" i="1">
                <a:latin typeface="Times New Roman" charset="0"/>
              </a:rPr>
              <a:t>X</a:t>
            </a:r>
            <a:r>
              <a:rPr lang="ja-JP" altLang="en-US" sz="2400">
                <a:latin typeface="Times New Roman" charset="0"/>
              </a:rPr>
              <a:t>に変動がある（すべての</a:t>
            </a:r>
            <a:r>
              <a:rPr lang="en-US" altLang="ja-JP" sz="2400">
                <a:latin typeface="Times New Roman" charset="0"/>
              </a:rPr>
              <a:t>X</a:t>
            </a:r>
            <a:r>
              <a:rPr lang="ja-JP" altLang="en-US" sz="2400">
                <a:latin typeface="Times New Roman" charset="0"/>
              </a:rPr>
              <a:t>が同じではない）</a:t>
            </a:r>
            <a:endParaRPr lang="ja-JP" altLang="en-US" sz="2400" baseline="-25000">
              <a:latin typeface="Times New Roman" charset="0"/>
            </a:endParaRPr>
          </a:p>
        </p:txBody>
      </p:sp>
      <p:sp>
        <p:nvSpPr>
          <p:cNvPr id="38915"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44C2EBE9-6D84-7645-8F1F-2FB7389D8D66}" type="slidenum">
              <a:rPr kumimoji="0" lang="ja-JP" altLang="en-US" sz="1400">
                <a:solidFill>
                  <a:srgbClr val="000000"/>
                </a:solidFill>
              </a:rPr>
              <a:pPr/>
              <a:t>22</a:t>
            </a:fld>
            <a:endParaRPr kumimoji="0" lang="ja-JP" altLang="en-US" sz="140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ja-JP" altLang="en-US" sz="2800">
                <a:latin typeface="Times New Roman" charset="0"/>
              </a:rPr>
              <a:t>最小二乗推定量の不偏性のまとめ</a:t>
            </a:r>
            <a:endParaRPr lang="en-US" altLang="ja-JP" sz="2800">
              <a:latin typeface="Times New Roman" charset="0"/>
            </a:endParaRPr>
          </a:p>
        </p:txBody>
      </p:sp>
      <p:sp>
        <p:nvSpPr>
          <p:cNvPr id="39938" name="Rectangle 3"/>
          <p:cNvSpPr>
            <a:spLocks noGrp="1" noChangeArrowheads="1"/>
          </p:cNvSpPr>
          <p:nvPr>
            <p:ph idx="1"/>
          </p:nvPr>
        </p:nvSpPr>
        <p:spPr/>
        <p:txBody>
          <a:bodyPr/>
          <a:lstStyle/>
          <a:p>
            <a:r>
              <a:rPr lang="ja-JP" altLang="en-US" sz="2400">
                <a:latin typeface="Times New Roman" charset="0"/>
              </a:rPr>
              <a:t>以上の４つの仮定が満たされていれば、</a:t>
            </a:r>
            <a:r>
              <a:rPr lang="en-US" altLang="ja-JP" sz="2400">
                <a:latin typeface="Times New Roman" charset="0"/>
              </a:rPr>
              <a:t> </a:t>
            </a:r>
            <a:r>
              <a:rPr lang="en-US" altLang="ja-JP" sz="2400" i="1">
                <a:latin typeface="Symbol" charset="0"/>
              </a:rPr>
              <a:t>b</a:t>
            </a:r>
            <a:r>
              <a:rPr lang="en-US" altLang="ja-JP" sz="2400" i="1" baseline="-25000">
                <a:latin typeface="Times New Roman" charset="0"/>
              </a:rPr>
              <a:t>1</a:t>
            </a:r>
            <a:r>
              <a:rPr lang="en-US" altLang="ja-JP" sz="2400">
                <a:latin typeface="Times New Roman" charset="0"/>
              </a:rPr>
              <a:t> </a:t>
            </a:r>
            <a:r>
              <a:rPr lang="ja-JP" altLang="en-US" sz="2400">
                <a:latin typeface="Times New Roman" charset="0"/>
              </a:rPr>
              <a:t>と</a:t>
            </a:r>
            <a:r>
              <a:rPr lang="en-US" altLang="ja-JP" sz="2400" i="1">
                <a:latin typeface="Symbol" charset="0"/>
              </a:rPr>
              <a:t>b</a:t>
            </a:r>
            <a:r>
              <a:rPr lang="en-US" altLang="ja-JP" sz="2400" i="1" baseline="-25000">
                <a:latin typeface="Times New Roman" charset="0"/>
              </a:rPr>
              <a:t>0</a:t>
            </a:r>
            <a:r>
              <a:rPr lang="en-US" altLang="ja-JP" sz="2400">
                <a:latin typeface="Times New Roman" charset="0"/>
              </a:rPr>
              <a:t> </a:t>
            </a:r>
            <a:r>
              <a:rPr lang="ja-JP" altLang="en-US" sz="2400">
                <a:latin typeface="Times New Roman" charset="0"/>
              </a:rPr>
              <a:t>の最小二乗推定量は不偏推定量</a:t>
            </a:r>
            <a:endParaRPr lang="en-US" altLang="ja-JP" sz="2400">
              <a:latin typeface="Times New Roman" charset="0"/>
            </a:endParaRPr>
          </a:p>
          <a:p>
            <a:endParaRPr lang="en-US" altLang="ja-JP" sz="2400">
              <a:latin typeface="Times New Roman" charset="0"/>
            </a:endParaRPr>
          </a:p>
          <a:p>
            <a:endParaRPr lang="ja-JP" altLang="en-US" sz="2400">
              <a:latin typeface="Times New Roman" charset="0"/>
            </a:endParaRPr>
          </a:p>
          <a:p>
            <a:endParaRPr lang="en-US" altLang="ja-JP" sz="2400">
              <a:latin typeface="Times New Roman" charset="0"/>
            </a:endParaRPr>
          </a:p>
          <a:p>
            <a:r>
              <a:rPr lang="en-US" altLang="ja-JP" sz="2400">
                <a:latin typeface="Times New Roman" charset="0"/>
              </a:rPr>
              <a:t> </a:t>
            </a:r>
            <a:r>
              <a:rPr lang="ja-JP" altLang="en-US" sz="2400">
                <a:latin typeface="Times New Roman" charset="0"/>
              </a:rPr>
              <a:t>不偏性のためには、4つの仮定があれば十分だが、ひとつでも欠けると</a:t>
            </a:r>
            <a:r>
              <a:rPr lang="en-US" altLang="ja-JP" sz="2400">
                <a:latin typeface="Times New Roman" charset="0"/>
              </a:rPr>
              <a:t>OLS</a:t>
            </a:r>
            <a:r>
              <a:rPr lang="ja-JP" altLang="en-US" sz="2400">
                <a:latin typeface="Times New Roman" charset="0"/>
              </a:rPr>
              <a:t>推定量は必ずしも不偏とは限らない</a:t>
            </a:r>
            <a:endParaRPr lang="en-US" altLang="ja-JP" sz="2400">
              <a:latin typeface="Times New Roman" charset="0"/>
            </a:endParaRPr>
          </a:p>
          <a:p>
            <a:pPr>
              <a:buFont typeface="Wingdings" charset="0"/>
              <a:buNone/>
            </a:pPr>
            <a:endParaRPr lang="en-US" altLang="ja-JP" sz="2400">
              <a:latin typeface="Times New Roman" charset="0"/>
            </a:endParaRPr>
          </a:p>
        </p:txBody>
      </p:sp>
      <p:sp>
        <p:nvSpPr>
          <p:cNvPr id="39939"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7E7A4C19-3BA3-874C-8C10-345D53C80B48}" type="slidenum">
              <a:rPr kumimoji="0" lang="ja-JP" altLang="en-US" sz="1400">
                <a:solidFill>
                  <a:srgbClr val="000000"/>
                </a:solidFill>
              </a:rPr>
              <a:pPr/>
              <a:t>23</a:t>
            </a:fld>
            <a:endParaRPr kumimoji="0" lang="ja-JP" altLang="en-US" sz="1400">
              <a:solidFill>
                <a:srgbClr val="000000"/>
              </a:solidFill>
            </a:endParaRPr>
          </a:p>
        </p:txBody>
      </p:sp>
      <p:graphicFrame>
        <p:nvGraphicFramePr>
          <p:cNvPr id="39940" name="オブジェクト 1"/>
          <p:cNvGraphicFramePr>
            <a:graphicFrameLocks noChangeAspect="1"/>
          </p:cNvGraphicFramePr>
          <p:nvPr/>
        </p:nvGraphicFramePr>
        <p:xfrm>
          <a:off x="827088" y="2565400"/>
          <a:ext cx="7651750" cy="358775"/>
        </p:xfrm>
        <a:graphic>
          <a:graphicData uri="http://schemas.openxmlformats.org/presentationml/2006/ole">
            <mc:AlternateContent xmlns:mc="http://schemas.openxmlformats.org/markup-compatibility/2006">
              <mc:Choice xmlns:v="urn:schemas-microsoft-com:vml" Requires="v">
                <p:oleObj spid="_x0000_s39953" name="文書" r:id="rId3" imgW="5397301" imgH="253991" progId="Word.Document.12">
                  <p:embed/>
                </p:oleObj>
              </mc:Choice>
              <mc:Fallback>
                <p:oleObj name="文書" r:id="rId3" imgW="5397301" imgH="253991" progId="Word.Document.12">
                  <p:embed/>
                  <p:pic>
                    <p:nvPicPr>
                      <p:cNvPr id="0" name="オブジェクト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2565400"/>
                        <a:ext cx="76517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1" name="オブジェクト 2"/>
          <p:cNvGraphicFramePr>
            <a:graphicFrameLocks noChangeAspect="1"/>
          </p:cNvGraphicFramePr>
          <p:nvPr/>
        </p:nvGraphicFramePr>
        <p:xfrm>
          <a:off x="827088" y="3068638"/>
          <a:ext cx="7651750" cy="360362"/>
        </p:xfrm>
        <a:graphic>
          <a:graphicData uri="http://schemas.openxmlformats.org/presentationml/2006/ole">
            <mc:AlternateContent xmlns:mc="http://schemas.openxmlformats.org/markup-compatibility/2006">
              <mc:Choice xmlns:v="urn:schemas-microsoft-com:vml" Requires="v">
                <p:oleObj spid="_x0000_s39954" name="文書" r:id="rId5" imgW="5397301" imgH="253991" progId="Word.Document.12">
                  <p:embed/>
                </p:oleObj>
              </mc:Choice>
              <mc:Fallback>
                <p:oleObj name="文書" r:id="rId5" imgW="5397301" imgH="253991" progId="Word.Document.12">
                  <p:embed/>
                  <p:pic>
                    <p:nvPicPr>
                      <p:cNvPr id="0" name="オブジェクト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088" y="3068638"/>
                        <a:ext cx="76517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ja-JP" altLang="en-US" sz="2800">
                <a:latin typeface="Times New Roman" charset="0"/>
              </a:rPr>
              <a:t>最小二乗推定量の分散</a:t>
            </a:r>
            <a:endParaRPr lang="en-US" altLang="ja-JP" sz="2800">
              <a:latin typeface="Times New Roman" charset="0"/>
            </a:endParaRPr>
          </a:p>
        </p:txBody>
      </p:sp>
      <p:sp>
        <p:nvSpPr>
          <p:cNvPr id="40962" name="Rectangle 3"/>
          <p:cNvSpPr>
            <a:spLocks noGrp="1" noChangeArrowheads="1"/>
          </p:cNvSpPr>
          <p:nvPr>
            <p:ph idx="1"/>
          </p:nvPr>
        </p:nvSpPr>
        <p:spPr>
          <a:xfrm>
            <a:off x="468313" y="1557338"/>
            <a:ext cx="8229600" cy="4525962"/>
          </a:xfrm>
        </p:spPr>
        <p:txBody>
          <a:bodyPr/>
          <a:lstStyle/>
          <a:p>
            <a:pPr>
              <a:lnSpc>
                <a:spcPct val="90000"/>
              </a:lnSpc>
            </a:pPr>
            <a:r>
              <a:rPr lang="ja-JP" altLang="en-US" sz="2800">
                <a:latin typeface="Times New Roman" charset="0"/>
              </a:rPr>
              <a:t> </a:t>
            </a:r>
            <a:r>
              <a:rPr lang="ja-JP" altLang="en-US" sz="2400">
                <a:latin typeface="Times New Roman" charset="0"/>
              </a:rPr>
              <a:t>最小二乗推定値は、真の回帰パラメターの周りに分布している</a:t>
            </a:r>
          </a:p>
          <a:p>
            <a:pPr>
              <a:lnSpc>
                <a:spcPct val="90000"/>
              </a:lnSpc>
            </a:pPr>
            <a:endParaRPr lang="en-US" altLang="ja-JP" sz="2400">
              <a:latin typeface="Times New Roman" charset="0"/>
            </a:endParaRPr>
          </a:p>
          <a:p>
            <a:pPr>
              <a:lnSpc>
                <a:spcPct val="90000"/>
              </a:lnSpc>
            </a:pPr>
            <a:r>
              <a:rPr lang="ja-JP" altLang="en-US" sz="2400">
                <a:latin typeface="Times New Roman" charset="0"/>
              </a:rPr>
              <a:t>この分布が分かれば、様々な検定ができるので、この推定値の分布を知りたい</a:t>
            </a:r>
          </a:p>
          <a:p>
            <a:pPr>
              <a:lnSpc>
                <a:spcPct val="90000"/>
              </a:lnSpc>
            </a:pPr>
            <a:endParaRPr lang="en-US" altLang="ja-JP" sz="2400">
              <a:latin typeface="Times New Roman" charset="0"/>
            </a:endParaRPr>
          </a:p>
          <a:p>
            <a:pPr>
              <a:lnSpc>
                <a:spcPct val="90000"/>
              </a:lnSpc>
            </a:pPr>
            <a:r>
              <a:rPr lang="ja-JP" altLang="en-US" sz="2400">
                <a:latin typeface="Times New Roman" charset="0"/>
              </a:rPr>
              <a:t>分散均一の仮定：　</a:t>
            </a:r>
            <a:r>
              <a:rPr lang="en-US" altLang="ja-JP" sz="2400">
                <a:latin typeface="Times New Roman" charset="0"/>
              </a:rPr>
              <a:t>Var(U</a:t>
            </a:r>
            <a:r>
              <a:rPr lang="en-US" altLang="ja-JP" sz="2400" i="1">
                <a:latin typeface="Times New Roman" charset="0"/>
              </a:rPr>
              <a:t>|</a:t>
            </a:r>
            <a:r>
              <a:rPr lang="ja-JP" sz="2400">
                <a:latin typeface="Times New Roman" charset="0"/>
              </a:rPr>
              <a:t>X</a:t>
            </a:r>
            <a:r>
              <a:rPr lang="en-US" altLang="ja-JP" sz="2400">
                <a:latin typeface="Times New Roman" charset="0"/>
              </a:rPr>
              <a:t>) = s</a:t>
            </a:r>
            <a:r>
              <a:rPr lang="en-US" altLang="ja-JP" sz="2400" i="1" baseline="30000">
                <a:latin typeface="Times New Roman" charset="0"/>
              </a:rPr>
              <a:t>2</a:t>
            </a:r>
          </a:p>
          <a:p>
            <a:pPr>
              <a:lnSpc>
                <a:spcPct val="90000"/>
              </a:lnSpc>
            </a:pPr>
            <a:endParaRPr lang="ja-JP" altLang="en-US" sz="2400" baseline="30000">
              <a:latin typeface="Times New Roman" charset="0"/>
            </a:endParaRPr>
          </a:p>
          <a:p>
            <a:pPr lvl="1">
              <a:lnSpc>
                <a:spcPct val="90000"/>
              </a:lnSpc>
            </a:pPr>
            <a:r>
              <a:rPr lang="ja-JP" altLang="en-US" sz="2000">
                <a:latin typeface="Times New Roman" charset="0"/>
              </a:rPr>
              <a:t>この仮定が満たされていれば、最小二乗推定量の分布を求めやすくなる</a:t>
            </a:r>
            <a:endParaRPr lang="en-US" altLang="ja-JP" sz="2000">
              <a:latin typeface="Times New Roman" charset="0"/>
            </a:endParaRPr>
          </a:p>
          <a:p>
            <a:pPr lvl="1">
              <a:lnSpc>
                <a:spcPct val="90000"/>
              </a:lnSpc>
            </a:pPr>
            <a:r>
              <a:rPr lang="ja-JP" altLang="en-US" sz="2000">
                <a:latin typeface="Times New Roman" charset="0"/>
              </a:rPr>
              <a:t>誤差項分散</a:t>
            </a:r>
            <a:r>
              <a:rPr lang="en-US" altLang="ja-JP" sz="2000">
                <a:latin typeface="Times New Roman" charset="0"/>
              </a:rPr>
              <a:t>Var(U)</a:t>
            </a:r>
            <a:r>
              <a:rPr lang="ja-JP" altLang="en-US" sz="2000">
                <a:latin typeface="Times New Roman" charset="0"/>
              </a:rPr>
              <a:t>も</a:t>
            </a:r>
            <a:r>
              <a:rPr lang="en-US" altLang="ja-JP" sz="2000" i="1">
                <a:latin typeface="Symbol" charset="0"/>
              </a:rPr>
              <a:t>s</a:t>
            </a:r>
            <a:r>
              <a:rPr lang="en-US" altLang="ja-JP" sz="2000" i="1" baseline="30000">
                <a:latin typeface="Times New Roman" charset="0"/>
              </a:rPr>
              <a:t>2</a:t>
            </a:r>
          </a:p>
          <a:p>
            <a:pPr lvl="1">
              <a:lnSpc>
                <a:spcPct val="90000"/>
              </a:lnSpc>
            </a:pPr>
            <a:r>
              <a:rPr lang="ja-JP" altLang="en-US" sz="2000">
                <a:latin typeface="Times New Roman" charset="0"/>
              </a:rPr>
              <a:t>誤差項の標準偏差は</a:t>
            </a:r>
            <a:r>
              <a:rPr lang="en-US" altLang="ja-JP" sz="2000" i="1">
                <a:latin typeface="Symbol" charset="0"/>
              </a:rPr>
              <a:t>s</a:t>
            </a:r>
            <a:endParaRPr lang="ja-JP" altLang="en-US" sz="2000">
              <a:latin typeface="Times New Roman" charset="0"/>
            </a:endParaRPr>
          </a:p>
          <a:p>
            <a:pPr lvl="1">
              <a:lnSpc>
                <a:spcPct val="90000"/>
              </a:lnSpc>
            </a:pPr>
            <a:endParaRPr lang="en-US" altLang="ja-JP" sz="2000">
              <a:latin typeface="Times New Roman" charset="0"/>
            </a:endParaRPr>
          </a:p>
        </p:txBody>
      </p:sp>
      <p:sp>
        <p:nvSpPr>
          <p:cNvPr id="40963"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B87EF571-33E5-5E49-8188-E7A9EF9B3174}" type="slidenum">
              <a:rPr kumimoji="0" lang="ja-JP" altLang="en-US" sz="1400">
                <a:solidFill>
                  <a:srgbClr val="000000"/>
                </a:solidFill>
              </a:rPr>
              <a:pPr/>
              <a:t>24</a:t>
            </a:fld>
            <a:endParaRPr kumimoji="0" lang="ja-JP" altLang="en-US" sz="140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番号プレースホル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3B6DF80-0E17-534D-BFEB-F6A1CFF06439}" type="slidenum">
              <a:rPr kumimoji="0" lang="ja-JP" altLang="en-US" sz="1400">
                <a:solidFill>
                  <a:srgbClr val="000000"/>
                </a:solidFill>
              </a:rPr>
              <a:pPr/>
              <a:t>25</a:t>
            </a:fld>
            <a:endParaRPr kumimoji="0" lang="ja-JP" altLang="en-US" sz="1400">
              <a:solidFill>
                <a:srgbClr val="000000"/>
              </a:solidFill>
            </a:endParaRPr>
          </a:p>
        </p:txBody>
      </p:sp>
      <p:sp>
        <p:nvSpPr>
          <p:cNvPr id="41986" name="Line 1026"/>
          <p:cNvSpPr>
            <a:spLocks noChangeShapeType="1"/>
          </p:cNvSpPr>
          <p:nvPr/>
        </p:nvSpPr>
        <p:spPr bwMode="auto">
          <a:xfrm>
            <a:off x="974725" y="5705475"/>
            <a:ext cx="66294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987" name="Line 1027"/>
          <p:cNvSpPr>
            <a:spLocks noChangeShapeType="1"/>
          </p:cNvSpPr>
          <p:nvPr/>
        </p:nvSpPr>
        <p:spPr bwMode="auto">
          <a:xfrm flipV="1">
            <a:off x="974725" y="1666875"/>
            <a:ext cx="4038600" cy="403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988" name="Line 1028"/>
          <p:cNvSpPr>
            <a:spLocks noChangeShapeType="1"/>
          </p:cNvSpPr>
          <p:nvPr/>
        </p:nvSpPr>
        <p:spPr bwMode="auto">
          <a:xfrm flipV="1">
            <a:off x="2498725" y="166687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989" name="Line 1029"/>
          <p:cNvSpPr>
            <a:spLocks noChangeShapeType="1"/>
          </p:cNvSpPr>
          <p:nvPr/>
        </p:nvSpPr>
        <p:spPr bwMode="auto">
          <a:xfrm flipV="1">
            <a:off x="4022725" y="166687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990" name="Line 1030"/>
          <p:cNvSpPr>
            <a:spLocks noChangeShapeType="1"/>
          </p:cNvSpPr>
          <p:nvPr/>
        </p:nvSpPr>
        <p:spPr bwMode="auto">
          <a:xfrm flipV="1">
            <a:off x="1508125" y="2886075"/>
            <a:ext cx="6553200" cy="2259013"/>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991" name="Rectangle 1031"/>
          <p:cNvSpPr>
            <a:spLocks noChangeArrowheads="1"/>
          </p:cNvSpPr>
          <p:nvPr/>
        </p:nvSpPr>
        <p:spPr bwMode="auto">
          <a:xfrm>
            <a:off x="6056313" y="2898775"/>
            <a:ext cx="3524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5400" b="1"/>
              <a:t>.</a:t>
            </a:r>
          </a:p>
        </p:txBody>
      </p:sp>
      <p:sp>
        <p:nvSpPr>
          <p:cNvPr id="41992" name="Rectangle 1032"/>
          <p:cNvSpPr>
            <a:spLocks noChangeArrowheads="1"/>
          </p:cNvSpPr>
          <p:nvPr/>
        </p:nvSpPr>
        <p:spPr bwMode="auto">
          <a:xfrm>
            <a:off x="3741738" y="3689350"/>
            <a:ext cx="3524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5400" b="1"/>
              <a:t>.</a:t>
            </a:r>
          </a:p>
        </p:txBody>
      </p:sp>
      <p:sp>
        <p:nvSpPr>
          <p:cNvPr id="41993" name="Rectangle 1033"/>
          <p:cNvSpPr>
            <a:spLocks noChangeArrowheads="1"/>
          </p:cNvSpPr>
          <p:nvPr/>
        </p:nvSpPr>
        <p:spPr bwMode="auto">
          <a:xfrm>
            <a:off x="2209800" y="57912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baseline="-25000"/>
              <a:t>1</a:t>
            </a:r>
            <a:endParaRPr kumimoji="0" lang="en-US" altLang="ja-JP" sz="2800"/>
          </a:p>
        </p:txBody>
      </p:sp>
      <p:sp>
        <p:nvSpPr>
          <p:cNvPr id="41994" name="Rectangle 1034"/>
          <p:cNvSpPr>
            <a:spLocks noChangeArrowheads="1"/>
          </p:cNvSpPr>
          <p:nvPr/>
        </p:nvSpPr>
        <p:spPr bwMode="auto">
          <a:xfrm>
            <a:off x="3733800" y="57912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baseline="-25000"/>
              <a:t>2</a:t>
            </a:r>
            <a:endParaRPr kumimoji="0" lang="en-US" altLang="ja-JP" sz="2800"/>
          </a:p>
        </p:txBody>
      </p:sp>
      <p:sp>
        <p:nvSpPr>
          <p:cNvPr id="41995" name="Line 1035"/>
          <p:cNvSpPr>
            <a:spLocks noChangeShapeType="1"/>
          </p:cNvSpPr>
          <p:nvPr/>
        </p:nvSpPr>
        <p:spPr bwMode="auto">
          <a:xfrm flipV="1">
            <a:off x="990600" y="2286000"/>
            <a:ext cx="0" cy="3429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41996" name="Group 1036"/>
          <p:cNvGrpSpPr>
            <a:grpSpLocks/>
          </p:cNvGrpSpPr>
          <p:nvPr/>
        </p:nvGrpSpPr>
        <p:grpSpPr bwMode="auto">
          <a:xfrm>
            <a:off x="3003550" y="3449638"/>
            <a:ext cx="1673225" cy="1731962"/>
            <a:chOff x="2238" y="1651"/>
            <a:chExt cx="1054" cy="1091"/>
          </a:xfrm>
        </p:grpSpPr>
        <p:sp>
          <p:nvSpPr>
            <p:cNvPr id="42006" name="Line 1037"/>
            <p:cNvSpPr>
              <a:spLocks noChangeShapeType="1"/>
            </p:cNvSpPr>
            <p:nvPr/>
          </p:nvSpPr>
          <p:spPr bwMode="auto">
            <a:xfrm flipV="1">
              <a:off x="2238" y="2713"/>
              <a:ext cx="31" cy="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7" name="Line 1038"/>
            <p:cNvSpPr>
              <a:spLocks noChangeShapeType="1"/>
            </p:cNvSpPr>
            <p:nvPr/>
          </p:nvSpPr>
          <p:spPr bwMode="auto">
            <a:xfrm flipV="1">
              <a:off x="2251" y="1694"/>
              <a:ext cx="1041" cy="10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8" name="Freeform 1039"/>
            <p:cNvSpPr>
              <a:spLocks/>
            </p:cNvSpPr>
            <p:nvPr/>
          </p:nvSpPr>
          <p:spPr bwMode="auto">
            <a:xfrm>
              <a:off x="2244" y="1651"/>
              <a:ext cx="1041" cy="1068"/>
            </a:xfrm>
            <a:custGeom>
              <a:avLst/>
              <a:gdLst>
                <a:gd name="T0" fmla="*/ 1 w 1041"/>
                <a:gd name="T1" fmla="*/ 1067 h 1068"/>
                <a:gd name="T2" fmla="*/ 19 w 1041"/>
                <a:gd name="T3" fmla="*/ 1051 h 1068"/>
                <a:gd name="T4" fmla="*/ 31 w 1041"/>
                <a:gd name="T5" fmla="*/ 1029 h 1068"/>
                <a:gd name="T6" fmla="*/ 47 w 1041"/>
                <a:gd name="T7" fmla="*/ 1013 h 1068"/>
                <a:gd name="T8" fmla="*/ 60 w 1041"/>
                <a:gd name="T9" fmla="*/ 991 h 1068"/>
                <a:gd name="T10" fmla="*/ 70 w 1041"/>
                <a:gd name="T11" fmla="*/ 964 h 1068"/>
                <a:gd name="T12" fmla="*/ 83 w 1041"/>
                <a:gd name="T13" fmla="*/ 942 h 1068"/>
                <a:gd name="T14" fmla="*/ 92 w 1041"/>
                <a:gd name="T15" fmla="*/ 916 h 1068"/>
                <a:gd name="T16" fmla="*/ 102 w 1041"/>
                <a:gd name="T17" fmla="*/ 892 h 1068"/>
                <a:gd name="T18" fmla="*/ 105 w 1041"/>
                <a:gd name="T19" fmla="*/ 861 h 1068"/>
                <a:gd name="T20" fmla="*/ 114 w 1041"/>
                <a:gd name="T21" fmla="*/ 826 h 1068"/>
                <a:gd name="T22" fmla="*/ 118 w 1041"/>
                <a:gd name="T23" fmla="*/ 795 h 1068"/>
                <a:gd name="T24" fmla="*/ 121 w 1041"/>
                <a:gd name="T25" fmla="*/ 763 h 1068"/>
                <a:gd name="T26" fmla="*/ 118 w 1041"/>
                <a:gd name="T27" fmla="*/ 723 h 1068"/>
                <a:gd name="T28" fmla="*/ 114 w 1041"/>
                <a:gd name="T29" fmla="*/ 683 h 1068"/>
                <a:gd name="T30" fmla="*/ 112 w 1041"/>
                <a:gd name="T31" fmla="*/ 647 h 1068"/>
                <a:gd name="T32" fmla="*/ 101 w 1041"/>
                <a:gd name="T33" fmla="*/ 597 h 1068"/>
                <a:gd name="T34" fmla="*/ 92 w 1041"/>
                <a:gd name="T35" fmla="*/ 553 h 1068"/>
                <a:gd name="T36" fmla="*/ 80 w 1041"/>
                <a:gd name="T37" fmla="*/ 507 h 1068"/>
                <a:gd name="T38" fmla="*/ 70 w 1041"/>
                <a:gd name="T39" fmla="*/ 459 h 1068"/>
                <a:gd name="T40" fmla="*/ 53 w 1041"/>
                <a:gd name="T41" fmla="*/ 407 h 1068"/>
                <a:gd name="T42" fmla="*/ 42 w 1041"/>
                <a:gd name="T43" fmla="*/ 359 h 1068"/>
                <a:gd name="T44" fmla="*/ 31 w 1041"/>
                <a:gd name="T45" fmla="*/ 310 h 1068"/>
                <a:gd name="T46" fmla="*/ 19 w 1041"/>
                <a:gd name="T47" fmla="*/ 265 h 1068"/>
                <a:gd name="T48" fmla="*/ 12 w 1041"/>
                <a:gd name="T49" fmla="*/ 220 h 1068"/>
                <a:gd name="T50" fmla="*/ 4 w 1041"/>
                <a:gd name="T51" fmla="*/ 176 h 1068"/>
                <a:gd name="T52" fmla="*/ 0 w 1041"/>
                <a:gd name="T53" fmla="*/ 138 h 1068"/>
                <a:gd name="T54" fmla="*/ 0 w 1041"/>
                <a:gd name="T55" fmla="*/ 104 h 1068"/>
                <a:gd name="T56" fmla="*/ 6 w 1041"/>
                <a:gd name="T57" fmla="*/ 73 h 1068"/>
                <a:gd name="T58" fmla="*/ 13 w 1041"/>
                <a:gd name="T59" fmla="*/ 47 h 1068"/>
                <a:gd name="T60" fmla="*/ 32 w 1041"/>
                <a:gd name="T61" fmla="*/ 29 h 1068"/>
                <a:gd name="T62" fmla="*/ 50 w 1041"/>
                <a:gd name="T63" fmla="*/ 13 h 1068"/>
                <a:gd name="T64" fmla="*/ 74 w 1041"/>
                <a:gd name="T65" fmla="*/ 3 h 1068"/>
                <a:gd name="T66" fmla="*/ 105 w 1041"/>
                <a:gd name="T67" fmla="*/ 0 h 1068"/>
                <a:gd name="T68" fmla="*/ 137 w 1041"/>
                <a:gd name="T69" fmla="*/ 0 h 1068"/>
                <a:gd name="T70" fmla="*/ 176 w 1041"/>
                <a:gd name="T71" fmla="*/ 6 h 1068"/>
                <a:gd name="T72" fmla="*/ 217 w 1041"/>
                <a:gd name="T73" fmla="*/ 16 h 1068"/>
                <a:gd name="T74" fmla="*/ 260 w 1041"/>
                <a:gd name="T75" fmla="*/ 24 h 1068"/>
                <a:gd name="T76" fmla="*/ 306 w 1041"/>
                <a:gd name="T77" fmla="*/ 37 h 1068"/>
                <a:gd name="T78" fmla="*/ 350 w 1041"/>
                <a:gd name="T79" fmla="*/ 51 h 1068"/>
                <a:gd name="T80" fmla="*/ 397 w 1041"/>
                <a:gd name="T81" fmla="*/ 66 h 1068"/>
                <a:gd name="T82" fmla="*/ 448 w 1041"/>
                <a:gd name="T83" fmla="*/ 82 h 1068"/>
                <a:gd name="T84" fmla="*/ 492 w 1041"/>
                <a:gd name="T85" fmla="*/ 96 h 1068"/>
                <a:gd name="T86" fmla="*/ 538 w 1041"/>
                <a:gd name="T87" fmla="*/ 109 h 1068"/>
                <a:gd name="T88" fmla="*/ 581 w 1041"/>
                <a:gd name="T89" fmla="*/ 118 h 1068"/>
                <a:gd name="T90" fmla="*/ 630 w 1041"/>
                <a:gd name="T91" fmla="*/ 129 h 1068"/>
                <a:gd name="T92" fmla="*/ 668 w 1041"/>
                <a:gd name="T93" fmla="*/ 132 h 1068"/>
                <a:gd name="T94" fmla="*/ 705 w 1041"/>
                <a:gd name="T95" fmla="*/ 137 h 1068"/>
                <a:gd name="T96" fmla="*/ 742 w 1041"/>
                <a:gd name="T97" fmla="*/ 143 h 1068"/>
                <a:gd name="T98" fmla="*/ 776 w 1041"/>
                <a:gd name="T99" fmla="*/ 143 h 1068"/>
                <a:gd name="T100" fmla="*/ 807 w 1041"/>
                <a:gd name="T101" fmla="*/ 140 h 1068"/>
                <a:gd name="T102" fmla="*/ 834 w 1041"/>
                <a:gd name="T103" fmla="*/ 134 h 1068"/>
                <a:gd name="T104" fmla="*/ 864 w 1041"/>
                <a:gd name="T105" fmla="*/ 131 h 1068"/>
                <a:gd name="T106" fmla="*/ 890 w 1041"/>
                <a:gd name="T107" fmla="*/ 123 h 1068"/>
                <a:gd name="T108" fmla="*/ 916 w 1041"/>
                <a:gd name="T109" fmla="*/ 113 h 1068"/>
                <a:gd name="T110" fmla="*/ 938 w 1041"/>
                <a:gd name="T111" fmla="*/ 101 h 1068"/>
                <a:gd name="T112" fmla="*/ 961 w 1041"/>
                <a:gd name="T113" fmla="*/ 94 h 1068"/>
                <a:gd name="T114" fmla="*/ 985 w 1041"/>
                <a:gd name="T115" fmla="*/ 81 h 1068"/>
                <a:gd name="T116" fmla="*/ 1001 w 1041"/>
                <a:gd name="T117" fmla="*/ 62 h 1068"/>
                <a:gd name="T118" fmla="*/ 1022 w 1041"/>
                <a:gd name="T119" fmla="*/ 51 h 1068"/>
                <a:gd name="T120" fmla="*/ 1040 w 1041"/>
                <a:gd name="T121" fmla="*/ 32 h 10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41"/>
                <a:gd name="T184" fmla="*/ 0 h 1068"/>
                <a:gd name="T185" fmla="*/ 1041 w 1041"/>
                <a:gd name="T186" fmla="*/ 1068 h 10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41" h="1068">
                  <a:moveTo>
                    <a:pt x="1" y="1067"/>
                  </a:moveTo>
                  <a:lnTo>
                    <a:pt x="19" y="1051"/>
                  </a:lnTo>
                  <a:lnTo>
                    <a:pt x="31" y="1029"/>
                  </a:lnTo>
                  <a:lnTo>
                    <a:pt x="47" y="1013"/>
                  </a:lnTo>
                  <a:lnTo>
                    <a:pt x="60" y="991"/>
                  </a:lnTo>
                  <a:lnTo>
                    <a:pt x="70" y="964"/>
                  </a:lnTo>
                  <a:lnTo>
                    <a:pt x="83" y="942"/>
                  </a:lnTo>
                  <a:lnTo>
                    <a:pt x="92" y="916"/>
                  </a:lnTo>
                  <a:lnTo>
                    <a:pt x="102" y="892"/>
                  </a:lnTo>
                  <a:lnTo>
                    <a:pt x="105" y="861"/>
                  </a:lnTo>
                  <a:lnTo>
                    <a:pt x="114" y="826"/>
                  </a:lnTo>
                  <a:lnTo>
                    <a:pt x="118" y="795"/>
                  </a:lnTo>
                  <a:lnTo>
                    <a:pt x="121" y="763"/>
                  </a:lnTo>
                  <a:lnTo>
                    <a:pt x="118" y="723"/>
                  </a:lnTo>
                  <a:lnTo>
                    <a:pt x="114" y="683"/>
                  </a:lnTo>
                  <a:lnTo>
                    <a:pt x="112" y="647"/>
                  </a:lnTo>
                  <a:lnTo>
                    <a:pt x="101" y="597"/>
                  </a:lnTo>
                  <a:lnTo>
                    <a:pt x="92" y="553"/>
                  </a:lnTo>
                  <a:lnTo>
                    <a:pt x="80" y="507"/>
                  </a:lnTo>
                  <a:lnTo>
                    <a:pt x="70" y="459"/>
                  </a:lnTo>
                  <a:lnTo>
                    <a:pt x="53" y="407"/>
                  </a:lnTo>
                  <a:lnTo>
                    <a:pt x="42" y="359"/>
                  </a:lnTo>
                  <a:lnTo>
                    <a:pt x="31" y="310"/>
                  </a:lnTo>
                  <a:lnTo>
                    <a:pt x="19" y="265"/>
                  </a:lnTo>
                  <a:lnTo>
                    <a:pt x="12" y="220"/>
                  </a:lnTo>
                  <a:lnTo>
                    <a:pt x="4" y="176"/>
                  </a:lnTo>
                  <a:lnTo>
                    <a:pt x="0" y="138"/>
                  </a:lnTo>
                  <a:lnTo>
                    <a:pt x="0" y="104"/>
                  </a:lnTo>
                  <a:lnTo>
                    <a:pt x="6" y="73"/>
                  </a:lnTo>
                  <a:lnTo>
                    <a:pt x="13" y="47"/>
                  </a:lnTo>
                  <a:lnTo>
                    <a:pt x="32" y="29"/>
                  </a:lnTo>
                  <a:lnTo>
                    <a:pt x="50" y="13"/>
                  </a:lnTo>
                  <a:lnTo>
                    <a:pt x="74" y="3"/>
                  </a:lnTo>
                  <a:lnTo>
                    <a:pt x="105" y="0"/>
                  </a:lnTo>
                  <a:lnTo>
                    <a:pt x="137" y="0"/>
                  </a:lnTo>
                  <a:lnTo>
                    <a:pt x="176" y="6"/>
                  </a:lnTo>
                  <a:lnTo>
                    <a:pt x="217" y="16"/>
                  </a:lnTo>
                  <a:lnTo>
                    <a:pt x="260" y="24"/>
                  </a:lnTo>
                  <a:lnTo>
                    <a:pt x="306" y="37"/>
                  </a:lnTo>
                  <a:lnTo>
                    <a:pt x="350" y="51"/>
                  </a:lnTo>
                  <a:lnTo>
                    <a:pt x="397" y="66"/>
                  </a:lnTo>
                  <a:lnTo>
                    <a:pt x="448" y="82"/>
                  </a:lnTo>
                  <a:lnTo>
                    <a:pt x="492" y="96"/>
                  </a:lnTo>
                  <a:lnTo>
                    <a:pt x="538" y="109"/>
                  </a:lnTo>
                  <a:lnTo>
                    <a:pt x="581" y="118"/>
                  </a:lnTo>
                  <a:lnTo>
                    <a:pt x="630" y="129"/>
                  </a:lnTo>
                  <a:lnTo>
                    <a:pt x="668" y="132"/>
                  </a:lnTo>
                  <a:lnTo>
                    <a:pt x="705" y="137"/>
                  </a:lnTo>
                  <a:lnTo>
                    <a:pt x="742" y="143"/>
                  </a:lnTo>
                  <a:lnTo>
                    <a:pt x="776" y="143"/>
                  </a:lnTo>
                  <a:lnTo>
                    <a:pt x="807" y="140"/>
                  </a:lnTo>
                  <a:lnTo>
                    <a:pt x="834" y="134"/>
                  </a:lnTo>
                  <a:lnTo>
                    <a:pt x="864" y="131"/>
                  </a:lnTo>
                  <a:lnTo>
                    <a:pt x="890" y="123"/>
                  </a:lnTo>
                  <a:lnTo>
                    <a:pt x="916" y="113"/>
                  </a:lnTo>
                  <a:lnTo>
                    <a:pt x="938" y="101"/>
                  </a:lnTo>
                  <a:lnTo>
                    <a:pt x="961" y="94"/>
                  </a:lnTo>
                  <a:lnTo>
                    <a:pt x="985" y="81"/>
                  </a:lnTo>
                  <a:lnTo>
                    <a:pt x="1001" y="62"/>
                  </a:lnTo>
                  <a:lnTo>
                    <a:pt x="1022" y="51"/>
                  </a:lnTo>
                  <a:lnTo>
                    <a:pt x="1040" y="32"/>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41997" name="Group 1040"/>
          <p:cNvGrpSpPr>
            <a:grpSpLocks/>
          </p:cNvGrpSpPr>
          <p:nvPr/>
        </p:nvGrpSpPr>
        <p:grpSpPr bwMode="auto">
          <a:xfrm>
            <a:off x="5302250" y="2698750"/>
            <a:ext cx="1673225" cy="1731963"/>
            <a:chOff x="3686" y="1178"/>
            <a:chExt cx="1054" cy="1091"/>
          </a:xfrm>
        </p:grpSpPr>
        <p:sp>
          <p:nvSpPr>
            <p:cNvPr id="42003" name="Line 1041"/>
            <p:cNvSpPr>
              <a:spLocks noChangeShapeType="1"/>
            </p:cNvSpPr>
            <p:nvPr/>
          </p:nvSpPr>
          <p:spPr bwMode="auto">
            <a:xfrm flipV="1">
              <a:off x="3686" y="2240"/>
              <a:ext cx="31" cy="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4" name="Line 1042"/>
            <p:cNvSpPr>
              <a:spLocks noChangeShapeType="1"/>
            </p:cNvSpPr>
            <p:nvPr/>
          </p:nvSpPr>
          <p:spPr bwMode="auto">
            <a:xfrm flipV="1">
              <a:off x="3699" y="1221"/>
              <a:ext cx="1041" cy="10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5" name="Freeform 1043"/>
            <p:cNvSpPr>
              <a:spLocks/>
            </p:cNvSpPr>
            <p:nvPr/>
          </p:nvSpPr>
          <p:spPr bwMode="auto">
            <a:xfrm>
              <a:off x="3692" y="1178"/>
              <a:ext cx="1041" cy="1068"/>
            </a:xfrm>
            <a:custGeom>
              <a:avLst/>
              <a:gdLst>
                <a:gd name="T0" fmla="*/ 1 w 1041"/>
                <a:gd name="T1" fmla="*/ 1067 h 1068"/>
                <a:gd name="T2" fmla="*/ 19 w 1041"/>
                <a:gd name="T3" fmla="*/ 1051 h 1068"/>
                <a:gd name="T4" fmla="*/ 31 w 1041"/>
                <a:gd name="T5" fmla="*/ 1029 h 1068"/>
                <a:gd name="T6" fmla="*/ 47 w 1041"/>
                <a:gd name="T7" fmla="*/ 1013 h 1068"/>
                <a:gd name="T8" fmla="*/ 60 w 1041"/>
                <a:gd name="T9" fmla="*/ 991 h 1068"/>
                <a:gd name="T10" fmla="*/ 70 w 1041"/>
                <a:gd name="T11" fmla="*/ 964 h 1068"/>
                <a:gd name="T12" fmla="*/ 83 w 1041"/>
                <a:gd name="T13" fmla="*/ 942 h 1068"/>
                <a:gd name="T14" fmla="*/ 92 w 1041"/>
                <a:gd name="T15" fmla="*/ 916 h 1068"/>
                <a:gd name="T16" fmla="*/ 102 w 1041"/>
                <a:gd name="T17" fmla="*/ 892 h 1068"/>
                <a:gd name="T18" fmla="*/ 105 w 1041"/>
                <a:gd name="T19" fmla="*/ 861 h 1068"/>
                <a:gd name="T20" fmla="*/ 114 w 1041"/>
                <a:gd name="T21" fmla="*/ 826 h 1068"/>
                <a:gd name="T22" fmla="*/ 118 w 1041"/>
                <a:gd name="T23" fmla="*/ 795 h 1068"/>
                <a:gd name="T24" fmla="*/ 121 w 1041"/>
                <a:gd name="T25" fmla="*/ 763 h 1068"/>
                <a:gd name="T26" fmla="*/ 118 w 1041"/>
                <a:gd name="T27" fmla="*/ 723 h 1068"/>
                <a:gd name="T28" fmla="*/ 114 w 1041"/>
                <a:gd name="T29" fmla="*/ 683 h 1068"/>
                <a:gd name="T30" fmla="*/ 112 w 1041"/>
                <a:gd name="T31" fmla="*/ 647 h 1068"/>
                <a:gd name="T32" fmla="*/ 101 w 1041"/>
                <a:gd name="T33" fmla="*/ 597 h 1068"/>
                <a:gd name="T34" fmla="*/ 92 w 1041"/>
                <a:gd name="T35" fmla="*/ 553 h 1068"/>
                <a:gd name="T36" fmla="*/ 80 w 1041"/>
                <a:gd name="T37" fmla="*/ 507 h 1068"/>
                <a:gd name="T38" fmla="*/ 70 w 1041"/>
                <a:gd name="T39" fmla="*/ 459 h 1068"/>
                <a:gd name="T40" fmla="*/ 53 w 1041"/>
                <a:gd name="T41" fmla="*/ 407 h 1068"/>
                <a:gd name="T42" fmla="*/ 42 w 1041"/>
                <a:gd name="T43" fmla="*/ 359 h 1068"/>
                <a:gd name="T44" fmla="*/ 31 w 1041"/>
                <a:gd name="T45" fmla="*/ 310 h 1068"/>
                <a:gd name="T46" fmla="*/ 19 w 1041"/>
                <a:gd name="T47" fmla="*/ 265 h 1068"/>
                <a:gd name="T48" fmla="*/ 12 w 1041"/>
                <a:gd name="T49" fmla="*/ 220 h 1068"/>
                <a:gd name="T50" fmla="*/ 4 w 1041"/>
                <a:gd name="T51" fmla="*/ 176 h 1068"/>
                <a:gd name="T52" fmla="*/ 0 w 1041"/>
                <a:gd name="T53" fmla="*/ 138 h 1068"/>
                <a:gd name="T54" fmla="*/ 0 w 1041"/>
                <a:gd name="T55" fmla="*/ 104 h 1068"/>
                <a:gd name="T56" fmla="*/ 6 w 1041"/>
                <a:gd name="T57" fmla="*/ 73 h 1068"/>
                <a:gd name="T58" fmla="*/ 13 w 1041"/>
                <a:gd name="T59" fmla="*/ 47 h 1068"/>
                <a:gd name="T60" fmla="*/ 32 w 1041"/>
                <a:gd name="T61" fmla="*/ 29 h 1068"/>
                <a:gd name="T62" fmla="*/ 50 w 1041"/>
                <a:gd name="T63" fmla="*/ 13 h 1068"/>
                <a:gd name="T64" fmla="*/ 74 w 1041"/>
                <a:gd name="T65" fmla="*/ 3 h 1068"/>
                <a:gd name="T66" fmla="*/ 105 w 1041"/>
                <a:gd name="T67" fmla="*/ 0 h 1068"/>
                <a:gd name="T68" fmla="*/ 137 w 1041"/>
                <a:gd name="T69" fmla="*/ 0 h 1068"/>
                <a:gd name="T70" fmla="*/ 176 w 1041"/>
                <a:gd name="T71" fmla="*/ 6 h 1068"/>
                <a:gd name="T72" fmla="*/ 217 w 1041"/>
                <a:gd name="T73" fmla="*/ 16 h 1068"/>
                <a:gd name="T74" fmla="*/ 260 w 1041"/>
                <a:gd name="T75" fmla="*/ 24 h 1068"/>
                <a:gd name="T76" fmla="*/ 306 w 1041"/>
                <a:gd name="T77" fmla="*/ 37 h 1068"/>
                <a:gd name="T78" fmla="*/ 350 w 1041"/>
                <a:gd name="T79" fmla="*/ 51 h 1068"/>
                <a:gd name="T80" fmla="*/ 397 w 1041"/>
                <a:gd name="T81" fmla="*/ 66 h 1068"/>
                <a:gd name="T82" fmla="*/ 448 w 1041"/>
                <a:gd name="T83" fmla="*/ 82 h 1068"/>
                <a:gd name="T84" fmla="*/ 492 w 1041"/>
                <a:gd name="T85" fmla="*/ 96 h 1068"/>
                <a:gd name="T86" fmla="*/ 538 w 1041"/>
                <a:gd name="T87" fmla="*/ 109 h 1068"/>
                <a:gd name="T88" fmla="*/ 581 w 1041"/>
                <a:gd name="T89" fmla="*/ 118 h 1068"/>
                <a:gd name="T90" fmla="*/ 630 w 1041"/>
                <a:gd name="T91" fmla="*/ 129 h 1068"/>
                <a:gd name="T92" fmla="*/ 668 w 1041"/>
                <a:gd name="T93" fmla="*/ 132 h 1068"/>
                <a:gd name="T94" fmla="*/ 705 w 1041"/>
                <a:gd name="T95" fmla="*/ 137 h 1068"/>
                <a:gd name="T96" fmla="*/ 742 w 1041"/>
                <a:gd name="T97" fmla="*/ 143 h 1068"/>
                <a:gd name="T98" fmla="*/ 776 w 1041"/>
                <a:gd name="T99" fmla="*/ 143 h 1068"/>
                <a:gd name="T100" fmla="*/ 807 w 1041"/>
                <a:gd name="T101" fmla="*/ 140 h 1068"/>
                <a:gd name="T102" fmla="*/ 834 w 1041"/>
                <a:gd name="T103" fmla="*/ 134 h 1068"/>
                <a:gd name="T104" fmla="*/ 864 w 1041"/>
                <a:gd name="T105" fmla="*/ 131 h 1068"/>
                <a:gd name="T106" fmla="*/ 890 w 1041"/>
                <a:gd name="T107" fmla="*/ 123 h 1068"/>
                <a:gd name="T108" fmla="*/ 916 w 1041"/>
                <a:gd name="T109" fmla="*/ 113 h 1068"/>
                <a:gd name="T110" fmla="*/ 938 w 1041"/>
                <a:gd name="T111" fmla="*/ 101 h 1068"/>
                <a:gd name="T112" fmla="*/ 961 w 1041"/>
                <a:gd name="T113" fmla="*/ 94 h 1068"/>
                <a:gd name="T114" fmla="*/ 985 w 1041"/>
                <a:gd name="T115" fmla="*/ 81 h 1068"/>
                <a:gd name="T116" fmla="*/ 1001 w 1041"/>
                <a:gd name="T117" fmla="*/ 62 h 1068"/>
                <a:gd name="T118" fmla="*/ 1022 w 1041"/>
                <a:gd name="T119" fmla="*/ 51 h 1068"/>
                <a:gd name="T120" fmla="*/ 1040 w 1041"/>
                <a:gd name="T121" fmla="*/ 32 h 10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41"/>
                <a:gd name="T184" fmla="*/ 0 h 1068"/>
                <a:gd name="T185" fmla="*/ 1041 w 1041"/>
                <a:gd name="T186" fmla="*/ 1068 h 10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41" h="1068">
                  <a:moveTo>
                    <a:pt x="1" y="1067"/>
                  </a:moveTo>
                  <a:lnTo>
                    <a:pt x="19" y="1051"/>
                  </a:lnTo>
                  <a:lnTo>
                    <a:pt x="31" y="1029"/>
                  </a:lnTo>
                  <a:lnTo>
                    <a:pt x="47" y="1013"/>
                  </a:lnTo>
                  <a:lnTo>
                    <a:pt x="60" y="991"/>
                  </a:lnTo>
                  <a:lnTo>
                    <a:pt x="70" y="964"/>
                  </a:lnTo>
                  <a:lnTo>
                    <a:pt x="83" y="942"/>
                  </a:lnTo>
                  <a:lnTo>
                    <a:pt x="92" y="916"/>
                  </a:lnTo>
                  <a:lnTo>
                    <a:pt x="102" y="892"/>
                  </a:lnTo>
                  <a:lnTo>
                    <a:pt x="105" y="861"/>
                  </a:lnTo>
                  <a:lnTo>
                    <a:pt x="114" y="826"/>
                  </a:lnTo>
                  <a:lnTo>
                    <a:pt x="118" y="795"/>
                  </a:lnTo>
                  <a:lnTo>
                    <a:pt x="121" y="763"/>
                  </a:lnTo>
                  <a:lnTo>
                    <a:pt x="118" y="723"/>
                  </a:lnTo>
                  <a:lnTo>
                    <a:pt x="114" y="683"/>
                  </a:lnTo>
                  <a:lnTo>
                    <a:pt x="112" y="647"/>
                  </a:lnTo>
                  <a:lnTo>
                    <a:pt x="101" y="597"/>
                  </a:lnTo>
                  <a:lnTo>
                    <a:pt x="92" y="553"/>
                  </a:lnTo>
                  <a:lnTo>
                    <a:pt x="80" y="507"/>
                  </a:lnTo>
                  <a:lnTo>
                    <a:pt x="70" y="459"/>
                  </a:lnTo>
                  <a:lnTo>
                    <a:pt x="53" y="407"/>
                  </a:lnTo>
                  <a:lnTo>
                    <a:pt x="42" y="359"/>
                  </a:lnTo>
                  <a:lnTo>
                    <a:pt x="31" y="310"/>
                  </a:lnTo>
                  <a:lnTo>
                    <a:pt x="19" y="265"/>
                  </a:lnTo>
                  <a:lnTo>
                    <a:pt x="12" y="220"/>
                  </a:lnTo>
                  <a:lnTo>
                    <a:pt x="4" y="176"/>
                  </a:lnTo>
                  <a:lnTo>
                    <a:pt x="0" y="138"/>
                  </a:lnTo>
                  <a:lnTo>
                    <a:pt x="0" y="104"/>
                  </a:lnTo>
                  <a:lnTo>
                    <a:pt x="6" y="73"/>
                  </a:lnTo>
                  <a:lnTo>
                    <a:pt x="13" y="47"/>
                  </a:lnTo>
                  <a:lnTo>
                    <a:pt x="32" y="29"/>
                  </a:lnTo>
                  <a:lnTo>
                    <a:pt x="50" y="13"/>
                  </a:lnTo>
                  <a:lnTo>
                    <a:pt x="74" y="3"/>
                  </a:lnTo>
                  <a:lnTo>
                    <a:pt x="105" y="0"/>
                  </a:lnTo>
                  <a:lnTo>
                    <a:pt x="137" y="0"/>
                  </a:lnTo>
                  <a:lnTo>
                    <a:pt x="176" y="6"/>
                  </a:lnTo>
                  <a:lnTo>
                    <a:pt x="217" y="16"/>
                  </a:lnTo>
                  <a:lnTo>
                    <a:pt x="260" y="24"/>
                  </a:lnTo>
                  <a:lnTo>
                    <a:pt x="306" y="37"/>
                  </a:lnTo>
                  <a:lnTo>
                    <a:pt x="350" y="51"/>
                  </a:lnTo>
                  <a:lnTo>
                    <a:pt x="397" y="66"/>
                  </a:lnTo>
                  <a:lnTo>
                    <a:pt x="448" y="82"/>
                  </a:lnTo>
                  <a:lnTo>
                    <a:pt x="492" y="96"/>
                  </a:lnTo>
                  <a:lnTo>
                    <a:pt x="538" y="109"/>
                  </a:lnTo>
                  <a:lnTo>
                    <a:pt x="581" y="118"/>
                  </a:lnTo>
                  <a:lnTo>
                    <a:pt x="630" y="129"/>
                  </a:lnTo>
                  <a:lnTo>
                    <a:pt x="668" y="132"/>
                  </a:lnTo>
                  <a:lnTo>
                    <a:pt x="705" y="137"/>
                  </a:lnTo>
                  <a:lnTo>
                    <a:pt x="742" y="143"/>
                  </a:lnTo>
                  <a:lnTo>
                    <a:pt x="776" y="143"/>
                  </a:lnTo>
                  <a:lnTo>
                    <a:pt x="807" y="140"/>
                  </a:lnTo>
                  <a:lnTo>
                    <a:pt x="834" y="134"/>
                  </a:lnTo>
                  <a:lnTo>
                    <a:pt x="864" y="131"/>
                  </a:lnTo>
                  <a:lnTo>
                    <a:pt x="890" y="123"/>
                  </a:lnTo>
                  <a:lnTo>
                    <a:pt x="916" y="113"/>
                  </a:lnTo>
                  <a:lnTo>
                    <a:pt x="938" y="101"/>
                  </a:lnTo>
                  <a:lnTo>
                    <a:pt x="961" y="94"/>
                  </a:lnTo>
                  <a:lnTo>
                    <a:pt x="985" y="81"/>
                  </a:lnTo>
                  <a:lnTo>
                    <a:pt x="1001" y="62"/>
                  </a:lnTo>
                  <a:lnTo>
                    <a:pt x="1022" y="51"/>
                  </a:lnTo>
                  <a:lnTo>
                    <a:pt x="1040" y="32"/>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41998" name="Text Box 1044"/>
          <p:cNvSpPr txBox="1">
            <a:spLocks noChangeArrowheads="1"/>
          </p:cNvSpPr>
          <p:nvPr/>
        </p:nvSpPr>
        <p:spPr bwMode="auto">
          <a:xfrm>
            <a:off x="2195513" y="404813"/>
            <a:ext cx="44592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ja-JP" altLang="en-US" sz="2800">
                <a:solidFill>
                  <a:srgbClr val="000000"/>
                </a:solidFill>
              </a:rPr>
              <a:t>誤差項の分散が均一な場合</a:t>
            </a:r>
            <a:endParaRPr kumimoji="0" lang="en-US" altLang="ja-JP" sz="2800">
              <a:solidFill>
                <a:srgbClr val="000000"/>
              </a:solidFill>
            </a:endParaRPr>
          </a:p>
        </p:txBody>
      </p:sp>
      <p:sp>
        <p:nvSpPr>
          <p:cNvPr id="41999" name="Text Box 1045"/>
          <p:cNvSpPr txBox="1">
            <a:spLocks noChangeArrowheads="1"/>
          </p:cNvSpPr>
          <p:nvPr/>
        </p:nvSpPr>
        <p:spPr bwMode="auto">
          <a:xfrm>
            <a:off x="6248400" y="3581400"/>
            <a:ext cx="2366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en-US" altLang="ja-JP">
                <a:solidFill>
                  <a:srgbClr val="000000"/>
                </a:solidFill>
              </a:rPr>
              <a:t>E(</a:t>
            </a:r>
            <a:r>
              <a:rPr kumimoji="0" lang="en-US" altLang="ja-JP" i="1">
                <a:solidFill>
                  <a:srgbClr val="000000"/>
                </a:solidFill>
              </a:rPr>
              <a:t>y</a:t>
            </a:r>
            <a:r>
              <a:rPr kumimoji="0" lang="en-US" altLang="ja-JP">
                <a:solidFill>
                  <a:srgbClr val="000000"/>
                </a:solidFill>
              </a:rPr>
              <a:t>|</a:t>
            </a:r>
            <a:r>
              <a:rPr kumimoji="0" lang="en-US" altLang="ja-JP" i="1">
                <a:solidFill>
                  <a:srgbClr val="000000"/>
                </a:solidFill>
              </a:rPr>
              <a:t>x</a:t>
            </a:r>
            <a:r>
              <a:rPr kumimoji="0" lang="en-US" altLang="ja-JP">
                <a:solidFill>
                  <a:srgbClr val="000000"/>
                </a:solidFill>
              </a:rPr>
              <a:t>) = </a:t>
            </a:r>
            <a:r>
              <a:rPr kumimoji="0" lang="en-US" altLang="ja-JP" i="1">
                <a:solidFill>
                  <a:srgbClr val="000000"/>
                </a:solidFill>
                <a:latin typeface="Symbol" charset="0"/>
              </a:rPr>
              <a:t>b</a:t>
            </a:r>
            <a:r>
              <a:rPr kumimoji="0" lang="en-US" altLang="ja-JP" i="1" baseline="-25000">
                <a:solidFill>
                  <a:srgbClr val="000000"/>
                </a:solidFill>
              </a:rPr>
              <a:t>0</a:t>
            </a:r>
            <a:r>
              <a:rPr kumimoji="0" lang="en-US" altLang="ja-JP" i="1">
                <a:solidFill>
                  <a:srgbClr val="000000"/>
                </a:solidFill>
              </a:rPr>
              <a:t> + </a:t>
            </a:r>
            <a:r>
              <a:rPr kumimoji="0" lang="en-US" altLang="ja-JP" i="1">
                <a:solidFill>
                  <a:srgbClr val="000000"/>
                </a:solidFill>
                <a:latin typeface="Symbol" charset="0"/>
              </a:rPr>
              <a:t>b</a:t>
            </a:r>
            <a:r>
              <a:rPr kumimoji="0" lang="en-US" altLang="ja-JP" i="1" baseline="-25000">
                <a:solidFill>
                  <a:srgbClr val="000000"/>
                </a:solidFill>
              </a:rPr>
              <a:t>1</a:t>
            </a:r>
            <a:r>
              <a:rPr kumimoji="0" lang="en-US" altLang="ja-JP" i="1">
                <a:solidFill>
                  <a:srgbClr val="000000"/>
                </a:solidFill>
              </a:rPr>
              <a:t>x</a:t>
            </a:r>
          </a:p>
        </p:txBody>
      </p:sp>
      <p:sp>
        <p:nvSpPr>
          <p:cNvPr id="42000" name="Line 1046"/>
          <p:cNvSpPr>
            <a:spLocks noChangeShapeType="1"/>
          </p:cNvSpPr>
          <p:nvPr/>
        </p:nvSpPr>
        <p:spPr bwMode="auto">
          <a:xfrm flipV="1">
            <a:off x="7772400" y="3124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2001" name="Rectangle 1047"/>
          <p:cNvSpPr>
            <a:spLocks noChangeArrowheads="1"/>
          </p:cNvSpPr>
          <p:nvPr/>
        </p:nvSpPr>
        <p:spPr bwMode="auto">
          <a:xfrm>
            <a:off x="4267200" y="1447800"/>
            <a:ext cx="341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kumimoji="0" lang="en-US" altLang="ja-JP" sz="2800" i="1"/>
              <a:t>y</a:t>
            </a:r>
          </a:p>
        </p:txBody>
      </p:sp>
      <p:sp>
        <p:nvSpPr>
          <p:cNvPr id="42002" name="Text Box 1048"/>
          <p:cNvSpPr txBox="1">
            <a:spLocks noChangeArrowheads="1"/>
          </p:cNvSpPr>
          <p:nvPr/>
        </p:nvSpPr>
        <p:spPr bwMode="auto">
          <a:xfrm>
            <a:off x="974725" y="2174875"/>
            <a:ext cx="842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en-US" altLang="ja-JP">
                <a:solidFill>
                  <a:srgbClr val="000000"/>
                </a:solidFill>
              </a:rPr>
              <a:t>f(</a:t>
            </a:r>
            <a:r>
              <a:rPr kumimoji="0" lang="en-US" altLang="ja-JP" i="1">
                <a:solidFill>
                  <a:srgbClr val="000000"/>
                </a:solidFill>
              </a:rPr>
              <a:t>y|x</a:t>
            </a:r>
            <a:r>
              <a:rPr kumimoji="0" lang="en-US" altLang="ja-JP">
                <a:solidFill>
                  <a:srgbClr val="000000"/>
                </a:solidFill>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スライド番号プレースホル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ABA3B27E-AE81-D746-B82B-597C1A063460}" type="slidenum">
              <a:rPr kumimoji="0" lang="ja-JP" altLang="en-US" sz="1400">
                <a:solidFill>
                  <a:srgbClr val="000000"/>
                </a:solidFill>
              </a:rPr>
              <a:pPr/>
              <a:t>26</a:t>
            </a:fld>
            <a:endParaRPr kumimoji="0" lang="ja-JP" altLang="en-US" sz="1400">
              <a:solidFill>
                <a:srgbClr val="000000"/>
              </a:solidFill>
            </a:endParaRPr>
          </a:p>
        </p:txBody>
      </p:sp>
      <p:sp>
        <p:nvSpPr>
          <p:cNvPr id="43010" name="Line 2"/>
          <p:cNvSpPr>
            <a:spLocks noChangeShapeType="1"/>
          </p:cNvSpPr>
          <p:nvPr/>
        </p:nvSpPr>
        <p:spPr bwMode="auto">
          <a:xfrm>
            <a:off x="928688" y="5699125"/>
            <a:ext cx="66294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3011" name="Line 3"/>
          <p:cNvSpPr>
            <a:spLocks noChangeShapeType="1"/>
          </p:cNvSpPr>
          <p:nvPr/>
        </p:nvSpPr>
        <p:spPr bwMode="auto">
          <a:xfrm flipV="1">
            <a:off x="928688" y="1660525"/>
            <a:ext cx="4038600" cy="403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3012" name="Line 4"/>
          <p:cNvSpPr>
            <a:spLocks noChangeShapeType="1"/>
          </p:cNvSpPr>
          <p:nvPr/>
        </p:nvSpPr>
        <p:spPr bwMode="auto">
          <a:xfrm flipV="1">
            <a:off x="1843088" y="166052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13" name="Line 5"/>
          <p:cNvSpPr>
            <a:spLocks noChangeShapeType="1"/>
          </p:cNvSpPr>
          <p:nvPr/>
        </p:nvSpPr>
        <p:spPr bwMode="auto">
          <a:xfrm flipV="1">
            <a:off x="3976688" y="166052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14" name="Line 6"/>
          <p:cNvSpPr>
            <a:spLocks noChangeShapeType="1"/>
          </p:cNvSpPr>
          <p:nvPr/>
        </p:nvSpPr>
        <p:spPr bwMode="auto">
          <a:xfrm flipV="1">
            <a:off x="1462088" y="2879725"/>
            <a:ext cx="6553200" cy="22590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15" name="Rectangle 7"/>
          <p:cNvSpPr>
            <a:spLocks noChangeArrowheads="1"/>
          </p:cNvSpPr>
          <p:nvPr/>
        </p:nvSpPr>
        <p:spPr bwMode="auto">
          <a:xfrm>
            <a:off x="2736850" y="3832225"/>
            <a:ext cx="409575"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7200" b="1"/>
              <a:t>.</a:t>
            </a:r>
          </a:p>
        </p:txBody>
      </p:sp>
      <p:sp>
        <p:nvSpPr>
          <p:cNvPr id="43016" name="Rectangle 8"/>
          <p:cNvSpPr>
            <a:spLocks noChangeArrowheads="1"/>
          </p:cNvSpPr>
          <p:nvPr/>
        </p:nvSpPr>
        <p:spPr bwMode="auto">
          <a:xfrm>
            <a:off x="6781800" y="5715000"/>
            <a:ext cx="366713"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900" i="1"/>
              <a:t> </a:t>
            </a:r>
            <a:endParaRPr kumimoji="0" lang="en-US" altLang="ja-JP" sz="2800" i="1" baseline="-25000"/>
          </a:p>
        </p:txBody>
      </p:sp>
      <p:sp>
        <p:nvSpPr>
          <p:cNvPr id="43017" name="Rectangle 9"/>
          <p:cNvSpPr>
            <a:spLocks noChangeArrowheads="1"/>
          </p:cNvSpPr>
          <p:nvPr/>
        </p:nvSpPr>
        <p:spPr bwMode="auto">
          <a:xfrm>
            <a:off x="1600200" y="57150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i="1" baseline="-25000"/>
              <a:t>1</a:t>
            </a:r>
          </a:p>
        </p:txBody>
      </p:sp>
      <p:sp>
        <p:nvSpPr>
          <p:cNvPr id="43018" name="Rectangle 10"/>
          <p:cNvSpPr>
            <a:spLocks noChangeArrowheads="1"/>
          </p:cNvSpPr>
          <p:nvPr/>
        </p:nvSpPr>
        <p:spPr bwMode="auto">
          <a:xfrm>
            <a:off x="2667000" y="57150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i="1" baseline="-25000"/>
              <a:t>2</a:t>
            </a:r>
          </a:p>
        </p:txBody>
      </p:sp>
      <p:sp>
        <p:nvSpPr>
          <p:cNvPr id="43019" name="Line 11"/>
          <p:cNvSpPr>
            <a:spLocks noChangeShapeType="1"/>
          </p:cNvSpPr>
          <p:nvPr/>
        </p:nvSpPr>
        <p:spPr bwMode="auto">
          <a:xfrm flipV="1">
            <a:off x="928688" y="2270125"/>
            <a:ext cx="0" cy="3429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3020" name="Rectangle 12"/>
          <p:cNvSpPr>
            <a:spLocks noChangeArrowheads="1"/>
          </p:cNvSpPr>
          <p:nvPr/>
        </p:nvSpPr>
        <p:spPr bwMode="auto">
          <a:xfrm rot="-2760000">
            <a:off x="4121150" y="1630363"/>
            <a:ext cx="338137"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endParaRPr kumimoji="0" lang="en-US" altLang="ja-JP" sz="2800" i="1" baseline="-25000"/>
          </a:p>
        </p:txBody>
      </p:sp>
      <p:sp>
        <p:nvSpPr>
          <p:cNvPr id="43021" name="Rectangle 13"/>
          <p:cNvSpPr>
            <a:spLocks noChangeArrowheads="1"/>
          </p:cNvSpPr>
          <p:nvPr/>
        </p:nvSpPr>
        <p:spPr bwMode="auto">
          <a:xfrm>
            <a:off x="609600" y="1600200"/>
            <a:ext cx="950913"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a:t>f(</a:t>
            </a:r>
            <a:r>
              <a:rPr kumimoji="0" lang="en-US" altLang="ja-JP" sz="2800" i="1"/>
              <a:t>y|x</a:t>
            </a:r>
            <a:r>
              <a:rPr kumimoji="0" lang="en-US" altLang="ja-JP" sz="2800"/>
              <a:t>)</a:t>
            </a:r>
          </a:p>
        </p:txBody>
      </p:sp>
      <p:sp>
        <p:nvSpPr>
          <p:cNvPr id="43022" name="Rectangle 16"/>
          <p:cNvSpPr>
            <a:spLocks noChangeArrowheads="1"/>
          </p:cNvSpPr>
          <p:nvPr/>
        </p:nvSpPr>
        <p:spPr bwMode="auto">
          <a:xfrm>
            <a:off x="1908175" y="476250"/>
            <a:ext cx="499427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2800"/>
              <a:t>誤差項の分散が不均一な場合</a:t>
            </a:r>
            <a:endParaRPr kumimoji="0" lang="en-US" altLang="ja-JP" sz="2800"/>
          </a:p>
        </p:txBody>
      </p:sp>
      <p:sp>
        <p:nvSpPr>
          <p:cNvPr id="43023" name="Line 17"/>
          <p:cNvSpPr>
            <a:spLocks noChangeShapeType="1"/>
          </p:cNvSpPr>
          <p:nvPr/>
        </p:nvSpPr>
        <p:spPr bwMode="auto">
          <a:xfrm flipV="1">
            <a:off x="2909888" y="166052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24" name="Rectangle 18"/>
          <p:cNvSpPr>
            <a:spLocks noChangeArrowheads="1"/>
          </p:cNvSpPr>
          <p:nvPr/>
        </p:nvSpPr>
        <p:spPr bwMode="auto">
          <a:xfrm>
            <a:off x="3810000" y="57150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i="1" baseline="-25000"/>
              <a:t>3</a:t>
            </a:r>
          </a:p>
        </p:txBody>
      </p:sp>
      <p:sp>
        <p:nvSpPr>
          <p:cNvPr id="43025" name="Rectangle 19"/>
          <p:cNvSpPr>
            <a:spLocks noChangeArrowheads="1"/>
          </p:cNvSpPr>
          <p:nvPr/>
        </p:nvSpPr>
        <p:spPr bwMode="auto">
          <a:xfrm>
            <a:off x="4391025" y="3257550"/>
            <a:ext cx="409575"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7200" b="1"/>
              <a:t>.</a:t>
            </a:r>
          </a:p>
        </p:txBody>
      </p:sp>
      <p:sp>
        <p:nvSpPr>
          <p:cNvPr id="43026" name="Rectangle 20"/>
          <p:cNvSpPr>
            <a:spLocks noChangeArrowheads="1"/>
          </p:cNvSpPr>
          <p:nvPr/>
        </p:nvSpPr>
        <p:spPr bwMode="auto">
          <a:xfrm>
            <a:off x="6016625" y="2703513"/>
            <a:ext cx="409575"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7200" b="1"/>
              <a:t>.</a:t>
            </a:r>
          </a:p>
        </p:txBody>
      </p:sp>
      <p:grpSp>
        <p:nvGrpSpPr>
          <p:cNvPr id="43027" name="Group 21"/>
          <p:cNvGrpSpPr>
            <a:grpSpLocks/>
          </p:cNvGrpSpPr>
          <p:nvPr/>
        </p:nvGrpSpPr>
        <p:grpSpPr bwMode="auto">
          <a:xfrm>
            <a:off x="3717925" y="3163888"/>
            <a:ext cx="1673225" cy="1731962"/>
            <a:chOff x="2717" y="1475"/>
            <a:chExt cx="1054" cy="1091"/>
          </a:xfrm>
        </p:grpSpPr>
        <p:sp>
          <p:nvSpPr>
            <p:cNvPr id="43038" name="Line 22"/>
            <p:cNvSpPr>
              <a:spLocks noChangeShapeType="1"/>
            </p:cNvSpPr>
            <p:nvPr/>
          </p:nvSpPr>
          <p:spPr bwMode="auto">
            <a:xfrm flipV="1">
              <a:off x="2717" y="2537"/>
              <a:ext cx="31" cy="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39" name="Line 23"/>
            <p:cNvSpPr>
              <a:spLocks noChangeShapeType="1"/>
            </p:cNvSpPr>
            <p:nvPr/>
          </p:nvSpPr>
          <p:spPr bwMode="auto">
            <a:xfrm flipV="1">
              <a:off x="2730" y="1518"/>
              <a:ext cx="1041" cy="10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40" name="Freeform 24"/>
            <p:cNvSpPr>
              <a:spLocks/>
            </p:cNvSpPr>
            <p:nvPr/>
          </p:nvSpPr>
          <p:spPr bwMode="auto">
            <a:xfrm>
              <a:off x="2723" y="1475"/>
              <a:ext cx="1041" cy="1068"/>
            </a:xfrm>
            <a:custGeom>
              <a:avLst/>
              <a:gdLst>
                <a:gd name="T0" fmla="*/ 1 w 1041"/>
                <a:gd name="T1" fmla="*/ 1067 h 1068"/>
                <a:gd name="T2" fmla="*/ 19 w 1041"/>
                <a:gd name="T3" fmla="*/ 1051 h 1068"/>
                <a:gd name="T4" fmla="*/ 31 w 1041"/>
                <a:gd name="T5" fmla="*/ 1029 h 1068"/>
                <a:gd name="T6" fmla="*/ 47 w 1041"/>
                <a:gd name="T7" fmla="*/ 1013 h 1068"/>
                <a:gd name="T8" fmla="*/ 60 w 1041"/>
                <a:gd name="T9" fmla="*/ 991 h 1068"/>
                <a:gd name="T10" fmla="*/ 70 w 1041"/>
                <a:gd name="T11" fmla="*/ 964 h 1068"/>
                <a:gd name="T12" fmla="*/ 83 w 1041"/>
                <a:gd name="T13" fmla="*/ 942 h 1068"/>
                <a:gd name="T14" fmla="*/ 92 w 1041"/>
                <a:gd name="T15" fmla="*/ 916 h 1068"/>
                <a:gd name="T16" fmla="*/ 102 w 1041"/>
                <a:gd name="T17" fmla="*/ 892 h 1068"/>
                <a:gd name="T18" fmla="*/ 105 w 1041"/>
                <a:gd name="T19" fmla="*/ 861 h 1068"/>
                <a:gd name="T20" fmla="*/ 114 w 1041"/>
                <a:gd name="T21" fmla="*/ 826 h 1068"/>
                <a:gd name="T22" fmla="*/ 118 w 1041"/>
                <a:gd name="T23" fmla="*/ 795 h 1068"/>
                <a:gd name="T24" fmla="*/ 121 w 1041"/>
                <a:gd name="T25" fmla="*/ 763 h 1068"/>
                <a:gd name="T26" fmla="*/ 118 w 1041"/>
                <a:gd name="T27" fmla="*/ 723 h 1068"/>
                <a:gd name="T28" fmla="*/ 114 w 1041"/>
                <a:gd name="T29" fmla="*/ 683 h 1068"/>
                <a:gd name="T30" fmla="*/ 112 w 1041"/>
                <a:gd name="T31" fmla="*/ 647 h 1068"/>
                <a:gd name="T32" fmla="*/ 101 w 1041"/>
                <a:gd name="T33" fmla="*/ 597 h 1068"/>
                <a:gd name="T34" fmla="*/ 92 w 1041"/>
                <a:gd name="T35" fmla="*/ 553 h 1068"/>
                <a:gd name="T36" fmla="*/ 80 w 1041"/>
                <a:gd name="T37" fmla="*/ 507 h 1068"/>
                <a:gd name="T38" fmla="*/ 70 w 1041"/>
                <a:gd name="T39" fmla="*/ 459 h 1068"/>
                <a:gd name="T40" fmla="*/ 53 w 1041"/>
                <a:gd name="T41" fmla="*/ 407 h 1068"/>
                <a:gd name="T42" fmla="*/ 42 w 1041"/>
                <a:gd name="T43" fmla="*/ 359 h 1068"/>
                <a:gd name="T44" fmla="*/ 31 w 1041"/>
                <a:gd name="T45" fmla="*/ 310 h 1068"/>
                <a:gd name="T46" fmla="*/ 19 w 1041"/>
                <a:gd name="T47" fmla="*/ 265 h 1068"/>
                <a:gd name="T48" fmla="*/ 12 w 1041"/>
                <a:gd name="T49" fmla="*/ 220 h 1068"/>
                <a:gd name="T50" fmla="*/ 4 w 1041"/>
                <a:gd name="T51" fmla="*/ 176 h 1068"/>
                <a:gd name="T52" fmla="*/ 0 w 1041"/>
                <a:gd name="T53" fmla="*/ 138 h 1068"/>
                <a:gd name="T54" fmla="*/ 0 w 1041"/>
                <a:gd name="T55" fmla="*/ 104 h 1068"/>
                <a:gd name="T56" fmla="*/ 6 w 1041"/>
                <a:gd name="T57" fmla="*/ 73 h 1068"/>
                <a:gd name="T58" fmla="*/ 13 w 1041"/>
                <a:gd name="T59" fmla="*/ 47 h 1068"/>
                <a:gd name="T60" fmla="*/ 32 w 1041"/>
                <a:gd name="T61" fmla="*/ 29 h 1068"/>
                <a:gd name="T62" fmla="*/ 50 w 1041"/>
                <a:gd name="T63" fmla="*/ 13 h 1068"/>
                <a:gd name="T64" fmla="*/ 74 w 1041"/>
                <a:gd name="T65" fmla="*/ 3 h 1068"/>
                <a:gd name="T66" fmla="*/ 105 w 1041"/>
                <a:gd name="T67" fmla="*/ 0 h 1068"/>
                <a:gd name="T68" fmla="*/ 137 w 1041"/>
                <a:gd name="T69" fmla="*/ 0 h 1068"/>
                <a:gd name="T70" fmla="*/ 176 w 1041"/>
                <a:gd name="T71" fmla="*/ 6 h 1068"/>
                <a:gd name="T72" fmla="*/ 217 w 1041"/>
                <a:gd name="T73" fmla="*/ 16 h 1068"/>
                <a:gd name="T74" fmla="*/ 260 w 1041"/>
                <a:gd name="T75" fmla="*/ 24 h 1068"/>
                <a:gd name="T76" fmla="*/ 306 w 1041"/>
                <a:gd name="T77" fmla="*/ 37 h 1068"/>
                <a:gd name="T78" fmla="*/ 350 w 1041"/>
                <a:gd name="T79" fmla="*/ 51 h 1068"/>
                <a:gd name="T80" fmla="*/ 397 w 1041"/>
                <a:gd name="T81" fmla="*/ 66 h 1068"/>
                <a:gd name="T82" fmla="*/ 448 w 1041"/>
                <a:gd name="T83" fmla="*/ 82 h 1068"/>
                <a:gd name="T84" fmla="*/ 492 w 1041"/>
                <a:gd name="T85" fmla="*/ 96 h 1068"/>
                <a:gd name="T86" fmla="*/ 538 w 1041"/>
                <a:gd name="T87" fmla="*/ 109 h 1068"/>
                <a:gd name="T88" fmla="*/ 581 w 1041"/>
                <a:gd name="T89" fmla="*/ 118 h 1068"/>
                <a:gd name="T90" fmla="*/ 630 w 1041"/>
                <a:gd name="T91" fmla="*/ 129 h 1068"/>
                <a:gd name="T92" fmla="*/ 668 w 1041"/>
                <a:gd name="T93" fmla="*/ 132 h 1068"/>
                <a:gd name="T94" fmla="*/ 705 w 1041"/>
                <a:gd name="T95" fmla="*/ 137 h 1068"/>
                <a:gd name="T96" fmla="*/ 742 w 1041"/>
                <a:gd name="T97" fmla="*/ 143 h 1068"/>
                <a:gd name="T98" fmla="*/ 776 w 1041"/>
                <a:gd name="T99" fmla="*/ 143 h 1068"/>
                <a:gd name="T100" fmla="*/ 807 w 1041"/>
                <a:gd name="T101" fmla="*/ 140 h 1068"/>
                <a:gd name="T102" fmla="*/ 834 w 1041"/>
                <a:gd name="T103" fmla="*/ 134 h 1068"/>
                <a:gd name="T104" fmla="*/ 864 w 1041"/>
                <a:gd name="T105" fmla="*/ 131 h 1068"/>
                <a:gd name="T106" fmla="*/ 890 w 1041"/>
                <a:gd name="T107" fmla="*/ 123 h 1068"/>
                <a:gd name="T108" fmla="*/ 916 w 1041"/>
                <a:gd name="T109" fmla="*/ 113 h 1068"/>
                <a:gd name="T110" fmla="*/ 938 w 1041"/>
                <a:gd name="T111" fmla="*/ 101 h 1068"/>
                <a:gd name="T112" fmla="*/ 961 w 1041"/>
                <a:gd name="T113" fmla="*/ 94 h 1068"/>
                <a:gd name="T114" fmla="*/ 985 w 1041"/>
                <a:gd name="T115" fmla="*/ 81 h 1068"/>
                <a:gd name="T116" fmla="*/ 1001 w 1041"/>
                <a:gd name="T117" fmla="*/ 62 h 1068"/>
                <a:gd name="T118" fmla="*/ 1022 w 1041"/>
                <a:gd name="T119" fmla="*/ 51 h 1068"/>
                <a:gd name="T120" fmla="*/ 1040 w 1041"/>
                <a:gd name="T121" fmla="*/ 32 h 10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41"/>
                <a:gd name="T184" fmla="*/ 0 h 1068"/>
                <a:gd name="T185" fmla="*/ 1041 w 1041"/>
                <a:gd name="T186" fmla="*/ 1068 h 10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41" h="1068">
                  <a:moveTo>
                    <a:pt x="1" y="1067"/>
                  </a:moveTo>
                  <a:lnTo>
                    <a:pt x="19" y="1051"/>
                  </a:lnTo>
                  <a:lnTo>
                    <a:pt x="31" y="1029"/>
                  </a:lnTo>
                  <a:lnTo>
                    <a:pt x="47" y="1013"/>
                  </a:lnTo>
                  <a:lnTo>
                    <a:pt x="60" y="991"/>
                  </a:lnTo>
                  <a:lnTo>
                    <a:pt x="70" y="964"/>
                  </a:lnTo>
                  <a:lnTo>
                    <a:pt x="83" y="942"/>
                  </a:lnTo>
                  <a:lnTo>
                    <a:pt x="92" y="916"/>
                  </a:lnTo>
                  <a:lnTo>
                    <a:pt x="102" y="892"/>
                  </a:lnTo>
                  <a:lnTo>
                    <a:pt x="105" y="861"/>
                  </a:lnTo>
                  <a:lnTo>
                    <a:pt x="114" y="826"/>
                  </a:lnTo>
                  <a:lnTo>
                    <a:pt x="118" y="795"/>
                  </a:lnTo>
                  <a:lnTo>
                    <a:pt x="121" y="763"/>
                  </a:lnTo>
                  <a:lnTo>
                    <a:pt x="118" y="723"/>
                  </a:lnTo>
                  <a:lnTo>
                    <a:pt x="114" y="683"/>
                  </a:lnTo>
                  <a:lnTo>
                    <a:pt x="112" y="647"/>
                  </a:lnTo>
                  <a:lnTo>
                    <a:pt x="101" y="597"/>
                  </a:lnTo>
                  <a:lnTo>
                    <a:pt x="92" y="553"/>
                  </a:lnTo>
                  <a:lnTo>
                    <a:pt x="80" y="507"/>
                  </a:lnTo>
                  <a:lnTo>
                    <a:pt x="70" y="459"/>
                  </a:lnTo>
                  <a:lnTo>
                    <a:pt x="53" y="407"/>
                  </a:lnTo>
                  <a:lnTo>
                    <a:pt x="42" y="359"/>
                  </a:lnTo>
                  <a:lnTo>
                    <a:pt x="31" y="310"/>
                  </a:lnTo>
                  <a:lnTo>
                    <a:pt x="19" y="265"/>
                  </a:lnTo>
                  <a:lnTo>
                    <a:pt x="12" y="220"/>
                  </a:lnTo>
                  <a:lnTo>
                    <a:pt x="4" y="176"/>
                  </a:lnTo>
                  <a:lnTo>
                    <a:pt x="0" y="138"/>
                  </a:lnTo>
                  <a:lnTo>
                    <a:pt x="0" y="104"/>
                  </a:lnTo>
                  <a:lnTo>
                    <a:pt x="6" y="73"/>
                  </a:lnTo>
                  <a:lnTo>
                    <a:pt x="13" y="47"/>
                  </a:lnTo>
                  <a:lnTo>
                    <a:pt x="32" y="29"/>
                  </a:lnTo>
                  <a:lnTo>
                    <a:pt x="50" y="13"/>
                  </a:lnTo>
                  <a:lnTo>
                    <a:pt x="74" y="3"/>
                  </a:lnTo>
                  <a:lnTo>
                    <a:pt x="105" y="0"/>
                  </a:lnTo>
                  <a:lnTo>
                    <a:pt x="137" y="0"/>
                  </a:lnTo>
                  <a:lnTo>
                    <a:pt x="176" y="6"/>
                  </a:lnTo>
                  <a:lnTo>
                    <a:pt x="217" y="16"/>
                  </a:lnTo>
                  <a:lnTo>
                    <a:pt x="260" y="24"/>
                  </a:lnTo>
                  <a:lnTo>
                    <a:pt x="306" y="37"/>
                  </a:lnTo>
                  <a:lnTo>
                    <a:pt x="350" y="51"/>
                  </a:lnTo>
                  <a:lnTo>
                    <a:pt x="397" y="66"/>
                  </a:lnTo>
                  <a:lnTo>
                    <a:pt x="448" y="82"/>
                  </a:lnTo>
                  <a:lnTo>
                    <a:pt x="492" y="96"/>
                  </a:lnTo>
                  <a:lnTo>
                    <a:pt x="538" y="109"/>
                  </a:lnTo>
                  <a:lnTo>
                    <a:pt x="581" y="118"/>
                  </a:lnTo>
                  <a:lnTo>
                    <a:pt x="630" y="129"/>
                  </a:lnTo>
                  <a:lnTo>
                    <a:pt x="668" y="132"/>
                  </a:lnTo>
                  <a:lnTo>
                    <a:pt x="705" y="137"/>
                  </a:lnTo>
                  <a:lnTo>
                    <a:pt x="742" y="143"/>
                  </a:lnTo>
                  <a:lnTo>
                    <a:pt x="776" y="143"/>
                  </a:lnTo>
                  <a:lnTo>
                    <a:pt x="807" y="140"/>
                  </a:lnTo>
                  <a:lnTo>
                    <a:pt x="834" y="134"/>
                  </a:lnTo>
                  <a:lnTo>
                    <a:pt x="864" y="131"/>
                  </a:lnTo>
                  <a:lnTo>
                    <a:pt x="890" y="123"/>
                  </a:lnTo>
                  <a:lnTo>
                    <a:pt x="916" y="113"/>
                  </a:lnTo>
                  <a:lnTo>
                    <a:pt x="938" y="101"/>
                  </a:lnTo>
                  <a:lnTo>
                    <a:pt x="961" y="94"/>
                  </a:lnTo>
                  <a:lnTo>
                    <a:pt x="985" y="81"/>
                  </a:lnTo>
                  <a:lnTo>
                    <a:pt x="1001" y="62"/>
                  </a:lnTo>
                  <a:lnTo>
                    <a:pt x="1022" y="51"/>
                  </a:lnTo>
                  <a:lnTo>
                    <a:pt x="1040" y="32"/>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43028" name="Group 25"/>
          <p:cNvGrpSpPr>
            <a:grpSpLocks/>
          </p:cNvGrpSpPr>
          <p:nvPr/>
        </p:nvGrpSpPr>
        <p:grpSpPr bwMode="auto">
          <a:xfrm>
            <a:off x="1570038" y="3263900"/>
            <a:ext cx="1825625" cy="1828800"/>
            <a:chOff x="1364" y="1538"/>
            <a:chExt cx="1150" cy="1152"/>
          </a:xfrm>
        </p:grpSpPr>
        <p:sp>
          <p:nvSpPr>
            <p:cNvPr id="43035" name="Line 26"/>
            <p:cNvSpPr>
              <a:spLocks noChangeShapeType="1"/>
            </p:cNvSpPr>
            <p:nvPr/>
          </p:nvSpPr>
          <p:spPr bwMode="auto">
            <a:xfrm flipV="1">
              <a:off x="1909" y="2085"/>
              <a:ext cx="605" cy="60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36" name="Freeform 27"/>
            <p:cNvSpPr>
              <a:spLocks/>
            </p:cNvSpPr>
            <p:nvPr/>
          </p:nvSpPr>
          <p:spPr bwMode="auto">
            <a:xfrm>
              <a:off x="1687" y="2101"/>
              <a:ext cx="243" cy="581"/>
            </a:xfrm>
            <a:custGeom>
              <a:avLst/>
              <a:gdLst>
                <a:gd name="T0" fmla="*/ 216 w 243"/>
                <a:gd name="T1" fmla="*/ 580 h 581"/>
                <a:gd name="T2" fmla="*/ 226 w 243"/>
                <a:gd name="T3" fmla="*/ 570 h 581"/>
                <a:gd name="T4" fmla="*/ 230 w 243"/>
                <a:gd name="T5" fmla="*/ 553 h 581"/>
                <a:gd name="T6" fmla="*/ 239 w 243"/>
                <a:gd name="T7" fmla="*/ 543 h 581"/>
                <a:gd name="T8" fmla="*/ 242 w 243"/>
                <a:gd name="T9" fmla="*/ 527 h 581"/>
                <a:gd name="T10" fmla="*/ 237 w 243"/>
                <a:gd name="T11" fmla="*/ 502 h 581"/>
                <a:gd name="T12" fmla="*/ 240 w 243"/>
                <a:gd name="T13" fmla="*/ 486 h 581"/>
                <a:gd name="T14" fmla="*/ 237 w 243"/>
                <a:gd name="T15" fmla="*/ 460 h 581"/>
                <a:gd name="T16" fmla="*/ 232 w 243"/>
                <a:gd name="T17" fmla="*/ 437 h 581"/>
                <a:gd name="T18" fmla="*/ 222 w 243"/>
                <a:gd name="T19" fmla="*/ 405 h 581"/>
                <a:gd name="T20" fmla="*/ 212 w 243"/>
                <a:gd name="T21" fmla="*/ 372 h 581"/>
                <a:gd name="T22" fmla="*/ 200 w 243"/>
                <a:gd name="T23" fmla="*/ 341 h 581"/>
                <a:gd name="T24" fmla="*/ 184 w 243"/>
                <a:gd name="T25" fmla="*/ 304 h 581"/>
                <a:gd name="T26" fmla="*/ 160 w 243"/>
                <a:gd name="T27" fmla="*/ 259 h 581"/>
                <a:gd name="T28" fmla="*/ 133 w 243"/>
                <a:gd name="T29" fmla="*/ 214 h 581"/>
                <a:gd name="T30" fmla="*/ 110 w 243"/>
                <a:gd name="T31" fmla="*/ 170 h 581"/>
                <a:gd name="T32" fmla="*/ 70 w 243"/>
                <a:gd name="T33" fmla="*/ 111 h 581"/>
                <a:gd name="T34" fmla="*/ 38 w 243"/>
                <a:gd name="T35" fmla="*/ 58 h 581"/>
                <a:gd name="T36" fmla="*/ 0 w 243"/>
                <a:gd name="T37" fmla="*/ 0 h 5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43"/>
                <a:gd name="T58" fmla="*/ 0 h 581"/>
                <a:gd name="T59" fmla="*/ 243 w 243"/>
                <a:gd name="T60" fmla="*/ 581 h 5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43" h="581">
                  <a:moveTo>
                    <a:pt x="216" y="580"/>
                  </a:moveTo>
                  <a:lnTo>
                    <a:pt x="226" y="570"/>
                  </a:lnTo>
                  <a:lnTo>
                    <a:pt x="230" y="553"/>
                  </a:lnTo>
                  <a:lnTo>
                    <a:pt x="239" y="543"/>
                  </a:lnTo>
                  <a:lnTo>
                    <a:pt x="242" y="527"/>
                  </a:lnTo>
                  <a:lnTo>
                    <a:pt x="237" y="502"/>
                  </a:lnTo>
                  <a:lnTo>
                    <a:pt x="240" y="486"/>
                  </a:lnTo>
                  <a:lnTo>
                    <a:pt x="237" y="460"/>
                  </a:lnTo>
                  <a:lnTo>
                    <a:pt x="232" y="437"/>
                  </a:lnTo>
                  <a:lnTo>
                    <a:pt x="222" y="405"/>
                  </a:lnTo>
                  <a:lnTo>
                    <a:pt x="212" y="372"/>
                  </a:lnTo>
                  <a:lnTo>
                    <a:pt x="200" y="341"/>
                  </a:lnTo>
                  <a:lnTo>
                    <a:pt x="184" y="304"/>
                  </a:lnTo>
                  <a:lnTo>
                    <a:pt x="160" y="259"/>
                  </a:lnTo>
                  <a:lnTo>
                    <a:pt x="133" y="214"/>
                  </a:lnTo>
                  <a:lnTo>
                    <a:pt x="110" y="170"/>
                  </a:lnTo>
                  <a:lnTo>
                    <a:pt x="70" y="111"/>
                  </a:lnTo>
                  <a:lnTo>
                    <a:pt x="38" y="58"/>
                  </a:lnTo>
                  <a:lnTo>
                    <a:pt x="0" y="0"/>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037" name="Freeform 28"/>
            <p:cNvSpPr>
              <a:spLocks/>
            </p:cNvSpPr>
            <p:nvPr/>
          </p:nvSpPr>
          <p:spPr bwMode="auto">
            <a:xfrm>
              <a:off x="1364" y="1538"/>
              <a:ext cx="1143" cy="567"/>
            </a:xfrm>
            <a:custGeom>
              <a:avLst/>
              <a:gdLst>
                <a:gd name="T0" fmla="*/ 323 w 1143"/>
                <a:gd name="T1" fmla="*/ 563 h 567"/>
                <a:gd name="T2" fmla="*/ 282 w 1143"/>
                <a:gd name="T3" fmla="*/ 504 h 567"/>
                <a:gd name="T4" fmla="*/ 238 w 1143"/>
                <a:gd name="T5" fmla="*/ 440 h 567"/>
                <a:gd name="T6" fmla="*/ 198 w 1143"/>
                <a:gd name="T7" fmla="*/ 380 h 567"/>
                <a:gd name="T8" fmla="*/ 161 w 1143"/>
                <a:gd name="T9" fmla="*/ 320 h 567"/>
                <a:gd name="T10" fmla="*/ 121 w 1143"/>
                <a:gd name="T11" fmla="*/ 263 h 567"/>
                <a:gd name="T12" fmla="*/ 90 w 1143"/>
                <a:gd name="T13" fmla="*/ 210 h 567"/>
                <a:gd name="T14" fmla="*/ 58 w 1143"/>
                <a:gd name="T15" fmla="*/ 158 h 567"/>
                <a:gd name="T16" fmla="*/ 33 w 1143"/>
                <a:gd name="T17" fmla="*/ 114 h 567"/>
                <a:gd name="T18" fmla="*/ 15 w 1143"/>
                <a:gd name="T19" fmla="*/ 77 h 567"/>
                <a:gd name="T20" fmla="*/ 3 w 1143"/>
                <a:gd name="T21" fmla="*/ 45 h 567"/>
                <a:gd name="T22" fmla="*/ 0 w 1143"/>
                <a:gd name="T23" fmla="*/ 21 h 567"/>
                <a:gd name="T24" fmla="*/ 11 w 1143"/>
                <a:gd name="T25" fmla="*/ 10 h 567"/>
                <a:gd name="T26" fmla="*/ 20 w 1143"/>
                <a:gd name="T27" fmla="*/ 0 h 567"/>
                <a:gd name="T28" fmla="*/ 44 w 1143"/>
                <a:gd name="T29" fmla="*/ 4 h 567"/>
                <a:gd name="T30" fmla="*/ 75 w 1143"/>
                <a:gd name="T31" fmla="*/ 16 h 567"/>
                <a:gd name="T32" fmla="*/ 113 w 1143"/>
                <a:gd name="T33" fmla="*/ 34 h 567"/>
                <a:gd name="T34" fmla="*/ 157 w 1143"/>
                <a:gd name="T35" fmla="*/ 59 h 567"/>
                <a:gd name="T36" fmla="*/ 209 w 1143"/>
                <a:gd name="T37" fmla="*/ 91 h 567"/>
                <a:gd name="T38" fmla="*/ 261 w 1143"/>
                <a:gd name="T39" fmla="*/ 123 h 567"/>
                <a:gd name="T40" fmla="*/ 321 w 1143"/>
                <a:gd name="T41" fmla="*/ 160 h 567"/>
                <a:gd name="T42" fmla="*/ 379 w 1143"/>
                <a:gd name="T43" fmla="*/ 200 h 567"/>
                <a:gd name="T44" fmla="*/ 438 w 1143"/>
                <a:gd name="T45" fmla="*/ 239 h 567"/>
                <a:gd name="T46" fmla="*/ 503 w 1143"/>
                <a:gd name="T47" fmla="*/ 286 h 567"/>
                <a:gd name="T48" fmla="*/ 562 w 1143"/>
                <a:gd name="T49" fmla="*/ 324 h 567"/>
                <a:gd name="T50" fmla="*/ 621 w 1143"/>
                <a:gd name="T51" fmla="*/ 362 h 567"/>
                <a:gd name="T52" fmla="*/ 672 w 1143"/>
                <a:gd name="T53" fmla="*/ 393 h 567"/>
                <a:gd name="T54" fmla="*/ 735 w 1143"/>
                <a:gd name="T55" fmla="*/ 431 h 567"/>
                <a:gd name="T56" fmla="*/ 779 w 1143"/>
                <a:gd name="T57" fmla="*/ 455 h 567"/>
                <a:gd name="T58" fmla="*/ 825 w 1143"/>
                <a:gd name="T59" fmla="*/ 480 h 567"/>
                <a:gd name="T60" fmla="*/ 868 w 1143"/>
                <a:gd name="T61" fmla="*/ 506 h 567"/>
                <a:gd name="T62" fmla="*/ 907 w 1143"/>
                <a:gd name="T63" fmla="*/ 523 h 567"/>
                <a:gd name="T64" fmla="*/ 938 w 1143"/>
                <a:gd name="T65" fmla="*/ 535 h 567"/>
                <a:gd name="T66" fmla="*/ 969 w 1143"/>
                <a:gd name="T67" fmla="*/ 545 h 567"/>
                <a:gd name="T68" fmla="*/ 999 w 1143"/>
                <a:gd name="T69" fmla="*/ 556 h 567"/>
                <a:gd name="T70" fmla="*/ 1023 w 1143"/>
                <a:gd name="T71" fmla="*/ 560 h 567"/>
                <a:gd name="T72" fmla="*/ 1047 w 1143"/>
                <a:gd name="T73" fmla="*/ 564 h 567"/>
                <a:gd name="T74" fmla="*/ 1064 w 1143"/>
                <a:gd name="T75" fmla="*/ 562 h 567"/>
                <a:gd name="T76" fmla="*/ 1088 w 1143"/>
                <a:gd name="T77" fmla="*/ 566 h 567"/>
                <a:gd name="T78" fmla="*/ 1106 w 1143"/>
                <a:gd name="T79" fmla="*/ 562 h 567"/>
                <a:gd name="T80" fmla="*/ 1117 w 1143"/>
                <a:gd name="T81" fmla="*/ 552 h 567"/>
                <a:gd name="T82" fmla="*/ 1133 w 1143"/>
                <a:gd name="T83" fmla="*/ 549 h 567"/>
                <a:gd name="T84" fmla="*/ 1142 w 1143"/>
                <a:gd name="T85" fmla="*/ 539 h 56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43"/>
                <a:gd name="T130" fmla="*/ 0 h 567"/>
                <a:gd name="T131" fmla="*/ 1143 w 1143"/>
                <a:gd name="T132" fmla="*/ 567 h 56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43" h="567">
                  <a:moveTo>
                    <a:pt x="323" y="563"/>
                  </a:moveTo>
                  <a:lnTo>
                    <a:pt x="282" y="504"/>
                  </a:lnTo>
                  <a:lnTo>
                    <a:pt x="238" y="440"/>
                  </a:lnTo>
                  <a:lnTo>
                    <a:pt x="198" y="380"/>
                  </a:lnTo>
                  <a:lnTo>
                    <a:pt x="161" y="320"/>
                  </a:lnTo>
                  <a:lnTo>
                    <a:pt x="121" y="263"/>
                  </a:lnTo>
                  <a:lnTo>
                    <a:pt x="90" y="210"/>
                  </a:lnTo>
                  <a:lnTo>
                    <a:pt x="58" y="158"/>
                  </a:lnTo>
                  <a:lnTo>
                    <a:pt x="33" y="114"/>
                  </a:lnTo>
                  <a:lnTo>
                    <a:pt x="15" y="77"/>
                  </a:lnTo>
                  <a:lnTo>
                    <a:pt x="3" y="45"/>
                  </a:lnTo>
                  <a:lnTo>
                    <a:pt x="0" y="21"/>
                  </a:lnTo>
                  <a:lnTo>
                    <a:pt x="11" y="10"/>
                  </a:lnTo>
                  <a:lnTo>
                    <a:pt x="20" y="0"/>
                  </a:lnTo>
                  <a:lnTo>
                    <a:pt x="44" y="4"/>
                  </a:lnTo>
                  <a:lnTo>
                    <a:pt x="75" y="16"/>
                  </a:lnTo>
                  <a:lnTo>
                    <a:pt x="113" y="34"/>
                  </a:lnTo>
                  <a:lnTo>
                    <a:pt x="157" y="59"/>
                  </a:lnTo>
                  <a:lnTo>
                    <a:pt x="209" y="91"/>
                  </a:lnTo>
                  <a:lnTo>
                    <a:pt x="261" y="123"/>
                  </a:lnTo>
                  <a:lnTo>
                    <a:pt x="321" y="160"/>
                  </a:lnTo>
                  <a:lnTo>
                    <a:pt x="379" y="200"/>
                  </a:lnTo>
                  <a:lnTo>
                    <a:pt x="438" y="239"/>
                  </a:lnTo>
                  <a:lnTo>
                    <a:pt x="503" y="286"/>
                  </a:lnTo>
                  <a:lnTo>
                    <a:pt x="562" y="324"/>
                  </a:lnTo>
                  <a:lnTo>
                    <a:pt x="621" y="362"/>
                  </a:lnTo>
                  <a:lnTo>
                    <a:pt x="672" y="393"/>
                  </a:lnTo>
                  <a:lnTo>
                    <a:pt x="735" y="431"/>
                  </a:lnTo>
                  <a:lnTo>
                    <a:pt x="779" y="455"/>
                  </a:lnTo>
                  <a:lnTo>
                    <a:pt x="825" y="480"/>
                  </a:lnTo>
                  <a:lnTo>
                    <a:pt x="868" y="506"/>
                  </a:lnTo>
                  <a:lnTo>
                    <a:pt x="907" y="523"/>
                  </a:lnTo>
                  <a:lnTo>
                    <a:pt x="938" y="535"/>
                  </a:lnTo>
                  <a:lnTo>
                    <a:pt x="969" y="545"/>
                  </a:lnTo>
                  <a:lnTo>
                    <a:pt x="999" y="556"/>
                  </a:lnTo>
                  <a:lnTo>
                    <a:pt x="1023" y="560"/>
                  </a:lnTo>
                  <a:lnTo>
                    <a:pt x="1047" y="564"/>
                  </a:lnTo>
                  <a:lnTo>
                    <a:pt x="1064" y="562"/>
                  </a:lnTo>
                  <a:lnTo>
                    <a:pt x="1088" y="566"/>
                  </a:lnTo>
                  <a:lnTo>
                    <a:pt x="1106" y="562"/>
                  </a:lnTo>
                  <a:lnTo>
                    <a:pt x="1117" y="552"/>
                  </a:lnTo>
                  <a:lnTo>
                    <a:pt x="1133" y="549"/>
                  </a:lnTo>
                  <a:lnTo>
                    <a:pt x="1142" y="539"/>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43029" name="Group 29"/>
          <p:cNvGrpSpPr>
            <a:grpSpLocks/>
          </p:cNvGrpSpPr>
          <p:nvPr/>
        </p:nvGrpSpPr>
        <p:grpSpPr bwMode="auto">
          <a:xfrm>
            <a:off x="4668838" y="2027238"/>
            <a:ext cx="2963862" cy="3003550"/>
            <a:chOff x="3316" y="759"/>
            <a:chExt cx="1867" cy="1892"/>
          </a:xfrm>
        </p:grpSpPr>
        <p:sp>
          <p:nvSpPr>
            <p:cNvPr id="43032" name="Line 30"/>
            <p:cNvSpPr>
              <a:spLocks noChangeShapeType="1"/>
            </p:cNvSpPr>
            <p:nvPr/>
          </p:nvSpPr>
          <p:spPr bwMode="auto">
            <a:xfrm flipV="1">
              <a:off x="3316" y="762"/>
              <a:ext cx="1867" cy="188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33" name="Freeform 31"/>
            <p:cNvSpPr>
              <a:spLocks/>
            </p:cNvSpPr>
            <p:nvPr/>
          </p:nvSpPr>
          <p:spPr bwMode="auto">
            <a:xfrm>
              <a:off x="3317" y="1911"/>
              <a:ext cx="358" cy="734"/>
            </a:xfrm>
            <a:custGeom>
              <a:avLst/>
              <a:gdLst>
                <a:gd name="T0" fmla="*/ 0 w 358"/>
                <a:gd name="T1" fmla="*/ 733 h 734"/>
                <a:gd name="T2" fmla="*/ 30 w 358"/>
                <a:gd name="T3" fmla="*/ 703 h 734"/>
                <a:gd name="T4" fmla="*/ 58 w 358"/>
                <a:gd name="T5" fmla="*/ 669 h 734"/>
                <a:gd name="T6" fmla="*/ 89 w 358"/>
                <a:gd name="T7" fmla="*/ 638 h 734"/>
                <a:gd name="T8" fmla="*/ 115 w 358"/>
                <a:gd name="T9" fmla="*/ 603 h 734"/>
                <a:gd name="T10" fmla="*/ 139 w 358"/>
                <a:gd name="T11" fmla="*/ 567 h 734"/>
                <a:gd name="T12" fmla="*/ 165 w 358"/>
                <a:gd name="T13" fmla="*/ 532 h 734"/>
                <a:gd name="T14" fmla="*/ 190 w 358"/>
                <a:gd name="T15" fmla="*/ 496 h 734"/>
                <a:gd name="T16" fmla="*/ 214 w 358"/>
                <a:gd name="T17" fmla="*/ 457 h 734"/>
                <a:gd name="T18" fmla="*/ 234 w 358"/>
                <a:gd name="T19" fmla="*/ 418 h 734"/>
                <a:gd name="T20" fmla="*/ 261 w 358"/>
                <a:gd name="T21" fmla="*/ 371 h 734"/>
                <a:gd name="T22" fmla="*/ 281 w 358"/>
                <a:gd name="T23" fmla="*/ 330 h 734"/>
                <a:gd name="T24" fmla="*/ 298 w 358"/>
                <a:gd name="T25" fmla="*/ 287 h 734"/>
                <a:gd name="T26" fmla="*/ 310 w 358"/>
                <a:gd name="T27" fmla="*/ 242 h 734"/>
                <a:gd name="T28" fmla="*/ 322 w 358"/>
                <a:gd name="T29" fmla="*/ 196 h 734"/>
                <a:gd name="T30" fmla="*/ 336 w 358"/>
                <a:gd name="T31" fmla="*/ 151 h 734"/>
                <a:gd name="T32" fmla="*/ 342 w 358"/>
                <a:gd name="T33" fmla="*/ 100 h 734"/>
                <a:gd name="T34" fmla="*/ 351 w 358"/>
                <a:gd name="T35" fmla="*/ 51 h 734"/>
                <a:gd name="T36" fmla="*/ 357 w 358"/>
                <a:gd name="T37" fmla="*/ 0 h 7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58"/>
                <a:gd name="T58" fmla="*/ 0 h 734"/>
                <a:gd name="T59" fmla="*/ 358 w 358"/>
                <a:gd name="T60" fmla="*/ 734 h 7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58" h="734">
                  <a:moveTo>
                    <a:pt x="0" y="733"/>
                  </a:moveTo>
                  <a:lnTo>
                    <a:pt x="30" y="703"/>
                  </a:lnTo>
                  <a:lnTo>
                    <a:pt x="58" y="669"/>
                  </a:lnTo>
                  <a:lnTo>
                    <a:pt x="89" y="638"/>
                  </a:lnTo>
                  <a:lnTo>
                    <a:pt x="115" y="603"/>
                  </a:lnTo>
                  <a:lnTo>
                    <a:pt x="139" y="567"/>
                  </a:lnTo>
                  <a:lnTo>
                    <a:pt x="165" y="532"/>
                  </a:lnTo>
                  <a:lnTo>
                    <a:pt x="190" y="496"/>
                  </a:lnTo>
                  <a:lnTo>
                    <a:pt x="214" y="457"/>
                  </a:lnTo>
                  <a:lnTo>
                    <a:pt x="234" y="418"/>
                  </a:lnTo>
                  <a:lnTo>
                    <a:pt x="261" y="371"/>
                  </a:lnTo>
                  <a:lnTo>
                    <a:pt x="281" y="330"/>
                  </a:lnTo>
                  <a:lnTo>
                    <a:pt x="298" y="287"/>
                  </a:lnTo>
                  <a:lnTo>
                    <a:pt x="310" y="242"/>
                  </a:lnTo>
                  <a:lnTo>
                    <a:pt x="322" y="196"/>
                  </a:lnTo>
                  <a:lnTo>
                    <a:pt x="336" y="151"/>
                  </a:lnTo>
                  <a:lnTo>
                    <a:pt x="342" y="100"/>
                  </a:lnTo>
                  <a:lnTo>
                    <a:pt x="351" y="51"/>
                  </a:lnTo>
                  <a:lnTo>
                    <a:pt x="357" y="0"/>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034" name="Freeform 32"/>
            <p:cNvSpPr>
              <a:spLocks/>
            </p:cNvSpPr>
            <p:nvPr/>
          </p:nvSpPr>
          <p:spPr bwMode="auto">
            <a:xfrm>
              <a:off x="3674" y="759"/>
              <a:ext cx="1506" cy="1153"/>
            </a:xfrm>
            <a:custGeom>
              <a:avLst/>
              <a:gdLst>
                <a:gd name="T0" fmla="*/ 0 w 1506"/>
                <a:gd name="T1" fmla="*/ 1152 h 1153"/>
                <a:gd name="T2" fmla="*/ 7 w 1506"/>
                <a:gd name="T3" fmla="*/ 1100 h 1153"/>
                <a:gd name="T4" fmla="*/ 8 w 1506"/>
                <a:gd name="T5" fmla="*/ 1046 h 1153"/>
                <a:gd name="T6" fmla="*/ 15 w 1506"/>
                <a:gd name="T7" fmla="*/ 993 h 1153"/>
                <a:gd name="T8" fmla="*/ 21 w 1506"/>
                <a:gd name="T9" fmla="*/ 942 h 1153"/>
                <a:gd name="T10" fmla="*/ 27 w 1506"/>
                <a:gd name="T11" fmla="*/ 891 h 1153"/>
                <a:gd name="T12" fmla="*/ 36 w 1506"/>
                <a:gd name="T13" fmla="*/ 842 h 1153"/>
                <a:gd name="T14" fmla="*/ 46 w 1506"/>
                <a:gd name="T15" fmla="*/ 792 h 1153"/>
                <a:gd name="T16" fmla="*/ 59 w 1506"/>
                <a:gd name="T17" fmla="*/ 747 h 1153"/>
                <a:gd name="T18" fmla="*/ 76 w 1506"/>
                <a:gd name="T19" fmla="*/ 703 h 1153"/>
                <a:gd name="T20" fmla="*/ 96 w 1506"/>
                <a:gd name="T21" fmla="*/ 664 h 1153"/>
                <a:gd name="T22" fmla="*/ 119 w 1506"/>
                <a:gd name="T23" fmla="*/ 627 h 1153"/>
                <a:gd name="T24" fmla="*/ 150 w 1506"/>
                <a:gd name="T25" fmla="*/ 597 h 1153"/>
                <a:gd name="T26" fmla="*/ 181 w 1506"/>
                <a:gd name="T27" fmla="*/ 566 h 1153"/>
                <a:gd name="T28" fmla="*/ 218 w 1506"/>
                <a:gd name="T29" fmla="*/ 541 h 1153"/>
                <a:gd name="T30" fmla="*/ 260 w 1506"/>
                <a:gd name="T31" fmla="*/ 517 h 1153"/>
                <a:gd name="T32" fmla="*/ 305 w 1506"/>
                <a:gd name="T33" fmla="*/ 499 h 1153"/>
                <a:gd name="T34" fmla="*/ 353 w 1506"/>
                <a:gd name="T35" fmla="*/ 481 h 1153"/>
                <a:gd name="T36" fmla="*/ 407 w 1506"/>
                <a:gd name="T37" fmla="*/ 467 h 1153"/>
                <a:gd name="T38" fmla="*/ 458 w 1506"/>
                <a:gd name="T39" fmla="*/ 454 h 1153"/>
                <a:gd name="T40" fmla="*/ 515 w 1506"/>
                <a:gd name="T41" fmla="*/ 443 h 1153"/>
                <a:gd name="T42" fmla="*/ 570 w 1506"/>
                <a:gd name="T43" fmla="*/ 433 h 1153"/>
                <a:gd name="T44" fmla="*/ 625 w 1506"/>
                <a:gd name="T45" fmla="*/ 422 h 1153"/>
                <a:gd name="T46" fmla="*/ 685 w 1506"/>
                <a:gd name="T47" fmla="*/ 415 h 1153"/>
                <a:gd name="T48" fmla="*/ 740 w 1506"/>
                <a:gd name="T49" fmla="*/ 403 h 1153"/>
                <a:gd name="T50" fmla="*/ 795 w 1506"/>
                <a:gd name="T51" fmla="*/ 393 h 1153"/>
                <a:gd name="T52" fmla="*/ 849 w 1506"/>
                <a:gd name="T53" fmla="*/ 378 h 1153"/>
                <a:gd name="T54" fmla="*/ 910 w 1506"/>
                <a:gd name="T55" fmla="*/ 360 h 1153"/>
                <a:gd name="T56" fmla="*/ 961 w 1506"/>
                <a:gd name="T57" fmla="*/ 343 h 1153"/>
                <a:gd name="T58" fmla="*/ 1008 w 1506"/>
                <a:gd name="T59" fmla="*/ 327 h 1153"/>
                <a:gd name="T60" fmla="*/ 1057 w 1506"/>
                <a:gd name="T61" fmla="*/ 310 h 1153"/>
                <a:gd name="T62" fmla="*/ 1102 w 1506"/>
                <a:gd name="T63" fmla="*/ 291 h 1153"/>
                <a:gd name="T64" fmla="*/ 1143 w 1506"/>
                <a:gd name="T65" fmla="*/ 269 h 1153"/>
                <a:gd name="T66" fmla="*/ 1185 w 1506"/>
                <a:gd name="T67" fmla="*/ 246 h 1153"/>
                <a:gd name="T68" fmla="*/ 1227 w 1506"/>
                <a:gd name="T69" fmla="*/ 223 h 1153"/>
                <a:gd name="T70" fmla="*/ 1265 w 1506"/>
                <a:gd name="T71" fmla="*/ 198 h 1153"/>
                <a:gd name="T72" fmla="*/ 1302 w 1506"/>
                <a:gd name="T73" fmla="*/ 172 h 1153"/>
                <a:gd name="T74" fmla="*/ 1338 w 1506"/>
                <a:gd name="T75" fmla="*/ 144 h 1153"/>
                <a:gd name="T76" fmla="*/ 1374 w 1506"/>
                <a:gd name="T77" fmla="*/ 119 h 1153"/>
                <a:gd name="T78" fmla="*/ 1411 w 1506"/>
                <a:gd name="T79" fmla="*/ 90 h 1153"/>
                <a:gd name="T80" fmla="*/ 1441 w 1506"/>
                <a:gd name="T81" fmla="*/ 59 h 1153"/>
                <a:gd name="T82" fmla="*/ 1475 w 1506"/>
                <a:gd name="T83" fmla="*/ 31 h 1153"/>
                <a:gd name="T84" fmla="*/ 1505 w 1506"/>
                <a:gd name="T85" fmla="*/ 0 h 115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06"/>
                <a:gd name="T130" fmla="*/ 0 h 1153"/>
                <a:gd name="T131" fmla="*/ 1506 w 1506"/>
                <a:gd name="T132" fmla="*/ 1153 h 115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06" h="1153">
                  <a:moveTo>
                    <a:pt x="0" y="1152"/>
                  </a:moveTo>
                  <a:lnTo>
                    <a:pt x="7" y="1100"/>
                  </a:lnTo>
                  <a:lnTo>
                    <a:pt x="8" y="1046"/>
                  </a:lnTo>
                  <a:lnTo>
                    <a:pt x="15" y="993"/>
                  </a:lnTo>
                  <a:lnTo>
                    <a:pt x="21" y="942"/>
                  </a:lnTo>
                  <a:lnTo>
                    <a:pt x="27" y="891"/>
                  </a:lnTo>
                  <a:lnTo>
                    <a:pt x="36" y="842"/>
                  </a:lnTo>
                  <a:lnTo>
                    <a:pt x="46" y="792"/>
                  </a:lnTo>
                  <a:lnTo>
                    <a:pt x="59" y="747"/>
                  </a:lnTo>
                  <a:lnTo>
                    <a:pt x="76" y="703"/>
                  </a:lnTo>
                  <a:lnTo>
                    <a:pt x="96" y="664"/>
                  </a:lnTo>
                  <a:lnTo>
                    <a:pt x="119" y="627"/>
                  </a:lnTo>
                  <a:lnTo>
                    <a:pt x="150" y="597"/>
                  </a:lnTo>
                  <a:lnTo>
                    <a:pt x="181" y="566"/>
                  </a:lnTo>
                  <a:lnTo>
                    <a:pt x="218" y="541"/>
                  </a:lnTo>
                  <a:lnTo>
                    <a:pt x="260" y="517"/>
                  </a:lnTo>
                  <a:lnTo>
                    <a:pt x="305" y="499"/>
                  </a:lnTo>
                  <a:lnTo>
                    <a:pt x="353" y="481"/>
                  </a:lnTo>
                  <a:lnTo>
                    <a:pt x="407" y="467"/>
                  </a:lnTo>
                  <a:lnTo>
                    <a:pt x="458" y="454"/>
                  </a:lnTo>
                  <a:lnTo>
                    <a:pt x="515" y="443"/>
                  </a:lnTo>
                  <a:lnTo>
                    <a:pt x="570" y="433"/>
                  </a:lnTo>
                  <a:lnTo>
                    <a:pt x="625" y="422"/>
                  </a:lnTo>
                  <a:lnTo>
                    <a:pt x="685" y="415"/>
                  </a:lnTo>
                  <a:lnTo>
                    <a:pt x="740" y="403"/>
                  </a:lnTo>
                  <a:lnTo>
                    <a:pt x="795" y="393"/>
                  </a:lnTo>
                  <a:lnTo>
                    <a:pt x="849" y="378"/>
                  </a:lnTo>
                  <a:lnTo>
                    <a:pt x="910" y="360"/>
                  </a:lnTo>
                  <a:lnTo>
                    <a:pt x="961" y="343"/>
                  </a:lnTo>
                  <a:lnTo>
                    <a:pt x="1008" y="327"/>
                  </a:lnTo>
                  <a:lnTo>
                    <a:pt x="1057" y="310"/>
                  </a:lnTo>
                  <a:lnTo>
                    <a:pt x="1102" y="291"/>
                  </a:lnTo>
                  <a:lnTo>
                    <a:pt x="1143" y="269"/>
                  </a:lnTo>
                  <a:lnTo>
                    <a:pt x="1185" y="246"/>
                  </a:lnTo>
                  <a:lnTo>
                    <a:pt x="1227" y="223"/>
                  </a:lnTo>
                  <a:lnTo>
                    <a:pt x="1265" y="198"/>
                  </a:lnTo>
                  <a:lnTo>
                    <a:pt x="1302" y="172"/>
                  </a:lnTo>
                  <a:lnTo>
                    <a:pt x="1338" y="144"/>
                  </a:lnTo>
                  <a:lnTo>
                    <a:pt x="1374" y="119"/>
                  </a:lnTo>
                  <a:lnTo>
                    <a:pt x="1411" y="90"/>
                  </a:lnTo>
                  <a:lnTo>
                    <a:pt x="1441" y="59"/>
                  </a:lnTo>
                  <a:lnTo>
                    <a:pt x="1475" y="31"/>
                  </a:lnTo>
                  <a:lnTo>
                    <a:pt x="1505" y="0"/>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43030" name="Rectangle 35"/>
          <p:cNvSpPr>
            <a:spLocks noChangeArrowheads="1"/>
          </p:cNvSpPr>
          <p:nvPr/>
        </p:nvSpPr>
        <p:spPr bwMode="auto">
          <a:xfrm>
            <a:off x="6477000" y="3581400"/>
            <a:ext cx="2257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solidFill>
                  <a:srgbClr val="000000"/>
                </a:solidFill>
              </a:rPr>
              <a:t>E(</a:t>
            </a:r>
            <a:r>
              <a:rPr kumimoji="0" lang="en-US" altLang="ja-JP" i="1">
                <a:solidFill>
                  <a:srgbClr val="000000"/>
                </a:solidFill>
              </a:rPr>
              <a:t>y</a:t>
            </a:r>
            <a:r>
              <a:rPr kumimoji="0" lang="en-US" altLang="ja-JP">
                <a:solidFill>
                  <a:srgbClr val="000000"/>
                </a:solidFill>
              </a:rPr>
              <a:t>|</a:t>
            </a:r>
            <a:r>
              <a:rPr kumimoji="0" lang="en-US" altLang="ja-JP" i="1">
                <a:solidFill>
                  <a:srgbClr val="000000"/>
                </a:solidFill>
              </a:rPr>
              <a:t>x</a:t>
            </a:r>
            <a:r>
              <a:rPr kumimoji="0" lang="en-US" altLang="ja-JP">
                <a:solidFill>
                  <a:srgbClr val="000000"/>
                </a:solidFill>
              </a:rPr>
              <a:t>) = </a:t>
            </a:r>
            <a:r>
              <a:rPr kumimoji="0" lang="en-US" altLang="ja-JP" i="1">
                <a:solidFill>
                  <a:srgbClr val="000000"/>
                </a:solidFill>
                <a:latin typeface="Symbol" charset="0"/>
              </a:rPr>
              <a:t>b</a:t>
            </a:r>
            <a:r>
              <a:rPr kumimoji="0" lang="en-US" altLang="ja-JP" i="1" baseline="-25000">
                <a:solidFill>
                  <a:srgbClr val="000000"/>
                </a:solidFill>
              </a:rPr>
              <a:t>0</a:t>
            </a:r>
            <a:r>
              <a:rPr kumimoji="0" lang="en-US" altLang="ja-JP" i="1">
                <a:solidFill>
                  <a:srgbClr val="000000"/>
                </a:solidFill>
              </a:rPr>
              <a:t> + </a:t>
            </a:r>
            <a:r>
              <a:rPr kumimoji="0" lang="en-US" altLang="ja-JP" i="1">
                <a:solidFill>
                  <a:srgbClr val="000000"/>
                </a:solidFill>
                <a:latin typeface="Symbol" charset="0"/>
              </a:rPr>
              <a:t>b</a:t>
            </a:r>
            <a:r>
              <a:rPr kumimoji="0" lang="en-US" altLang="ja-JP" i="1" baseline="-25000">
                <a:solidFill>
                  <a:srgbClr val="000000"/>
                </a:solidFill>
              </a:rPr>
              <a:t>1</a:t>
            </a:r>
            <a:r>
              <a:rPr kumimoji="0" lang="en-US" altLang="ja-JP" i="1">
                <a:solidFill>
                  <a:srgbClr val="000000"/>
                </a:solidFill>
              </a:rPr>
              <a:t>x</a:t>
            </a:r>
          </a:p>
        </p:txBody>
      </p:sp>
      <p:sp>
        <p:nvSpPr>
          <p:cNvPr id="43031" name="Line 36"/>
          <p:cNvSpPr>
            <a:spLocks noChangeShapeType="1"/>
          </p:cNvSpPr>
          <p:nvPr/>
        </p:nvSpPr>
        <p:spPr bwMode="auto">
          <a:xfrm flipV="1">
            <a:off x="7696200" y="3048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r>
              <a:rPr lang="ja-JP" altLang="en-US" sz="2800" dirty="0">
                <a:latin typeface="Times New Roman" charset="0"/>
              </a:rPr>
              <a:t>最小二乗推定量の</a:t>
            </a:r>
            <a:r>
              <a:rPr lang="ja-JP" altLang="en-US" sz="2800" dirty="0" smtClean="0">
                <a:latin typeface="Times New Roman" charset="0"/>
              </a:rPr>
              <a:t>分散</a:t>
            </a:r>
            <a:r>
              <a:rPr lang="ja-JP" altLang="en-US" sz="2800" dirty="0" smtClean="0">
                <a:latin typeface="Times New Roman" charset="0"/>
              </a:rPr>
              <a:t>（均一な場合）</a:t>
            </a:r>
            <a:endParaRPr lang="en-US" altLang="ja-JP" sz="2800" dirty="0">
              <a:latin typeface="Times New Roman" charset="0"/>
            </a:endParaRPr>
          </a:p>
        </p:txBody>
      </p:sp>
      <p:sp>
        <p:nvSpPr>
          <p:cNvPr id="44034"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D2289D7-5B5A-184B-A8B7-E2D5D535F624}" type="slidenum">
              <a:rPr kumimoji="0" lang="ja-JP" altLang="en-US" sz="1400">
                <a:solidFill>
                  <a:srgbClr val="000000"/>
                </a:solidFill>
              </a:rPr>
              <a:pPr/>
              <a:t>27</a:t>
            </a:fld>
            <a:endParaRPr kumimoji="0" lang="ja-JP" altLang="en-US" sz="1400">
              <a:solidFill>
                <a:srgbClr val="000000"/>
              </a:solidFill>
            </a:endParaRPr>
          </a:p>
        </p:txBody>
      </p:sp>
      <p:graphicFrame>
        <p:nvGraphicFramePr>
          <p:cNvPr id="44035" name="オブジェクト 2"/>
          <p:cNvGraphicFramePr>
            <a:graphicFrameLocks noChangeAspect="1"/>
          </p:cNvGraphicFramePr>
          <p:nvPr/>
        </p:nvGraphicFramePr>
        <p:xfrm>
          <a:off x="684213" y="1341438"/>
          <a:ext cx="7650162" cy="719137"/>
        </p:xfrm>
        <a:graphic>
          <a:graphicData uri="http://schemas.openxmlformats.org/presentationml/2006/ole">
            <mc:AlternateContent xmlns:mc="http://schemas.openxmlformats.org/markup-compatibility/2006">
              <mc:Choice xmlns:v="urn:schemas-microsoft-com:vml" Requires="v">
                <p:oleObj spid="_x0000_s44049" name="文書" r:id="rId3" imgW="5397301" imgH="507981" progId="Word.Document.12">
                  <p:embed/>
                </p:oleObj>
              </mc:Choice>
              <mc:Fallback>
                <p:oleObj name="文書" r:id="rId3" imgW="5397301" imgH="507981" progId="Word.Document.12">
                  <p:embed/>
                  <p:pic>
                    <p:nvPicPr>
                      <p:cNvPr id="0" name="オブジェクト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341438"/>
                        <a:ext cx="765016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36" name="オブジェクト 3"/>
          <p:cNvGraphicFramePr>
            <a:graphicFrameLocks noChangeAspect="1"/>
          </p:cNvGraphicFramePr>
          <p:nvPr/>
        </p:nvGraphicFramePr>
        <p:xfrm>
          <a:off x="900113" y="2133600"/>
          <a:ext cx="7650162" cy="719138"/>
        </p:xfrm>
        <a:graphic>
          <a:graphicData uri="http://schemas.openxmlformats.org/presentationml/2006/ole">
            <mc:AlternateContent xmlns:mc="http://schemas.openxmlformats.org/markup-compatibility/2006">
              <mc:Choice xmlns:v="urn:schemas-microsoft-com:vml" Requires="v">
                <p:oleObj spid="_x0000_s44050" name="文書" r:id="rId5" imgW="5397301" imgH="507981" progId="Word.Document.12">
                  <p:embed/>
                </p:oleObj>
              </mc:Choice>
              <mc:Fallback>
                <p:oleObj name="文書" r:id="rId5" imgW="5397301" imgH="507981" progId="Word.Document.12">
                  <p:embed/>
                  <p:pic>
                    <p:nvPicPr>
                      <p:cNvPr id="0" name="オブジェクト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2133600"/>
                        <a:ext cx="7650162"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7" name="Rectangle 3"/>
          <p:cNvSpPr>
            <a:spLocks noGrp="1" noChangeArrowheads="1"/>
          </p:cNvSpPr>
          <p:nvPr>
            <p:ph idx="1"/>
          </p:nvPr>
        </p:nvSpPr>
        <p:spPr>
          <a:xfrm>
            <a:off x="323850" y="3716338"/>
            <a:ext cx="8712200" cy="2160587"/>
          </a:xfrm>
        </p:spPr>
        <p:txBody>
          <a:bodyPr/>
          <a:lstStyle/>
          <a:p>
            <a:pPr>
              <a:lnSpc>
                <a:spcPct val="90000"/>
              </a:lnSpc>
            </a:pPr>
            <a:r>
              <a:rPr lang="ja-JP" altLang="en-US" sz="2000">
                <a:latin typeface="Times New Roman" charset="0"/>
              </a:rPr>
              <a:t>誤差項の分散が大きいほど</a:t>
            </a:r>
            <a:r>
              <a:rPr lang="en-US" altLang="ja-JP" sz="2000">
                <a:latin typeface="Times New Roman" charset="0"/>
              </a:rPr>
              <a:t>,</a:t>
            </a:r>
            <a:r>
              <a:rPr lang="ja-JP" altLang="en-US" sz="2000">
                <a:latin typeface="Times New Roman" charset="0"/>
              </a:rPr>
              <a:t>傾きパラメターの推定量の分散が大きくなる</a:t>
            </a:r>
          </a:p>
          <a:p>
            <a:pPr>
              <a:lnSpc>
                <a:spcPct val="90000"/>
              </a:lnSpc>
            </a:pPr>
            <a:endParaRPr lang="en-US" altLang="ja-JP" sz="2000">
              <a:latin typeface="Times New Roman" charset="0"/>
            </a:endParaRPr>
          </a:p>
          <a:p>
            <a:pPr>
              <a:lnSpc>
                <a:spcPct val="90000"/>
              </a:lnSpc>
            </a:pPr>
            <a:r>
              <a:rPr lang="ja-JP" altLang="en-US" sz="2000">
                <a:latin typeface="Times New Roman" charset="0"/>
              </a:rPr>
              <a:t>説明変数の変動が大きいほど、傾きパラメターの推定量の分散は小さくなる</a:t>
            </a:r>
          </a:p>
          <a:p>
            <a:pPr lvl="1">
              <a:lnSpc>
                <a:spcPct val="90000"/>
              </a:lnSpc>
            </a:pPr>
            <a:endParaRPr lang="en-US" altLang="ja-JP" sz="1600">
              <a:latin typeface="Times New Roman" charset="0"/>
            </a:endParaRPr>
          </a:p>
          <a:p>
            <a:pPr lvl="1">
              <a:lnSpc>
                <a:spcPct val="90000"/>
              </a:lnSpc>
            </a:pPr>
            <a:r>
              <a:rPr lang="ja-JP" altLang="en-US" sz="1600">
                <a:latin typeface="Times New Roman" charset="0"/>
              </a:rPr>
              <a:t>標本サイズが大きくなるほど、傾きパラメターの推定量の分散は小さくなる</a:t>
            </a:r>
          </a:p>
          <a:p>
            <a:pPr>
              <a:lnSpc>
                <a:spcPct val="90000"/>
              </a:lnSpc>
            </a:pPr>
            <a:endParaRPr lang="en-US" altLang="ja-JP" sz="2000">
              <a:latin typeface="Times New Roman"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ja-JP" altLang="en-US" sz="2800">
                <a:latin typeface="Times New Roman" charset="0"/>
              </a:rPr>
              <a:t>誤差項の分散の推定法</a:t>
            </a:r>
            <a:endParaRPr lang="en-US" altLang="ja-JP" sz="2800">
              <a:latin typeface="Times New Roman" charset="0"/>
            </a:endParaRPr>
          </a:p>
        </p:txBody>
      </p:sp>
      <p:sp>
        <p:nvSpPr>
          <p:cNvPr id="45058" name="Rectangle 3"/>
          <p:cNvSpPr>
            <a:spLocks noGrp="1" noChangeArrowheads="1"/>
          </p:cNvSpPr>
          <p:nvPr>
            <p:ph idx="1"/>
          </p:nvPr>
        </p:nvSpPr>
        <p:spPr/>
        <p:txBody>
          <a:bodyPr/>
          <a:lstStyle/>
          <a:p>
            <a:r>
              <a:rPr lang="ja-JP" altLang="en-US" sz="2400">
                <a:latin typeface="Times New Roman" charset="0"/>
              </a:rPr>
              <a:t>誤差項 </a:t>
            </a:r>
            <a:r>
              <a:rPr lang="en-US" altLang="ja-JP" sz="2400">
                <a:latin typeface="Times New Roman" charset="0"/>
              </a:rPr>
              <a:t>u </a:t>
            </a:r>
            <a:r>
              <a:rPr lang="ja-JP" altLang="en-US" sz="2400">
                <a:latin typeface="Times New Roman" charset="0"/>
              </a:rPr>
              <a:t>は観測されないので、誤差項の分散</a:t>
            </a:r>
            <a:r>
              <a:rPr lang="en-US" altLang="ja-JP" sz="2400" i="1">
                <a:latin typeface="Symbol" charset="0"/>
              </a:rPr>
              <a:t>s</a:t>
            </a:r>
            <a:r>
              <a:rPr lang="en-US" altLang="ja-JP" sz="2400" baseline="30000">
                <a:latin typeface="Times New Roman" charset="0"/>
              </a:rPr>
              <a:t>2</a:t>
            </a:r>
            <a:r>
              <a:rPr lang="ja-JP" altLang="en-US" sz="2400">
                <a:latin typeface="Times New Roman" charset="0"/>
              </a:rPr>
              <a:t>は事前には分からない</a:t>
            </a:r>
            <a:endParaRPr lang="en-US" altLang="ja-JP" sz="2400">
              <a:latin typeface="Times New Roman" charset="0"/>
            </a:endParaRPr>
          </a:p>
          <a:p>
            <a:pPr>
              <a:buFont typeface="Wingdings" charset="0"/>
              <a:buNone/>
            </a:pPr>
            <a:endParaRPr lang="en-US" altLang="ja-JP" sz="2400">
              <a:latin typeface="Times New Roman" charset="0"/>
            </a:endParaRPr>
          </a:p>
          <a:p>
            <a:r>
              <a:rPr lang="ja-JP" altLang="en-US" sz="2400">
                <a:latin typeface="Times New Roman" charset="0"/>
              </a:rPr>
              <a:t>しかし、誤差項の推定値（残差）は観測できる</a:t>
            </a:r>
            <a:endParaRPr lang="en-US" altLang="ja-JP" sz="2400" baseline="-25000">
              <a:latin typeface="Times New Roman" charset="0"/>
            </a:endParaRPr>
          </a:p>
          <a:p>
            <a:endParaRPr lang="en-US" altLang="ja-JP" sz="2400" baseline="-25000">
              <a:latin typeface="Times New Roman" charset="0"/>
            </a:endParaRPr>
          </a:p>
          <a:p>
            <a:r>
              <a:rPr lang="ja-JP" altLang="en-US" sz="2400">
                <a:latin typeface="Times New Roman" charset="0"/>
              </a:rPr>
              <a:t>この（目に見える）残差を使って、誤差項の分散を推定する</a:t>
            </a:r>
            <a:endParaRPr lang="en-US" altLang="ja-JP" sz="2400">
              <a:latin typeface="Times New Roman" charset="0"/>
            </a:endParaRPr>
          </a:p>
          <a:p>
            <a:endParaRPr lang="en-US" altLang="ja-JP" sz="2400">
              <a:latin typeface="Times New Roman" charset="0"/>
            </a:endParaRPr>
          </a:p>
          <a:p>
            <a:endParaRPr lang="en-US" altLang="ja-JP" sz="2400">
              <a:latin typeface="Times New Roman" charset="0"/>
            </a:endParaRPr>
          </a:p>
          <a:p>
            <a:endParaRPr lang="en-US" altLang="ja-JP" sz="2400">
              <a:latin typeface="Times New Roman" charset="0"/>
            </a:endParaRPr>
          </a:p>
          <a:p>
            <a:r>
              <a:rPr lang="ja-JP" altLang="en-US" sz="2400">
                <a:latin typeface="Calibri" charset="0"/>
              </a:rPr>
              <a:t>最小二乗推定量の分散に誤差項の分散の推定量を代入し、平方根をとったものは、最小二乗推定量の標準誤差と呼ばれるもの</a:t>
            </a:r>
          </a:p>
        </p:txBody>
      </p:sp>
      <p:sp>
        <p:nvSpPr>
          <p:cNvPr id="45059"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414E8645-553C-CC44-A2ED-B9A35E1E64C5}" type="slidenum">
              <a:rPr kumimoji="0" lang="ja-JP" altLang="en-US" sz="1400">
                <a:solidFill>
                  <a:srgbClr val="000000"/>
                </a:solidFill>
              </a:rPr>
              <a:pPr/>
              <a:t>28</a:t>
            </a:fld>
            <a:endParaRPr kumimoji="0" lang="ja-JP" altLang="en-US" sz="1400">
              <a:solidFill>
                <a:srgbClr val="000000"/>
              </a:solidFill>
            </a:endParaRPr>
          </a:p>
        </p:txBody>
      </p:sp>
      <p:graphicFrame>
        <p:nvGraphicFramePr>
          <p:cNvPr id="45060" name="オブジェクト 1"/>
          <p:cNvGraphicFramePr>
            <a:graphicFrameLocks noChangeAspect="1"/>
          </p:cNvGraphicFramePr>
          <p:nvPr/>
        </p:nvGraphicFramePr>
        <p:xfrm>
          <a:off x="684213" y="4292600"/>
          <a:ext cx="7691437" cy="723900"/>
        </p:xfrm>
        <a:graphic>
          <a:graphicData uri="http://schemas.openxmlformats.org/presentationml/2006/ole">
            <mc:AlternateContent xmlns:mc="http://schemas.openxmlformats.org/markup-compatibility/2006">
              <mc:Choice xmlns:v="urn:schemas-microsoft-com:vml" Requires="v">
                <p:oleObj spid="_x0000_s45067" name="文書" r:id="rId3" imgW="5397301" imgH="507981" progId="Word.Document.12">
                  <p:embed/>
                </p:oleObj>
              </mc:Choice>
              <mc:Fallback>
                <p:oleObj name="文書" r:id="rId3" imgW="5397301" imgH="507981" progId="Word.Document.12">
                  <p:embed/>
                  <p:pic>
                    <p:nvPicPr>
                      <p:cNvPr id="0" name="オブジェクト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4292600"/>
                        <a:ext cx="7691437"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ja-JP" altLang="en-US" sz="2800">
                <a:latin typeface="Times New Roman" charset="0"/>
              </a:rPr>
              <a:t>修学年数で条件付けした年収の期待値</a:t>
            </a:r>
          </a:p>
        </p:txBody>
      </p:sp>
      <p:sp>
        <p:nvSpPr>
          <p:cNvPr id="18434" name="Rectangle 3"/>
          <p:cNvSpPr>
            <a:spLocks noGrp="1" noChangeArrowheads="1"/>
          </p:cNvSpPr>
          <p:nvPr>
            <p:ph idx="1"/>
          </p:nvPr>
        </p:nvSpPr>
        <p:spPr/>
        <p:txBody>
          <a:bodyPr/>
          <a:lstStyle/>
          <a:p>
            <a:r>
              <a:rPr lang="en-US" altLang="ja-JP" sz="2400">
                <a:latin typeface="Calibri" charset="0"/>
              </a:rPr>
              <a:t>X</a:t>
            </a:r>
            <a:r>
              <a:rPr lang="ja-JP" altLang="en-US" sz="2400">
                <a:latin typeface="Calibri" charset="0"/>
              </a:rPr>
              <a:t>：修学年数、</a:t>
            </a:r>
            <a:r>
              <a:rPr lang="en-US" altLang="ja-JP" sz="2400">
                <a:latin typeface="Calibri" charset="0"/>
              </a:rPr>
              <a:t>Y</a:t>
            </a:r>
            <a:r>
              <a:rPr lang="ja-JP" altLang="en-US" sz="2400">
                <a:latin typeface="Calibri" charset="0"/>
              </a:rPr>
              <a:t>：年収</a:t>
            </a:r>
            <a:endParaRPr lang="en-US" altLang="ja-JP" sz="2400">
              <a:latin typeface="Calibri" charset="0"/>
            </a:endParaRPr>
          </a:p>
          <a:p>
            <a:endParaRPr lang="en-US" altLang="ja-JP" sz="2400">
              <a:latin typeface="Calibri" charset="0"/>
            </a:endParaRPr>
          </a:p>
          <a:p>
            <a:r>
              <a:rPr lang="ja-JP" altLang="en-US" sz="2400">
                <a:latin typeface="Calibri" charset="0"/>
              </a:rPr>
              <a:t>条件付き期待値　</a:t>
            </a:r>
            <a:r>
              <a:rPr lang="en-US" altLang="ja-JP" sz="2400">
                <a:latin typeface="Calibri" charset="0"/>
              </a:rPr>
              <a:t>E[</a:t>
            </a:r>
            <a:r>
              <a:rPr lang="ja-JP" altLang="en-US" sz="2400">
                <a:latin typeface="Calibri" charset="0"/>
              </a:rPr>
              <a:t> </a:t>
            </a:r>
            <a:r>
              <a:rPr lang="en-US" altLang="ja-JP" sz="2400">
                <a:latin typeface="Calibri" charset="0"/>
              </a:rPr>
              <a:t>Y</a:t>
            </a:r>
            <a:r>
              <a:rPr lang="ja-JP" altLang="en-US" sz="2400">
                <a:latin typeface="Calibri" charset="0"/>
              </a:rPr>
              <a:t> </a:t>
            </a:r>
            <a:r>
              <a:rPr lang="en-US" altLang="ja-JP" sz="2400">
                <a:latin typeface="Calibri" charset="0"/>
              </a:rPr>
              <a:t>|</a:t>
            </a:r>
            <a:r>
              <a:rPr lang="ja-JP" altLang="en-US" sz="2400">
                <a:latin typeface="Calibri" charset="0"/>
              </a:rPr>
              <a:t> </a:t>
            </a:r>
            <a:r>
              <a:rPr lang="en-US" altLang="ja-JP" sz="2400">
                <a:latin typeface="Calibri" charset="0"/>
              </a:rPr>
              <a:t>X</a:t>
            </a:r>
            <a:r>
              <a:rPr lang="ja-JP" altLang="en-US" sz="2400">
                <a:latin typeface="Calibri" charset="0"/>
              </a:rPr>
              <a:t> </a:t>
            </a:r>
            <a:r>
              <a:rPr lang="en-US" altLang="ja-JP" sz="2400">
                <a:latin typeface="Calibri" charset="0"/>
              </a:rPr>
              <a:t>]</a:t>
            </a:r>
          </a:p>
          <a:p>
            <a:pPr lvl="1"/>
            <a:r>
              <a:rPr lang="ja-JP" altLang="en-US" sz="2000">
                <a:latin typeface="Calibri" charset="0"/>
              </a:rPr>
              <a:t>修学年数</a:t>
            </a:r>
            <a:r>
              <a:rPr lang="en-US" altLang="ja-JP" sz="2000">
                <a:latin typeface="Calibri" charset="0"/>
              </a:rPr>
              <a:t>X</a:t>
            </a:r>
            <a:r>
              <a:rPr lang="ja-JP" altLang="en-US" sz="2000">
                <a:latin typeface="Calibri" charset="0"/>
              </a:rPr>
              <a:t>から年収</a:t>
            </a:r>
            <a:r>
              <a:rPr lang="en-US" altLang="ja-JP" sz="2000">
                <a:latin typeface="Calibri" charset="0"/>
              </a:rPr>
              <a:t>Y</a:t>
            </a:r>
            <a:r>
              <a:rPr lang="ja-JP" altLang="en-US" sz="2000">
                <a:latin typeface="Calibri" charset="0"/>
              </a:rPr>
              <a:t>への「方向」</a:t>
            </a:r>
            <a:endParaRPr lang="en-US" altLang="ja-JP" sz="2000">
              <a:latin typeface="Calibri" charset="0"/>
            </a:endParaRPr>
          </a:p>
          <a:p>
            <a:pPr lvl="1"/>
            <a:r>
              <a:rPr lang="ja-JP" altLang="en-US" sz="2000">
                <a:latin typeface="Calibri" charset="0"/>
              </a:rPr>
              <a:t>「修学年数</a:t>
            </a:r>
            <a:r>
              <a:rPr lang="en-US" altLang="ja-JP" sz="2000">
                <a:latin typeface="Calibri" charset="0"/>
              </a:rPr>
              <a:t>X</a:t>
            </a:r>
            <a:r>
              <a:rPr lang="ja-JP" altLang="en-US" sz="2000">
                <a:latin typeface="Calibri" charset="0"/>
              </a:rPr>
              <a:t>」を変えると、平均的な「年収</a:t>
            </a:r>
            <a:r>
              <a:rPr lang="en-US" altLang="ja-JP" sz="2000">
                <a:latin typeface="Calibri" charset="0"/>
              </a:rPr>
              <a:t>Y</a:t>
            </a:r>
            <a:r>
              <a:rPr lang="ja-JP" altLang="en-US" sz="2000">
                <a:latin typeface="Calibri" charset="0"/>
              </a:rPr>
              <a:t>」がどう変化するのか</a:t>
            </a:r>
            <a:endParaRPr lang="en-US" altLang="ja-JP" sz="2000">
              <a:latin typeface="Calibri" charset="0"/>
            </a:endParaRPr>
          </a:p>
          <a:p>
            <a:pPr lvl="1"/>
            <a:endParaRPr lang="en-US" altLang="ja-JP" sz="2000">
              <a:latin typeface="Calibri" charset="0"/>
            </a:endParaRPr>
          </a:p>
          <a:p>
            <a:r>
              <a:rPr lang="ja-JP" altLang="en-US" sz="2400">
                <a:latin typeface="Calibri" charset="0"/>
              </a:rPr>
              <a:t>外的条件が制御されていれば、この条件付き期待値は</a:t>
            </a:r>
            <a:r>
              <a:rPr lang="en-US" altLang="ja-JP" sz="2400">
                <a:latin typeface="Calibri" charset="0"/>
              </a:rPr>
              <a:t>X</a:t>
            </a:r>
            <a:r>
              <a:rPr lang="ja-JP" altLang="en-US" sz="2400">
                <a:latin typeface="Calibri" charset="0"/>
              </a:rPr>
              <a:t>から</a:t>
            </a:r>
            <a:r>
              <a:rPr lang="en-US" altLang="ja-JP" sz="2400">
                <a:latin typeface="Calibri" charset="0"/>
              </a:rPr>
              <a:t>Y</a:t>
            </a:r>
            <a:r>
              <a:rPr lang="ja-JP" altLang="en-US" sz="2400">
                <a:latin typeface="Calibri" charset="0"/>
              </a:rPr>
              <a:t>への因果関係を表す</a:t>
            </a:r>
            <a:endParaRPr lang="en-US" altLang="ja-JP" sz="2400">
              <a:latin typeface="Calibri" charset="0"/>
            </a:endParaRPr>
          </a:p>
          <a:p>
            <a:endParaRPr lang="en-US" altLang="ja-JP" sz="2400">
              <a:latin typeface="Calibri" charset="0"/>
            </a:endParaRPr>
          </a:p>
          <a:p>
            <a:r>
              <a:rPr lang="ja-JP" altLang="en-US" sz="2400">
                <a:latin typeface="Calibri" charset="0"/>
              </a:rPr>
              <a:t>外的条件が制御されていなければ、条件付き期待値は因果関係とは限らない</a:t>
            </a:r>
            <a:endParaRPr lang="en-US" altLang="ja-JP" sz="2400">
              <a:latin typeface="Calibri" charset="0"/>
            </a:endParaRPr>
          </a:p>
          <a:p>
            <a:endParaRPr lang="en-US" altLang="ja-JP" sz="2400" i="1">
              <a:latin typeface="Times New Roman" charset="0"/>
            </a:endParaRPr>
          </a:p>
          <a:p>
            <a:endParaRPr lang="en-US" altLang="ja-JP" sz="2400">
              <a:latin typeface="Times New Roman" charset="0"/>
            </a:endParaRPr>
          </a:p>
          <a:p>
            <a:endParaRPr lang="ja-JP" altLang="en-US" sz="2400">
              <a:latin typeface="Times New Roman" charset="0"/>
            </a:endParaRPr>
          </a:p>
        </p:txBody>
      </p:sp>
      <p:sp>
        <p:nvSpPr>
          <p:cNvPr id="18435"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55F91D37-6623-FC40-A752-F90606747B9E}" type="slidenum">
              <a:rPr kumimoji="0" lang="ja-JP" altLang="en-US" sz="1400">
                <a:solidFill>
                  <a:srgbClr val="000000"/>
                </a:solidFill>
              </a:rPr>
              <a:pPr/>
              <a:t>2</a:t>
            </a:fld>
            <a:endParaRPr kumimoji="0" lang="ja-JP" altLang="en-US" sz="1400">
              <a:solidFill>
                <a:srgbClr val="0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4213" y="476250"/>
            <a:ext cx="7378700" cy="865188"/>
          </a:xfrm>
        </p:spPr>
        <p:txBody>
          <a:bodyPr/>
          <a:lstStyle/>
          <a:p>
            <a:r>
              <a:rPr lang="ja-JP" altLang="en-US" sz="2800" b="1">
                <a:latin typeface="ＭＳ ゴシック" charset="0"/>
                <a:ea typeface="ＭＳ ゴシック" charset="0"/>
                <a:cs typeface="ＭＳ ゴシック" charset="0"/>
              </a:rPr>
              <a:t>まとめ</a:t>
            </a:r>
            <a:endParaRPr lang="en-US" altLang="ja-JP" sz="2800">
              <a:latin typeface="Times New Roman" charset="0"/>
            </a:endParaRPr>
          </a:p>
        </p:txBody>
      </p:sp>
      <p:sp>
        <p:nvSpPr>
          <p:cNvPr id="46082" name="Rectangle 3"/>
          <p:cNvSpPr>
            <a:spLocks noGrp="1" noChangeArrowheads="1"/>
          </p:cNvSpPr>
          <p:nvPr>
            <p:ph type="body" sz="half" idx="1"/>
          </p:nvPr>
        </p:nvSpPr>
        <p:spPr>
          <a:xfrm>
            <a:off x="611188" y="1412875"/>
            <a:ext cx="7958137" cy="3881438"/>
          </a:xfrm>
        </p:spPr>
        <p:txBody>
          <a:bodyPr/>
          <a:lstStyle/>
          <a:p>
            <a:pPr algn="just"/>
            <a:r>
              <a:rPr lang="ja-JP" altLang="en-US" sz="1800">
                <a:latin typeface="Calibri" charset="0"/>
              </a:rPr>
              <a:t>単回帰モデルは、条件付き期待値を一次関数でモデル化したもので、政策と成果の関係を表す最小限のモデルです。政策変数の係数を政策の因果効果と解釈するためには、成果に影響を与える政策以外の外的条件が制御されている必要があります。</a:t>
            </a:r>
            <a:r>
              <a:rPr lang="ja-JP" sz="1800">
                <a:latin typeface="Calibri" charset="0"/>
              </a:rPr>
              <a:t> </a:t>
            </a:r>
            <a:endParaRPr lang="en-US" altLang="ja-JP" sz="1800">
              <a:latin typeface="Calibri" charset="0"/>
            </a:endParaRPr>
          </a:p>
          <a:p>
            <a:pPr algn="just"/>
            <a:endParaRPr lang="en-US" altLang="ja-JP" sz="1800">
              <a:latin typeface="Calibri" charset="0"/>
            </a:endParaRPr>
          </a:p>
          <a:p>
            <a:pPr algn="just"/>
            <a:r>
              <a:rPr lang="ja-JP" altLang="en-US" sz="1800">
                <a:latin typeface="Calibri" charset="0"/>
              </a:rPr>
              <a:t>最小二乗法は回帰モデルのパラメターを推定する方法です。</a:t>
            </a:r>
            <a:r>
              <a:rPr lang="ja-JP" sz="1800">
                <a:latin typeface="Calibri" charset="0"/>
              </a:rPr>
              <a:t> </a:t>
            </a:r>
            <a:endParaRPr lang="en-US" altLang="ja-JP" sz="1800">
              <a:latin typeface="Calibri" charset="0"/>
            </a:endParaRPr>
          </a:p>
          <a:p>
            <a:pPr algn="just"/>
            <a:endParaRPr lang="en-US" altLang="ja-JP" sz="1800">
              <a:latin typeface="Calibri" charset="0"/>
            </a:endParaRPr>
          </a:p>
          <a:p>
            <a:pPr algn="just"/>
            <a:r>
              <a:rPr lang="ja-JP" altLang="en-US" sz="1800">
                <a:latin typeface="Calibri" charset="0"/>
              </a:rPr>
              <a:t>最小二乗法の解法として、モーメント法のほかにも残差の二乗和を最小にする方法がありますが、どちらの解法を用いても結果は全く同じものになります。</a:t>
            </a:r>
            <a:endParaRPr lang="en-US" altLang="ja-JP" sz="1800">
              <a:latin typeface="Calibri" charset="0"/>
            </a:endParaRPr>
          </a:p>
          <a:p>
            <a:pPr algn="just"/>
            <a:endParaRPr lang="en-US" altLang="ja-JP" sz="1800">
              <a:latin typeface="Calibri" charset="0"/>
            </a:endParaRPr>
          </a:p>
          <a:p>
            <a:pPr algn="just"/>
            <a:r>
              <a:rPr lang="ja-JP" altLang="en-US" sz="1800">
                <a:latin typeface="Calibri" charset="0"/>
              </a:rPr>
              <a:t>最小二乗法は、４つの仮定が満たされているときには平均的に正しい係数パラメターを推定できる不偏性という望ましい性質を持っています。</a:t>
            </a:r>
            <a:r>
              <a:rPr lang="ja-JP" sz="1800">
                <a:latin typeface="Calibri" charset="0"/>
              </a:rPr>
              <a:t> </a:t>
            </a:r>
            <a:endParaRPr lang="en-US" altLang="ja-JP" sz="1800">
              <a:latin typeface="Calibri" charset="0"/>
            </a:endParaRPr>
          </a:p>
        </p:txBody>
      </p:sp>
      <p:sp>
        <p:nvSpPr>
          <p:cNvPr id="2" name="スライド番号プレースホルダー 1"/>
          <p:cNvSpPr>
            <a:spLocks noGrp="1"/>
          </p:cNvSpPr>
          <p:nvPr>
            <p:ph type="sldNum" sz="quarter" idx="12"/>
          </p:nvPr>
        </p:nvSpPr>
        <p:spPr/>
        <p:txBody>
          <a:bodyPr/>
          <a:lstStyle/>
          <a:p>
            <a:pPr>
              <a:defRPr/>
            </a:pPr>
            <a:fld id="{E46E4CDD-C9BF-6844-9605-3BE5F3B4A8A3}" type="slidenum">
              <a:rPr lang="ja-JP" altLang="en-US" smtClean="0"/>
              <a:pPr>
                <a:defRPr/>
              </a:pPr>
              <a:t>29</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ja-JP" altLang="en-US" sz="2800">
                <a:latin typeface="Times New Roman" charset="0"/>
              </a:rPr>
              <a:t>関係のモデル化</a:t>
            </a:r>
          </a:p>
        </p:txBody>
      </p:sp>
      <p:sp>
        <p:nvSpPr>
          <p:cNvPr id="19458" name="Rectangle 3"/>
          <p:cNvSpPr>
            <a:spLocks noGrp="1" noChangeArrowheads="1"/>
          </p:cNvSpPr>
          <p:nvPr>
            <p:ph idx="1"/>
          </p:nvPr>
        </p:nvSpPr>
        <p:spPr/>
        <p:txBody>
          <a:bodyPr/>
          <a:lstStyle/>
          <a:p>
            <a:r>
              <a:rPr lang="ja-JP" altLang="en-US" sz="2400">
                <a:latin typeface="Calibri" charset="0"/>
              </a:rPr>
              <a:t>条件付き期待値　</a:t>
            </a:r>
            <a:r>
              <a:rPr lang="en-US" altLang="ja-JP" sz="2400">
                <a:latin typeface="Calibri" charset="0"/>
              </a:rPr>
              <a:t>E[</a:t>
            </a:r>
            <a:r>
              <a:rPr lang="ja-JP" altLang="en-US" sz="2400">
                <a:latin typeface="Calibri" charset="0"/>
              </a:rPr>
              <a:t> </a:t>
            </a:r>
            <a:r>
              <a:rPr lang="en-US" altLang="ja-JP" sz="2400">
                <a:latin typeface="Calibri" charset="0"/>
              </a:rPr>
              <a:t>Y</a:t>
            </a:r>
            <a:r>
              <a:rPr lang="ja-JP" altLang="en-US" sz="2400">
                <a:latin typeface="Calibri" charset="0"/>
              </a:rPr>
              <a:t> </a:t>
            </a:r>
            <a:r>
              <a:rPr lang="en-US" altLang="ja-JP" sz="2400">
                <a:latin typeface="Calibri" charset="0"/>
              </a:rPr>
              <a:t>|</a:t>
            </a:r>
            <a:r>
              <a:rPr lang="ja-JP" altLang="en-US" sz="2400">
                <a:latin typeface="Calibri" charset="0"/>
              </a:rPr>
              <a:t> </a:t>
            </a:r>
            <a:r>
              <a:rPr lang="en-US" altLang="ja-JP" sz="2400">
                <a:latin typeface="Calibri" charset="0"/>
              </a:rPr>
              <a:t>X</a:t>
            </a:r>
            <a:r>
              <a:rPr lang="ja-JP" altLang="en-US" sz="2400">
                <a:latin typeface="Calibri" charset="0"/>
              </a:rPr>
              <a:t> </a:t>
            </a:r>
            <a:r>
              <a:rPr lang="en-US" altLang="ja-JP" sz="2400">
                <a:latin typeface="Calibri" charset="0"/>
              </a:rPr>
              <a:t>]</a:t>
            </a:r>
            <a:r>
              <a:rPr lang="ja-JP" altLang="en-US" sz="2400">
                <a:latin typeface="Calibri" charset="0"/>
              </a:rPr>
              <a:t>を一次関数で「モデル化」</a:t>
            </a:r>
            <a:endParaRPr lang="en-US" altLang="ja-JP" sz="2400">
              <a:latin typeface="Calibri" charset="0"/>
            </a:endParaRPr>
          </a:p>
          <a:p>
            <a:endParaRPr lang="en-US" altLang="ja-JP" sz="2400">
              <a:latin typeface="Calibri" charset="0"/>
            </a:endParaRPr>
          </a:p>
          <a:p>
            <a:r>
              <a:rPr lang="en-US" altLang="ja-JP" sz="2400">
                <a:latin typeface="Calibri" charset="0"/>
              </a:rPr>
              <a:t>E[</a:t>
            </a:r>
            <a:r>
              <a:rPr lang="ja-JP" altLang="en-US" sz="2400">
                <a:latin typeface="Calibri" charset="0"/>
              </a:rPr>
              <a:t> </a:t>
            </a:r>
            <a:r>
              <a:rPr lang="en-US" altLang="ja-JP" sz="2400">
                <a:latin typeface="Calibri" charset="0"/>
              </a:rPr>
              <a:t>Y</a:t>
            </a:r>
            <a:r>
              <a:rPr lang="ja-JP" altLang="en-US" sz="2400">
                <a:latin typeface="Calibri" charset="0"/>
              </a:rPr>
              <a:t> </a:t>
            </a:r>
            <a:r>
              <a:rPr lang="en-US" altLang="ja-JP" sz="2400">
                <a:latin typeface="Calibri" charset="0"/>
              </a:rPr>
              <a:t>|</a:t>
            </a:r>
            <a:r>
              <a:rPr lang="ja-JP" altLang="en-US" sz="2400">
                <a:latin typeface="Calibri" charset="0"/>
              </a:rPr>
              <a:t> </a:t>
            </a:r>
            <a:r>
              <a:rPr lang="en-US" altLang="ja-JP" sz="2400">
                <a:latin typeface="Calibri" charset="0"/>
              </a:rPr>
              <a:t>X</a:t>
            </a:r>
            <a:r>
              <a:rPr lang="ja-JP" altLang="en-US" sz="2400">
                <a:latin typeface="Calibri" charset="0"/>
              </a:rPr>
              <a:t> </a:t>
            </a:r>
            <a:r>
              <a:rPr lang="en-US" altLang="ja-JP" sz="2400">
                <a:latin typeface="Calibri" charset="0"/>
              </a:rPr>
              <a:t>]</a:t>
            </a:r>
            <a:r>
              <a:rPr lang="en-US" altLang="ja-JP" sz="2400">
                <a:latin typeface="Times New Roman" charset="0"/>
              </a:rPr>
              <a:t> = </a:t>
            </a:r>
            <a:r>
              <a:rPr lang="en-US" altLang="ja-JP" sz="2400" i="1">
                <a:latin typeface="Symbol" charset="0"/>
              </a:rPr>
              <a:t>b</a:t>
            </a:r>
            <a:r>
              <a:rPr lang="en-US" altLang="ja-JP" sz="2400" i="1" baseline="-25000">
                <a:latin typeface="Times New Roman" charset="0"/>
              </a:rPr>
              <a:t>0</a:t>
            </a:r>
            <a:r>
              <a:rPr lang="en-US" altLang="ja-JP" sz="2400">
                <a:latin typeface="Times New Roman" charset="0"/>
              </a:rPr>
              <a:t> + </a:t>
            </a:r>
            <a:r>
              <a:rPr lang="en-US" altLang="ja-JP" sz="2400" i="1">
                <a:latin typeface="Symbol" charset="0"/>
              </a:rPr>
              <a:t>b</a:t>
            </a:r>
            <a:r>
              <a:rPr lang="en-US" altLang="ja-JP" sz="2400" i="1" baseline="-25000">
                <a:latin typeface="Times New Roman" charset="0"/>
              </a:rPr>
              <a:t>1</a:t>
            </a:r>
            <a:r>
              <a:rPr lang="en-US" altLang="ja-JP" sz="2400" i="1">
                <a:latin typeface="Times New Roman" charset="0"/>
              </a:rPr>
              <a:t>X</a:t>
            </a:r>
            <a:r>
              <a:rPr lang="en-US" altLang="ja-JP" sz="2400">
                <a:latin typeface="Times New Roman" charset="0"/>
              </a:rPr>
              <a:t> </a:t>
            </a:r>
          </a:p>
          <a:p>
            <a:endParaRPr lang="en-US" altLang="ja-JP" sz="2400">
              <a:latin typeface="Calibri" charset="0"/>
            </a:endParaRPr>
          </a:p>
          <a:p>
            <a:r>
              <a:rPr lang="en-US" altLang="ja-JP" sz="2400" i="1">
                <a:latin typeface="Symbol" charset="0"/>
              </a:rPr>
              <a:t>b</a:t>
            </a:r>
            <a:r>
              <a:rPr lang="en-US" altLang="ja-JP" sz="2400" i="1" baseline="-25000">
                <a:latin typeface="Times New Roman" charset="0"/>
              </a:rPr>
              <a:t>0</a:t>
            </a:r>
            <a:r>
              <a:rPr lang="en-US" altLang="ja-JP" sz="2400">
                <a:latin typeface="Times New Roman" charset="0"/>
              </a:rPr>
              <a:t> </a:t>
            </a:r>
            <a:r>
              <a:rPr lang="ja-JP" altLang="en-US" sz="2400">
                <a:latin typeface="Times New Roman" charset="0"/>
              </a:rPr>
              <a:t>：切片　</a:t>
            </a:r>
            <a:r>
              <a:rPr lang="en-US" altLang="ja-JP" sz="2400" i="1">
                <a:latin typeface="Symbol" charset="0"/>
              </a:rPr>
              <a:t>b</a:t>
            </a:r>
            <a:r>
              <a:rPr lang="en-US" altLang="ja-JP" sz="2400" i="1" baseline="-25000">
                <a:latin typeface="Times New Roman" charset="0"/>
              </a:rPr>
              <a:t>1</a:t>
            </a:r>
            <a:r>
              <a:rPr lang="ja-JP" altLang="en-US" sz="2400">
                <a:latin typeface="Times New Roman" charset="0"/>
              </a:rPr>
              <a:t>：傾き</a:t>
            </a:r>
            <a:endParaRPr lang="en-US" altLang="ja-JP" sz="2400">
              <a:latin typeface="Times New Roman" charset="0"/>
            </a:endParaRPr>
          </a:p>
          <a:p>
            <a:endParaRPr lang="en-US" altLang="ja-JP" sz="2400">
              <a:latin typeface="Times New Roman" charset="0"/>
            </a:endParaRPr>
          </a:p>
          <a:p>
            <a:r>
              <a:rPr lang="ja-JP" altLang="en-US" sz="2400">
                <a:latin typeface="Times New Roman" charset="0"/>
              </a:rPr>
              <a:t>もし修学年数が高いほど</a:t>
            </a:r>
            <a:r>
              <a:rPr lang="ja-JP" altLang="en-US" sz="2400" u="sng">
                <a:latin typeface="Times New Roman" charset="0"/>
              </a:rPr>
              <a:t>平均的な</a:t>
            </a:r>
            <a:r>
              <a:rPr lang="ja-JP" altLang="en-US" sz="2400">
                <a:latin typeface="Times New Roman" charset="0"/>
              </a:rPr>
              <a:t>年収が高いのであれば、</a:t>
            </a:r>
            <a:r>
              <a:rPr lang="en-US" altLang="ja-JP" sz="2400" i="1">
                <a:latin typeface="Symbol" charset="0"/>
              </a:rPr>
              <a:t>b</a:t>
            </a:r>
            <a:r>
              <a:rPr lang="en-US" altLang="ja-JP" sz="2400" i="1" baseline="-25000">
                <a:latin typeface="Times New Roman" charset="0"/>
              </a:rPr>
              <a:t>1</a:t>
            </a:r>
            <a:r>
              <a:rPr lang="ja-JP" altLang="en-US" sz="2400">
                <a:latin typeface="Times New Roman" charset="0"/>
              </a:rPr>
              <a:t>は正</a:t>
            </a:r>
            <a:endParaRPr lang="en-US" altLang="ja-JP" sz="2400">
              <a:latin typeface="Times New Roman" charset="0"/>
            </a:endParaRPr>
          </a:p>
        </p:txBody>
      </p:sp>
      <p:sp>
        <p:nvSpPr>
          <p:cNvPr id="19459"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5482D37E-C6D1-7F4B-818A-7D0149A2A948}" type="slidenum">
              <a:rPr kumimoji="0" lang="ja-JP" altLang="en-US" sz="1400">
                <a:solidFill>
                  <a:srgbClr val="000000"/>
                </a:solidFill>
              </a:rPr>
              <a:pPr/>
              <a:t>3</a:t>
            </a:fld>
            <a:endParaRPr kumimoji="0" lang="ja-JP" altLang="en-US" sz="14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ja-JP" altLang="en-US" sz="2800" dirty="0">
                <a:latin typeface="Times New Roman" charset="0"/>
              </a:rPr>
              <a:t>単</a:t>
            </a:r>
            <a:r>
              <a:rPr lang="ja-JP" altLang="en-US" sz="2800" dirty="0" smtClean="0">
                <a:latin typeface="Times New Roman" charset="0"/>
              </a:rPr>
              <a:t>回帰</a:t>
            </a:r>
            <a:r>
              <a:rPr lang="ja-JP" altLang="en-US" sz="2800" dirty="0" smtClean="0">
                <a:latin typeface="Times New Roman" charset="0"/>
              </a:rPr>
              <a:t>式</a:t>
            </a:r>
            <a:endParaRPr lang="ja-JP" altLang="en-US" sz="2800" dirty="0">
              <a:latin typeface="Times New Roman" charset="0"/>
            </a:endParaRPr>
          </a:p>
        </p:txBody>
      </p:sp>
      <p:sp>
        <p:nvSpPr>
          <p:cNvPr id="20482" name="Rectangle 3"/>
          <p:cNvSpPr>
            <a:spLocks noGrp="1" noChangeArrowheads="1"/>
          </p:cNvSpPr>
          <p:nvPr>
            <p:ph idx="1"/>
          </p:nvPr>
        </p:nvSpPr>
        <p:spPr/>
        <p:txBody>
          <a:bodyPr/>
          <a:lstStyle/>
          <a:p>
            <a:r>
              <a:rPr lang="ja-JP" altLang="en-US" sz="2400" dirty="0">
                <a:latin typeface="Times New Roman" charset="0"/>
              </a:rPr>
              <a:t>単</a:t>
            </a:r>
            <a:r>
              <a:rPr lang="ja-JP" altLang="en-US" sz="2400" dirty="0" smtClean="0">
                <a:latin typeface="Times New Roman" charset="0"/>
              </a:rPr>
              <a:t>回帰</a:t>
            </a:r>
            <a:r>
              <a:rPr lang="ja-JP" altLang="en-US" sz="2400" dirty="0" smtClean="0">
                <a:latin typeface="Times New Roman" charset="0"/>
              </a:rPr>
              <a:t>式</a:t>
            </a:r>
            <a:r>
              <a:rPr lang="en-US" altLang="ja-JP" sz="2400" dirty="0" smtClean="0">
                <a:latin typeface="Times New Roman" charset="0"/>
              </a:rPr>
              <a:t>  </a:t>
            </a:r>
            <a:r>
              <a:rPr lang="en-US" altLang="ja-JP" sz="2400" dirty="0">
                <a:latin typeface="Times New Roman" charset="0"/>
              </a:rPr>
              <a:t>Y= </a:t>
            </a:r>
            <a:r>
              <a:rPr lang="en-US" altLang="ja-JP" sz="2400" i="1" dirty="0">
                <a:latin typeface="Symbol" charset="0"/>
              </a:rPr>
              <a:t>b</a:t>
            </a:r>
            <a:r>
              <a:rPr lang="en-US" altLang="ja-JP" sz="2400" i="1" baseline="-25000" dirty="0">
                <a:latin typeface="Times New Roman" charset="0"/>
              </a:rPr>
              <a:t>0</a:t>
            </a:r>
            <a:r>
              <a:rPr lang="en-US" altLang="ja-JP" sz="2400" dirty="0">
                <a:latin typeface="Times New Roman" charset="0"/>
              </a:rPr>
              <a:t> + </a:t>
            </a:r>
            <a:r>
              <a:rPr lang="en-US" altLang="ja-JP" sz="2400" i="1" dirty="0">
                <a:latin typeface="Symbol" charset="0"/>
              </a:rPr>
              <a:t>b</a:t>
            </a:r>
            <a:r>
              <a:rPr lang="en-US" altLang="ja-JP" sz="2400" i="1" baseline="-25000" dirty="0">
                <a:latin typeface="Times New Roman" charset="0"/>
              </a:rPr>
              <a:t>1</a:t>
            </a:r>
            <a:r>
              <a:rPr lang="en-US" altLang="ja-JP" sz="2400" i="1" dirty="0">
                <a:latin typeface="Times New Roman" charset="0"/>
              </a:rPr>
              <a:t>X</a:t>
            </a:r>
            <a:r>
              <a:rPr lang="en-US" altLang="ja-JP" sz="2400" dirty="0">
                <a:latin typeface="Times New Roman" charset="0"/>
              </a:rPr>
              <a:t> +</a:t>
            </a:r>
            <a:r>
              <a:rPr lang="en-US" altLang="ja-JP" sz="2400" i="1" dirty="0">
                <a:latin typeface="Times New Roman" charset="0"/>
              </a:rPr>
              <a:t>U　</a:t>
            </a:r>
          </a:p>
          <a:p>
            <a:pPr lvl="1"/>
            <a:endParaRPr lang="en-US" altLang="ja-JP" sz="2000" i="1" dirty="0" smtClean="0">
              <a:latin typeface="Times New Roman" charset="0"/>
            </a:endParaRPr>
          </a:p>
          <a:p>
            <a:pPr lvl="1"/>
            <a:r>
              <a:rPr lang="en-US" altLang="ja-JP" sz="2000" i="1" dirty="0" smtClean="0">
                <a:latin typeface="Times New Roman" charset="0"/>
              </a:rPr>
              <a:t>U</a:t>
            </a:r>
            <a:r>
              <a:rPr lang="en-US" altLang="ja-JP" sz="2000" i="1" dirty="0">
                <a:latin typeface="Times New Roman" charset="0"/>
              </a:rPr>
              <a:t>:</a:t>
            </a:r>
            <a:r>
              <a:rPr lang="ja-JP" altLang="en-US" sz="2000" dirty="0">
                <a:latin typeface="Times New Roman" charset="0"/>
              </a:rPr>
              <a:t>誤差項</a:t>
            </a:r>
            <a:endParaRPr lang="en-US" altLang="ja-JP" sz="2000" i="1" dirty="0">
              <a:latin typeface="Times New Roman" charset="0"/>
            </a:endParaRPr>
          </a:p>
          <a:p>
            <a:pPr lvl="1"/>
            <a:r>
              <a:rPr lang="en-US" altLang="ja-JP" sz="2000" dirty="0">
                <a:latin typeface="Times New Roman" charset="0"/>
              </a:rPr>
              <a:t>Y</a:t>
            </a:r>
            <a:r>
              <a:rPr lang="ja-JP" altLang="en-US" sz="2000" dirty="0">
                <a:latin typeface="Times New Roman" charset="0"/>
              </a:rPr>
              <a:t>は従属</a:t>
            </a:r>
            <a:r>
              <a:rPr lang="ja-JP" altLang="en-US" sz="2000" dirty="0" smtClean="0">
                <a:latin typeface="Times New Roman" charset="0"/>
              </a:rPr>
              <a:t>変数また</a:t>
            </a:r>
            <a:r>
              <a:rPr lang="ja-JP" altLang="en-US" sz="2000" dirty="0">
                <a:latin typeface="Times New Roman" charset="0"/>
              </a:rPr>
              <a:t>は被説明</a:t>
            </a:r>
            <a:r>
              <a:rPr lang="ja-JP" altLang="en-US" sz="2000" dirty="0" smtClean="0">
                <a:latin typeface="Times New Roman" charset="0"/>
              </a:rPr>
              <a:t>変数と</a:t>
            </a:r>
            <a:r>
              <a:rPr lang="ja-JP" altLang="en-US" sz="2000" dirty="0">
                <a:latin typeface="Times New Roman" charset="0"/>
              </a:rPr>
              <a:t>呼ばれる</a:t>
            </a:r>
            <a:endParaRPr lang="en-US" altLang="ja-JP" sz="2000" dirty="0">
              <a:latin typeface="Times New Roman" charset="0"/>
            </a:endParaRPr>
          </a:p>
          <a:p>
            <a:pPr lvl="1"/>
            <a:r>
              <a:rPr lang="en-US" altLang="ja-JP" sz="2000" dirty="0">
                <a:latin typeface="Times New Roman" charset="0"/>
              </a:rPr>
              <a:t>X</a:t>
            </a:r>
            <a:r>
              <a:rPr lang="ja-JP" altLang="en-US" sz="2000" dirty="0">
                <a:latin typeface="Times New Roman" charset="0"/>
              </a:rPr>
              <a:t>は独立</a:t>
            </a:r>
            <a:r>
              <a:rPr lang="ja-JP" altLang="en-US" sz="2000" dirty="0" smtClean="0">
                <a:latin typeface="Times New Roman" charset="0"/>
              </a:rPr>
              <a:t>変数また</a:t>
            </a:r>
            <a:r>
              <a:rPr lang="ja-JP" altLang="en-US" sz="2000" dirty="0">
                <a:latin typeface="Times New Roman" charset="0"/>
              </a:rPr>
              <a:t>は説明</a:t>
            </a:r>
            <a:r>
              <a:rPr lang="ja-JP" altLang="en-US" sz="2000" dirty="0" smtClean="0">
                <a:latin typeface="Times New Roman" charset="0"/>
              </a:rPr>
              <a:t>変数と</a:t>
            </a:r>
            <a:r>
              <a:rPr lang="ja-JP" altLang="en-US" sz="2000" dirty="0">
                <a:latin typeface="Times New Roman" charset="0"/>
              </a:rPr>
              <a:t>呼ばれる</a:t>
            </a:r>
          </a:p>
          <a:p>
            <a:endParaRPr lang="en-US" altLang="ja-JP" sz="2400" dirty="0">
              <a:latin typeface="Times New Roman" charset="0"/>
            </a:endParaRPr>
          </a:p>
          <a:p>
            <a:r>
              <a:rPr lang="ja-JP" altLang="en-US" sz="2400" dirty="0">
                <a:latin typeface="Times New Roman" charset="0"/>
              </a:rPr>
              <a:t>単回帰式</a:t>
            </a:r>
            <a:r>
              <a:rPr lang="en-US" altLang="ja-JP" sz="2400" dirty="0">
                <a:latin typeface="Times New Roman" charset="0"/>
              </a:rPr>
              <a:t> Yi</a:t>
            </a:r>
            <a:r>
              <a:rPr lang="en-US" altLang="ja-JP" sz="2400" dirty="0">
                <a:latin typeface="Times New Roman" charset="0"/>
              </a:rPr>
              <a:t>= </a:t>
            </a:r>
            <a:r>
              <a:rPr lang="en-US" altLang="ja-JP" sz="2400" i="1" dirty="0">
                <a:latin typeface="Symbol" charset="0"/>
              </a:rPr>
              <a:t>b</a:t>
            </a:r>
            <a:r>
              <a:rPr lang="en-US" altLang="ja-JP" sz="2400" i="1" baseline="-25000" dirty="0">
                <a:latin typeface="Times New Roman" charset="0"/>
              </a:rPr>
              <a:t>0</a:t>
            </a:r>
            <a:r>
              <a:rPr lang="en-US" altLang="ja-JP" sz="2400" dirty="0">
                <a:latin typeface="Times New Roman" charset="0"/>
              </a:rPr>
              <a:t> + </a:t>
            </a:r>
            <a:r>
              <a:rPr lang="en-US" altLang="ja-JP" sz="2400" i="1" dirty="0">
                <a:latin typeface="Symbol" charset="0"/>
              </a:rPr>
              <a:t>b</a:t>
            </a:r>
            <a:r>
              <a:rPr lang="en-US" altLang="ja-JP" sz="2400" i="1" baseline="-25000" dirty="0">
                <a:latin typeface="Times New Roman" charset="0"/>
              </a:rPr>
              <a:t>1</a:t>
            </a:r>
            <a:r>
              <a:rPr lang="en-US" altLang="ja-JP" sz="2400" dirty="0">
                <a:latin typeface="Times New Roman" charset="0"/>
              </a:rPr>
              <a:t>Xi +</a:t>
            </a:r>
            <a:r>
              <a:rPr lang="en-US" altLang="ja-JP" sz="2400" dirty="0" err="1">
                <a:latin typeface="Times New Roman" charset="0"/>
              </a:rPr>
              <a:t>Ui</a:t>
            </a:r>
            <a:endParaRPr lang="en-US" altLang="ja-JP" sz="2400" dirty="0">
              <a:latin typeface="Times New Roman" charset="0"/>
            </a:endParaRPr>
          </a:p>
          <a:p>
            <a:pPr lvl="1"/>
            <a:endParaRPr lang="en-US" altLang="ja-JP" sz="2000" dirty="0" smtClean="0">
              <a:latin typeface="Times New Roman" charset="0"/>
            </a:endParaRPr>
          </a:p>
          <a:p>
            <a:pPr lvl="1"/>
            <a:r>
              <a:rPr lang="ja-JP" altLang="en-US" sz="2000" dirty="0" smtClean="0">
                <a:latin typeface="Times New Roman" charset="0"/>
              </a:rPr>
              <a:t>「</a:t>
            </a:r>
            <a:r>
              <a:rPr lang="ja-JP" altLang="en-US" sz="2000" dirty="0">
                <a:latin typeface="Times New Roman" charset="0"/>
              </a:rPr>
              <a:t>単回帰モデルを推定する」とは、</a:t>
            </a:r>
            <a:r>
              <a:rPr lang="en-US" altLang="ja-JP" sz="2000" dirty="0">
                <a:latin typeface="Times New Roman" charset="0"/>
              </a:rPr>
              <a:t>N</a:t>
            </a:r>
            <a:r>
              <a:rPr lang="ja-JP" altLang="en-US" sz="2000" dirty="0">
                <a:latin typeface="Times New Roman" charset="0"/>
              </a:rPr>
              <a:t>人分の </a:t>
            </a:r>
            <a:r>
              <a:rPr lang="en-US" altLang="ja-JP" sz="2000" dirty="0">
                <a:latin typeface="Times New Roman" charset="0"/>
              </a:rPr>
              <a:t>(</a:t>
            </a:r>
            <a:r>
              <a:rPr lang="en-US" altLang="ja-JP" sz="2000" dirty="0" err="1">
                <a:latin typeface="Times New Roman" charset="0"/>
              </a:rPr>
              <a:t>xi,yi</a:t>
            </a:r>
            <a:r>
              <a:rPr lang="en-US" altLang="ja-JP" sz="2000" dirty="0">
                <a:latin typeface="Times New Roman" charset="0"/>
              </a:rPr>
              <a:t>)</a:t>
            </a:r>
            <a:r>
              <a:rPr lang="ja-JP" altLang="en-US" sz="2000" dirty="0">
                <a:latin typeface="Times New Roman" charset="0"/>
              </a:rPr>
              <a:t>のデータをつかって、（</a:t>
            </a:r>
            <a:r>
              <a:rPr lang="en-US" altLang="ja-JP" sz="2000" i="1" dirty="0">
                <a:latin typeface="Symbol" charset="0"/>
              </a:rPr>
              <a:t>b</a:t>
            </a:r>
            <a:r>
              <a:rPr lang="en-US" altLang="ja-JP" sz="2000" i="1" baseline="-25000" dirty="0">
                <a:latin typeface="Times New Roman" charset="0"/>
              </a:rPr>
              <a:t>0,</a:t>
            </a:r>
            <a:r>
              <a:rPr lang="en-US" altLang="ja-JP" sz="2000" i="1" dirty="0">
                <a:latin typeface="Symbol" charset="0"/>
              </a:rPr>
              <a:t> b</a:t>
            </a:r>
            <a:r>
              <a:rPr lang="en-US" altLang="ja-JP" sz="2000" i="1" baseline="-25000" dirty="0">
                <a:latin typeface="Times New Roman" charset="0"/>
              </a:rPr>
              <a:t>1</a:t>
            </a:r>
            <a:r>
              <a:rPr lang="ja-JP" altLang="en-US" sz="2000" dirty="0">
                <a:latin typeface="Times New Roman" charset="0"/>
              </a:rPr>
              <a:t>）を推測すること</a:t>
            </a:r>
          </a:p>
        </p:txBody>
      </p:sp>
      <p:sp>
        <p:nvSpPr>
          <p:cNvPr id="20483"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85BA7D41-D829-BE4D-B10C-DFD2BC286737}" type="slidenum">
              <a:rPr kumimoji="0" lang="ja-JP" altLang="en-US" sz="1400">
                <a:solidFill>
                  <a:srgbClr val="000000"/>
                </a:solidFill>
              </a:rPr>
              <a:pPr/>
              <a:t>4</a:t>
            </a:fld>
            <a:endParaRPr kumimoji="0" lang="ja-JP" altLang="en-US" sz="1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r>
              <a:rPr lang="ja-JP" altLang="en-US" sz="2800">
                <a:latin typeface="Times New Roman" charset="0"/>
              </a:rPr>
              <a:t>因果関係を示すための条件</a:t>
            </a:r>
          </a:p>
        </p:txBody>
      </p:sp>
      <p:sp>
        <p:nvSpPr>
          <p:cNvPr id="19458" name="Rectangle 3"/>
          <p:cNvSpPr>
            <a:spLocks noGrp="1" noChangeArrowheads="1"/>
          </p:cNvSpPr>
          <p:nvPr>
            <p:ph idx="1"/>
          </p:nvPr>
        </p:nvSpPr>
        <p:spPr/>
        <p:txBody>
          <a:bodyPr/>
          <a:lstStyle/>
          <a:p>
            <a:pPr>
              <a:defRPr/>
            </a:pPr>
            <a:r>
              <a:rPr lang="ja-JP" altLang="en-US" sz="2400" u="sng" dirty="0" smtClean="0">
                <a:latin typeface="Times New Roman" charset="0"/>
              </a:rPr>
              <a:t>仮定</a:t>
            </a:r>
            <a:r>
              <a:rPr lang="ja-JP" altLang="en-US" sz="2400" u="sng" dirty="0">
                <a:latin typeface="Times New Roman" charset="0"/>
              </a:rPr>
              <a:t>１</a:t>
            </a:r>
            <a:r>
              <a:rPr lang="ja-JP" altLang="en-US" sz="2400" dirty="0">
                <a:latin typeface="Times New Roman" charset="0"/>
              </a:rPr>
              <a:t>　</a:t>
            </a:r>
            <a:r>
              <a:rPr lang="ja-JP" altLang="en-US" sz="2400" dirty="0" smtClean="0">
                <a:latin typeface="Times New Roman" charset="0"/>
              </a:rPr>
              <a:t>説明変数</a:t>
            </a:r>
            <a:r>
              <a:rPr lang="en-US" altLang="ja-JP" sz="2400" dirty="0" smtClean="0">
                <a:latin typeface="Times New Roman" charset="0"/>
              </a:rPr>
              <a:t>X</a:t>
            </a:r>
            <a:r>
              <a:rPr lang="ja-JP" altLang="en-US" sz="2400" dirty="0" smtClean="0">
                <a:latin typeface="Times New Roman" charset="0"/>
              </a:rPr>
              <a:t>と誤差項</a:t>
            </a:r>
            <a:r>
              <a:rPr lang="en-US" altLang="ja-JP" sz="2400" dirty="0" smtClean="0">
                <a:latin typeface="Times New Roman" charset="0"/>
              </a:rPr>
              <a:t>U</a:t>
            </a:r>
            <a:r>
              <a:rPr lang="ja-JP" altLang="en-US" sz="2400" dirty="0" smtClean="0">
                <a:latin typeface="Times New Roman" charset="0"/>
              </a:rPr>
              <a:t>は平均独立：</a:t>
            </a:r>
            <a:r>
              <a:rPr lang="en-US" altLang="ja-JP" sz="2400" dirty="0" smtClean="0">
                <a:latin typeface="Times New Roman" charset="0"/>
              </a:rPr>
              <a:t>E(</a:t>
            </a:r>
            <a:r>
              <a:rPr lang="ja-JP" altLang="ja-JP" sz="2400" dirty="0" smtClean="0">
                <a:latin typeface="Times New Roman" charset="0"/>
              </a:rPr>
              <a:t>U</a:t>
            </a:r>
            <a:r>
              <a:rPr lang="en-US" altLang="ja-JP" sz="2400" dirty="0" smtClean="0">
                <a:latin typeface="Times New Roman" charset="0"/>
              </a:rPr>
              <a:t>|X) = E(U)</a:t>
            </a:r>
          </a:p>
          <a:p>
            <a:pPr lvl="1">
              <a:defRPr/>
            </a:pPr>
            <a:r>
              <a:rPr lang="en-US" altLang="ja-JP" sz="2000" dirty="0" smtClean="0">
                <a:latin typeface="Times New Roman" charset="0"/>
              </a:rPr>
              <a:t>X</a:t>
            </a:r>
            <a:r>
              <a:rPr lang="ja-JP" altLang="en-US" sz="2000" dirty="0" smtClean="0">
                <a:latin typeface="Times New Roman" charset="0"/>
              </a:rPr>
              <a:t>で条件付けしても</a:t>
            </a:r>
            <a:r>
              <a:rPr lang="en-US" altLang="ja-JP" sz="2000" dirty="0" smtClean="0">
                <a:latin typeface="Times New Roman" charset="0"/>
              </a:rPr>
              <a:t>U</a:t>
            </a:r>
            <a:r>
              <a:rPr lang="ja-JP" altLang="en-US" sz="2000" dirty="0" smtClean="0">
                <a:latin typeface="Times New Roman" charset="0"/>
              </a:rPr>
              <a:t>の期待値は変わらない（</a:t>
            </a:r>
            <a:r>
              <a:rPr lang="en-US" altLang="ja-JP" sz="2000" dirty="0" smtClean="0">
                <a:latin typeface="Times New Roman" charset="0"/>
              </a:rPr>
              <a:t>X</a:t>
            </a:r>
            <a:r>
              <a:rPr lang="ja-JP" altLang="en-US" sz="2000" dirty="0" smtClean="0">
                <a:latin typeface="Times New Roman" charset="0"/>
              </a:rPr>
              <a:t>を知ったところで、</a:t>
            </a:r>
            <a:r>
              <a:rPr lang="en-US" altLang="en-US" sz="2000" dirty="0" smtClean="0">
                <a:latin typeface="Times New Roman" charset="0"/>
              </a:rPr>
              <a:t>U</a:t>
            </a:r>
            <a:r>
              <a:rPr lang="ja-JP" altLang="en-US" sz="2000" dirty="0" smtClean="0">
                <a:latin typeface="Times New Roman" charset="0"/>
              </a:rPr>
              <a:t>はわからない）</a:t>
            </a:r>
            <a:endParaRPr lang="en-US" altLang="ja-JP" sz="2000" dirty="0" smtClean="0">
              <a:latin typeface="Times New Roman" charset="0"/>
            </a:endParaRPr>
          </a:p>
          <a:p>
            <a:pPr lvl="1">
              <a:defRPr/>
            </a:pPr>
            <a:r>
              <a:rPr lang="ja-JP" altLang="en-US" sz="2000" dirty="0" smtClean="0">
                <a:latin typeface="Times New Roman" charset="0"/>
              </a:rPr>
              <a:t>外的条件が制御されているということ</a:t>
            </a:r>
            <a:endParaRPr lang="en-US" altLang="ja-JP" sz="2000" dirty="0" smtClean="0">
              <a:latin typeface="Times New Roman" charset="0"/>
            </a:endParaRPr>
          </a:p>
          <a:p>
            <a:pPr>
              <a:defRPr/>
            </a:pPr>
            <a:endParaRPr lang="en-US" altLang="ja-JP" sz="2400" dirty="0" smtClean="0">
              <a:latin typeface="Times New Roman" charset="0"/>
            </a:endParaRPr>
          </a:p>
          <a:p>
            <a:pPr>
              <a:defRPr/>
            </a:pPr>
            <a:r>
              <a:rPr lang="ja-JP" altLang="en-US" sz="2400" u="sng" dirty="0" smtClean="0">
                <a:latin typeface="Times New Roman" charset="0"/>
              </a:rPr>
              <a:t>仮定２</a:t>
            </a:r>
            <a:r>
              <a:rPr lang="ja-JP" altLang="en-US" sz="2400" dirty="0" smtClean="0">
                <a:latin typeface="Times New Roman" charset="0"/>
              </a:rPr>
              <a:t>　誤差項</a:t>
            </a:r>
            <a:r>
              <a:rPr lang="en-US" altLang="ja-JP" sz="2400" dirty="0" smtClean="0">
                <a:latin typeface="Times New Roman" charset="0"/>
              </a:rPr>
              <a:t> </a:t>
            </a:r>
            <a:r>
              <a:rPr lang="en-US" altLang="ja-JP" sz="2400" dirty="0">
                <a:latin typeface="Times New Roman" charset="0"/>
              </a:rPr>
              <a:t>U</a:t>
            </a:r>
            <a:r>
              <a:rPr lang="ja-JP" altLang="en-US" sz="2400" dirty="0" smtClean="0">
                <a:latin typeface="Times New Roman" charset="0"/>
              </a:rPr>
              <a:t>の母平均はゼロ：</a:t>
            </a:r>
            <a:r>
              <a:rPr lang="en-US" altLang="ja-JP" sz="2400" dirty="0" smtClean="0">
                <a:latin typeface="Times New Roman" charset="0"/>
              </a:rPr>
              <a:t>E(U) = 0</a:t>
            </a:r>
          </a:p>
          <a:p>
            <a:pPr lvl="1">
              <a:defRPr/>
            </a:pPr>
            <a:r>
              <a:rPr lang="ja-JP" altLang="en-US" sz="2000" dirty="0" smtClean="0">
                <a:latin typeface="Times New Roman" charset="0"/>
              </a:rPr>
              <a:t>この</a:t>
            </a:r>
            <a:r>
              <a:rPr lang="ja-JP" altLang="en-US" sz="2000" dirty="0">
                <a:latin typeface="Times New Roman" charset="0"/>
              </a:rPr>
              <a:t>仮定は、回帰式に定数項を含むモデルではまったく制約的な仮定ではない（定数項を調整することで、常に誤差項の平均をゼロにすることが</a:t>
            </a:r>
            <a:r>
              <a:rPr lang="ja-JP" altLang="en-US" sz="2000" dirty="0" smtClean="0">
                <a:latin typeface="Times New Roman" charset="0"/>
              </a:rPr>
              <a:t>できる）</a:t>
            </a:r>
            <a:endParaRPr lang="en-US" altLang="ja-JP" sz="2000" dirty="0" smtClean="0">
              <a:latin typeface="Times New Roman" charset="0"/>
            </a:endParaRPr>
          </a:p>
          <a:p>
            <a:pPr lvl="1">
              <a:defRPr/>
            </a:pPr>
            <a:endParaRPr lang="en-US" altLang="ja-JP" sz="2000" dirty="0">
              <a:latin typeface="Times New Roman" charset="0"/>
            </a:endParaRPr>
          </a:p>
          <a:p>
            <a:pPr>
              <a:defRPr/>
            </a:pPr>
            <a:r>
              <a:rPr lang="ja-JP" altLang="en-US" sz="2400" dirty="0" smtClean="0">
                <a:latin typeface="Times New Roman" charset="0"/>
              </a:rPr>
              <a:t>この二つの仮定から、</a:t>
            </a:r>
            <a:r>
              <a:rPr lang="en-US" altLang="ja-JP" sz="2400" dirty="0" smtClean="0">
                <a:latin typeface="Times New Roman" charset="0"/>
              </a:rPr>
              <a:t>Y</a:t>
            </a:r>
            <a:r>
              <a:rPr lang="ja-JP" altLang="en-US" sz="2400" dirty="0" smtClean="0">
                <a:latin typeface="Times New Roman" charset="0"/>
              </a:rPr>
              <a:t>の</a:t>
            </a:r>
            <a:r>
              <a:rPr lang="en-US" altLang="ja-JP" sz="2400" dirty="0" smtClean="0">
                <a:latin typeface="Times New Roman" charset="0"/>
              </a:rPr>
              <a:t>X</a:t>
            </a:r>
            <a:r>
              <a:rPr lang="ja-JP" altLang="en-US" sz="2400" dirty="0" smtClean="0">
                <a:latin typeface="Times New Roman" charset="0"/>
              </a:rPr>
              <a:t>による条件付き期待値は</a:t>
            </a:r>
            <a:endParaRPr lang="en-US" altLang="ja-JP" sz="2400" dirty="0" smtClean="0">
              <a:latin typeface="Times New Roman" charset="0"/>
            </a:endParaRPr>
          </a:p>
          <a:p>
            <a:pPr marL="0" indent="0" algn="ctr">
              <a:buFont typeface="Arial" charset="0"/>
              <a:buNone/>
              <a:defRPr/>
            </a:pPr>
            <a:r>
              <a:rPr lang="en-US" altLang="ja-JP" sz="2400" dirty="0" smtClean="0">
                <a:latin typeface="Times New Roman" charset="0"/>
              </a:rPr>
              <a:t>E(Y|X) = </a:t>
            </a:r>
            <a:r>
              <a:rPr lang="en-US" altLang="ja-JP" sz="2400" i="1" dirty="0" smtClean="0">
                <a:latin typeface="Symbol" charset="0"/>
              </a:rPr>
              <a:t>b</a:t>
            </a:r>
            <a:r>
              <a:rPr lang="en-US" altLang="ja-JP" sz="2400" i="1" baseline="-25000" dirty="0" smtClean="0">
                <a:latin typeface="Times New Roman" charset="0"/>
              </a:rPr>
              <a:t>0</a:t>
            </a:r>
            <a:r>
              <a:rPr lang="en-US" altLang="ja-JP" sz="2400" dirty="0" smtClean="0">
                <a:latin typeface="Times New Roman" charset="0"/>
              </a:rPr>
              <a:t> + </a:t>
            </a:r>
            <a:r>
              <a:rPr lang="en-US" altLang="ja-JP" sz="2400" i="1" dirty="0" smtClean="0">
                <a:latin typeface="Symbol" charset="0"/>
              </a:rPr>
              <a:t>b</a:t>
            </a:r>
            <a:r>
              <a:rPr lang="en-US" altLang="ja-JP" sz="2400" i="1" baseline="-25000" dirty="0" smtClean="0">
                <a:latin typeface="Times New Roman" charset="0"/>
              </a:rPr>
              <a:t>1</a:t>
            </a:r>
            <a:r>
              <a:rPr lang="en-US" altLang="ja-JP" sz="2400" dirty="0" smtClean="0">
                <a:latin typeface="Times New Roman" charset="0"/>
              </a:rPr>
              <a:t>X</a:t>
            </a:r>
          </a:p>
        </p:txBody>
      </p:sp>
      <p:sp>
        <p:nvSpPr>
          <p:cNvPr id="21507"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1CF3AFA4-A60A-E343-B749-AB02D1C4D253}" type="slidenum">
              <a:rPr kumimoji="0" lang="ja-JP" altLang="en-US" sz="1400">
                <a:solidFill>
                  <a:srgbClr val="000000"/>
                </a:solidFill>
              </a:rPr>
              <a:pPr/>
              <a:t>5</a:t>
            </a:fld>
            <a:endParaRPr kumimoji="0" lang="ja-JP" altLang="en-US"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番号プレースホル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2F420A2F-FD12-F845-A7BA-358ED0CFADF1}" type="slidenum">
              <a:rPr kumimoji="0" lang="ja-JP" altLang="en-US" sz="1400">
                <a:solidFill>
                  <a:srgbClr val="000000"/>
                </a:solidFill>
              </a:rPr>
              <a:pPr/>
              <a:t>6</a:t>
            </a:fld>
            <a:endParaRPr kumimoji="0" lang="ja-JP" altLang="en-US" sz="1400">
              <a:solidFill>
                <a:srgbClr val="000000"/>
              </a:solidFill>
            </a:endParaRPr>
          </a:p>
        </p:txBody>
      </p:sp>
      <p:sp>
        <p:nvSpPr>
          <p:cNvPr id="22530" name="Line 2"/>
          <p:cNvSpPr>
            <a:spLocks noChangeShapeType="1"/>
          </p:cNvSpPr>
          <p:nvPr/>
        </p:nvSpPr>
        <p:spPr bwMode="auto">
          <a:xfrm>
            <a:off x="974725" y="5705475"/>
            <a:ext cx="66294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31" name="Line 3"/>
          <p:cNvSpPr>
            <a:spLocks noChangeShapeType="1"/>
          </p:cNvSpPr>
          <p:nvPr/>
        </p:nvSpPr>
        <p:spPr bwMode="auto">
          <a:xfrm flipV="1">
            <a:off x="974725" y="1666875"/>
            <a:ext cx="4038600" cy="403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32" name="Line 4"/>
          <p:cNvSpPr>
            <a:spLocks noChangeShapeType="1"/>
          </p:cNvSpPr>
          <p:nvPr/>
        </p:nvSpPr>
        <p:spPr bwMode="auto">
          <a:xfrm flipV="1">
            <a:off x="2498725" y="166687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33" name="Line 5"/>
          <p:cNvSpPr>
            <a:spLocks noChangeShapeType="1"/>
          </p:cNvSpPr>
          <p:nvPr/>
        </p:nvSpPr>
        <p:spPr bwMode="auto">
          <a:xfrm flipV="1">
            <a:off x="4022725" y="1666875"/>
            <a:ext cx="4038600" cy="403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34" name="Line 6"/>
          <p:cNvSpPr>
            <a:spLocks noChangeShapeType="1"/>
          </p:cNvSpPr>
          <p:nvPr/>
        </p:nvSpPr>
        <p:spPr bwMode="auto">
          <a:xfrm flipV="1">
            <a:off x="1508125" y="2886075"/>
            <a:ext cx="6553200" cy="2259013"/>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35" name="Rectangle 7"/>
          <p:cNvSpPr>
            <a:spLocks noChangeArrowheads="1"/>
          </p:cNvSpPr>
          <p:nvPr/>
        </p:nvSpPr>
        <p:spPr bwMode="auto">
          <a:xfrm>
            <a:off x="6056313" y="2898775"/>
            <a:ext cx="3524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5400" b="1"/>
              <a:t>.</a:t>
            </a:r>
          </a:p>
        </p:txBody>
      </p:sp>
      <p:sp>
        <p:nvSpPr>
          <p:cNvPr id="22536" name="Rectangle 8"/>
          <p:cNvSpPr>
            <a:spLocks noChangeArrowheads="1"/>
          </p:cNvSpPr>
          <p:nvPr/>
        </p:nvSpPr>
        <p:spPr bwMode="auto">
          <a:xfrm>
            <a:off x="3741738" y="3689350"/>
            <a:ext cx="3524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ja-JP" altLang="en-US" sz="5400" b="1"/>
              <a:t>.</a:t>
            </a:r>
          </a:p>
        </p:txBody>
      </p:sp>
      <p:sp>
        <p:nvSpPr>
          <p:cNvPr id="22537" name="Rectangle 10"/>
          <p:cNvSpPr>
            <a:spLocks noChangeArrowheads="1"/>
          </p:cNvSpPr>
          <p:nvPr/>
        </p:nvSpPr>
        <p:spPr bwMode="auto">
          <a:xfrm>
            <a:off x="2209800" y="57912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baseline="-25000"/>
              <a:t>1</a:t>
            </a:r>
            <a:endParaRPr kumimoji="0" lang="en-US" altLang="ja-JP" sz="2800"/>
          </a:p>
        </p:txBody>
      </p:sp>
      <p:sp>
        <p:nvSpPr>
          <p:cNvPr id="22538" name="Rectangle 11"/>
          <p:cNvSpPr>
            <a:spLocks noChangeArrowheads="1"/>
          </p:cNvSpPr>
          <p:nvPr/>
        </p:nvSpPr>
        <p:spPr bwMode="auto">
          <a:xfrm>
            <a:off x="3733800" y="5791200"/>
            <a:ext cx="458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baseline="-25000"/>
              <a:t>2</a:t>
            </a:r>
            <a:endParaRPr kumimoji="0" lang="en-US" altLang="ja-JP" sz="2800"/>
          </a:p>
        </p:txBody>
      </p:sp>
      <p:sp>
        <p:nvSpPr>
          <p:cNvPr id="22539" name="Line 12"/>
          <p:cNvSpPr>
            <a:spLocks noChangeShapeType="1"/>
          </p:cNvSpPr>
          <p:nvPr/>
        </p:nvSpPr>
        <p:spPr bwMode="auto">
          <a:xfrm flipV="1">
            <a:off x="990600" y="2286000"/>
            <a:ext cx="0" cy="3429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22540" name="Group 16"/>
          <p:cNvGrpSpPr>
            <a:grpSpLocks/>
          </p:cNvGrpSpPr>
          <p:nvPr/>
        </p:nvGrpSpPr>
        <p:grpSpPr bwMode="auto">
          <a:xfrm>
            <a:off x="3003550" y="3449638"/>
            <a:ext cx="1673225" cy="1731962"/>
            <a:chOff x="2238" y="1651"/>
            <a:chExt cx="1054" cy="1091"/>
          </a:xfrm>
        </p:grpSpPr>
        <p:sp>
          <p:nvSpPr>
            <p:cNvPr id="22550" name="Line 17"/>
            <p:cNvSpPr>
              <a:spLocks noChangeShapeType="1"/>
            </p:cNvSpPr>
            <p:nvPr/>
          </p:nvSpPr>
          <p:spPr bwMode="auto">
            <a:xfrm flipV="1">
              <a:off x="2238" y="2713"/>
              <a:ext cx="31" cy="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51" name="Line 18"/>
            <p:cNvSpPr>
              <a:spLocks noChangeShapeType="1"/>
            </p:cNvSpPr>
            <p:nvPr/>
          </p:nvSpPr>
          <p:spPr bwMode="auto">
            <a:xfrm flipV="1">
              <a:off x="2251" y="1694"/>
              <a:ext cx="1041" cy="10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52" name="Freeform 19"/>
            <p:cNvSpPr>
              <a:spLocks/>
            </p:cNvSpPr>
            <p:nvPr/>
          </p:nvSpPr>
          <p:spPr bwMode="auto">
            <a:xfrm>
              <a:off x="2244" y="1651"/>
              <a:ext cx="1041" cy="1068"/>
            </a:xfrm>
            <a:custGeom>
              <a:avLst/>
              <a:gdLst>
                <a:gd name="T0" fmla="*/ 1 w 1041"/>
                <a:gd name="T1" fmla="*/ 1067 h 1068"/>
                <a:gd name="T2" fmla="*/ 19 w 1041"/>
                <a:gd name="T3" fmla="*/ 1051 h 1068"/>
                <a:gd name="T4" fmla="*/ 31 w 1041"/>
                <a:gd name="T5" fmla="*/ 1029 h 1068"/>
                <a:gd name="T6" fmla="*/ 47 w 1041"/>
                <a:gd name="T7" fmla="*/ 1013 h 1068"/>
                <a:gd name="T8" fmla="*/ 60 w 1041"/>
                <a:gd name="T9" fmla="*/ 991 h 1068"/>
                <a:gd name="T10" fmla="*/ 70 w 1041"/>
                <a:gd name="T11" fmla="*/ 964 h 1068"/>
                <a:gd name="T12" fmla="*/ 83 w 1041"/>
                <a:gd name="T13" fmla="*/ 942 h 1068"/>
                <a:gd name="T14" fmla="*/ 92 w 1041"/>
                <a:gd name="T15" fmla="*/ 916 h 1068"/>
                <a:gd name="T16" fmla="*/ 102 w 1041"/>
                <a:gd name="T17" fmla="*/ 892 h 1068"/>
                <a:gd name="T18" fmla="*/ 105 w 1041"/>
                <a:gd name="T19" fmla="*/ 861 h 1068"/>
                <a:gd name="T20" fmla="*/ 114 w 1041"/>
                <a:gd name="T21" fmla="*/ 826 h 1068"/>
                <a:gd name="T22" fmla="*/ 118 w 1041"/>
                <a:gd name="T23" fmla="*/ 795 h 1068"/>
                <a:gd name="T24" fmla="*/ 121 w 1041"/>
                <a:gd name="T25" fmla="*/ 763 h 1068"/>
                <a:gd name="T26" fmla="*/ 118 w 1041"/>
                <a:gd name="T27" fmla="*/ 723 h 1068"/>
                <a:gd name="T28" fmla="*/ 114 w 1041"/>
                <a:gd name="T29" fmla="*/ 683 h 1068"/>
                <a:gd name="T30" fmla="*/ 112 w 1041"/>
                <a:gd name="T31" fmla="*/ 647 h 1068"/>
                <a:gd name="T32" fmla="*/ 101 w 1041"/>
                <a:gd name="T33" fmla="*/ 597 h 1068"/>
                <a:gd name="T34" fmla="*/ 92 w 1041"/>
                <a:gd name="T35" fmla="*/ 553 h 1068"/>
                <a:gd name="T36" fmla="*/ 80 w 1041"/>
                <a:gd name="T37" fmla="*/ 507 h 1068"/>
                <a:gd name="T38" fmla="*/ 70 w 1041"/>
                <a:gd name="T39" fmla="*/ 459 h 1068"/>
                <a:gd name="T40" fmla="*/ 53 w 1041"/>
                <a:gd name="T41" fmla="*/ 407 h 1068"/>
                <a:gd name="T42" fmla="*/ 42 w 1041"/>
                <a:gd name="T43" fmla="*/ 359 h 1068"/>
                <a:gd name="T44" fmla="*/ 31 w 1041"/>
                <a:gd name="T45" fmla="*/ 310 h 1068"/>
                <a:gd name="T46" fmla="*/ 19 w 1041"/>
                <a:gd name="T47" fmla="*/ 265 h 1068"/>
                <a:gd name="T48" fmla="*/ 12 w 1041"/>
                <a:gd name="T49" fmla="*/ 220 h 1068"/>
                <a:gd name="T50" fmla="*/ 4 w 1041"/>
                <a:gd name="T51" fmla="*/ 176 h 1068"/>
                <a:gd name="T52" fmla="*/ 0 w 1041"/>
                <a:gd name="T53" fmla="*/ 138 h 1068"/>
                <a:gd name="T54" fmla="*/ 0 w 1041"/>
                <a:gd name="T55" fmla="*/ 104 h 1068"/>
                <a:gd name="T56" fmla="*/ 6 w 1041"/>
                <a:gd name="T57" fmla="*/ 73 h 1068"/>
                <a:gd name="T58" fmla="*/ 13 w 1041"/>
                <a:gd name="T59" fmla="*/ 47 h 1068"/>
                <a:gd name="T60" fmla="*/ 32 w 1041"/>
                <a:gd name="T61" fmla="*/ 29 h 1068"/>
                <a:gd name="T62" fmla="*/ 50 w 1041"/>
                <a:gd name="T63" fmla="*/ 13 h 1068"/>
                <a:gd name="T64" fmla="*/ 74 w 1041"/>
                <a:gd name="T65" fmla="*/ 3 h 1068"/>
                <a:gd name="T66" fmla="*/ 105 w 1041"/>
                <a:gd name="T67" fmla="*/ 0 h 1068"/>
                <a:gd name="T68" fmla="*/ 137 w 1041"/>
                <a:gd name="T69" fmla="*/ 0 h 1068"/>
                <a:gd name="T70" fmla="*/ 176 w 1041"/>
                <a:gd name="T71" fmla="*/ 6 h 1068"/>
                <a:gd name="T72" fmla="*/ 217 w 1041"/>
                <a:gd name="T73" fmla="*/ 16 h 1068"/>
                <a:gd name="T74" fmla="*/ 260 w 1041"/>
                <a:gd name="T75" fmla="*/ 24 h 1068"/>
                <a:gd name="T76" fmla="*/ 306 w 1041"/>
                <a:gd name="T77" fmla="*/ 37 h 1068"/>
                <a:gd name="T78" fmla="*/ 350 w 1041"/>
                <a:gd name="T79" fmla="*/ 51 h 1068"/>
                <a:gd name="T80" fmla="*/ 397 w 1041"/>
                <a:gd name="T81" fmla="*/ 66 h 1068"/>
                <a:gd name="T82" fmla="*/ 448 w 1041"/>
                <a:gd name="T83" fmla="*/ 82 h 1068"/>
                <a:gd name="T84" fmla="*/ 492 w 1041"/>
                <a:gd name="T85" fmla="*/ 96 h 1068"/>
                <a:gd name="T86" fmla="*/ 538 w 1041"/>
                <a:gd name="T87" fmla="*/ 109 h 1068"/>
                <a:gd name="T88" fmla="*/ 581 w 1041"/>
                <a:gd name="T89" fmla="*/ 118 h 1068"/>
                <a:gd name="T90" fmla="*/ 630 w 1041"/>
                <a:gd name="T91" fmla="*/ 129 h 1068"/>
                <a:gd name="T92" fmla="*/ 668 w 1041"/>
                <a:gd name="T93" fmla="*/ 132 h 1068"/>
                <a:gd name="T94" fmla="*/ 705 w 1041"/>
                <a:gd name="T95" fmla="*/ 137 h 1068"/>
                <a:gd name="T96" fmla="*/ 742 w 1041"/>
                <a:gd name="T97" fmla="*/ 143 h 1068"/>
                <a:gd name="T98" fmla="*/ 776 w 1041"/>
                <a:gd name="T99" fmla="*/ 143 h 1068"/>
                <a:gd name="T100" fmla="*/ 807 w 1041"/>
                <a:gd name="T101" fmla="*/ 140 h 1068"/>
                <a:gd name="T102" fmla="*/ 834 w 1041"/>
                <a:gd name="T103" fmla="*/ 134 h 1068"/>
                <a:gd name="T104" fmla="*/ 864 w 1041"/>
                <a:gd name="T105" fmla="*/ 131 h 1068"/>
                <a:gd name="T106" fmla="*/ 890 w 1041"/>
                <a:gd name="T107" fmla="*/ 123 h 1068"/>
                <a:gd name="T108" fmla="*/ 916 w 1041"/>
                <a:gd name="T109" fmla="*/ 113 h 1068"/>
                <a:gd name="T110" fmla="*/ 938 w 1041"/>
                <a:gd name="T111" fmla="*/ 101 h 1068"/>
                <a:gd name="T112" fmla="*/ 961 w 1041"/>
                <a:gd name="T113" fmla="*/ 94 h 1068"/>
                <a:gd name="T114" fmla="*/ 985 w 1041"/>
                <a:gd name="T115" fmla="*/ 81 h 1068"/>
                <a:gd name="T116" fmla="*/ 1001 w 1041"/>
                <a:gd name="T117" fmla="*/ 62 h 1068"/>
                <a:gd name="T118" fmla="*/ 1022 w 1041"/>
                <a:gd name="T119" fmla="*/ 51 h 1068"/>
                <a:gd name="T120" fmla="*/ 1040 w 1041"/>
                <a:gd name="T121" fmla="*/ 32 h 10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41"/>
                <a:gd name="T184" fmla="*/ 0 h 1068"/>
                <a:gd name="T185" fmla="*/ 1041 w 1041"/>
                <a:gd name="T186" fmla="*/ 1068 h 10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41" h="1068">
                  <a:moveTo>
                    <a:pt x="1" y="1067"/>
                  </a:moveTo>
                  <a:lnTo>
                    <a:pt x="19" y="1051"/>
                  </a:lnTo>
                  <a:lnTo>
                    <a:pt x="31" y="1029"/>
                  </a:lnTo>
                  <a:lnTo>
                    <a:pt x="47" y="1013"/>
                  </a:lnTo>
                  <a:lnTo>
                    <a:pt x="60" y="991"/>
                  </a:lnTo>
                  <a:lnTo>
                    <a:pt x="70" y="964"/>
                  </a:lnTo>
                  <a:lnTo>
                    <a:pt x="83" y="942"/>
                  </a:lnTo>
                  <a:lnTo>
                    <a:pt x="92" y="916"/>
                  </a:lnTo>
                  <a:lnTo>
                    <a:pt x="102" y="892"/>
                  </a:lnTo>
                  <a:lnTo>
                    <a:pt x="105" y="861"/>
                  </a:lnTo>
                  <a:lnTo>
                    <a:pt x="114" y="826"/>
                  </a:lnTo>
                  <a:lnTo>
                    <a:pt x="118" y="795"/>
                  </a:lnTo>
                  <a:lnTo>
                    <a:pt x="121" y="763"/>
                  </a:lnTo>
                  <a:lnTo>
                    <a:pt x="118" y="723"/>
                  </a:lnTo>
                  <a:lnTo>
                    <a:pt x="114" y="683"/>
                  </a:lnTo>
                  <a:lnTo>
                    <a:pt x="112" y="647"/>
                  </a:lnTo>
                  <a:lnTo>
                    <a:pt x="101" y="597"/>
                  </a:lnTo>
                  <a:lnTo>
                    <a:pt x="92" y="553"/>
                  </a:lnTo>
                  <a:lnTo>
                    <a:pt x="80" y="507"/>
                  </a:lnTo>
                  <a:lnTo>
                    <a:pt x="70" y="459"/>
                  </a:lnTo>
                  <a:lnTo>
                    <a:pt x="53" y="407"/>
                  </a:lnTo>
                  <a:lnTo>
                    <a:pt x="42" y="359"/>
                  </a:lnTo>
                  <a:lnTo>
                    <a:pt x="31" y="310"/>
                  </a:lnTo>
                  <a:lnTo>
                    <a:pt x="19" y="265"/>
                  </a:lnTo>
                  <a:lnTo>
                    <a:pt x="12" y="220"/>
                  </a:lnTo>
                  <a:lnTo>
                    <a:pt x="4" y="176"/>
                  </a:lnTo>
                  <a:lnTo>
                    <a:pt x="0" y="138"/>
                  </a:lnTo>
                  <a:lnTo>
                    <a:pt x="0" y="104"/>
                  </a:lnTo>
                  <a:lnTo>
                    <a:pt x="6" y="73"/>
                  </a:lnTo>
                  <a:lnTo>
                    <a:pt x="13" y="47"/>
                  </a:lnTo>
                  <a:lnTo>
                    <a:pt x="32" y="29"/>
                  </a:lnTo>
                  <a:lnTo>
                    <a:pt x="50" y="13"/>
                  </a:lnTo>
                  <a:lnTo>
                    <a:pt x="74" y="3"/>
                  </a:lnTo>
                  <a:lnTo>
                    <a:pt x="105" y="0"/>
                  </a:lnTo>
                  <a:lnTo>
                    <a:pt x="137" y="0"/>
                  </a:lnTo>
                  <a:lnTo>
                    <a:pt x="176" y="6"/>
                  </a:lnTo>
                  <a:lnTo>
                    <a:pt x="217" y="16"/>
                  </a:lnTo>
                  <a:lnTo>
                    <a:pt x="260" y="24"/>
                  </a:lnTo>
                  <a:lnTo>
                    <a:pt x="306" y="37"/>
                  </a:lnTo>
                  <a:lnTo>
                    <a:pt x="350" y="51"/>
                  </a:lnTo>
                  <a:lnTo>
                    <a:pt x="397" y="66"/>
                  </a:lnTo>
                  <a:lnTo>
                    <a:pt x="448" y="82"/>
                  </a:lnTo>
                  <a:lnTo>
                    <a:pt x="492" y="96"/>
                  </a:lnTo>
                  <a:lnTo>
                    <a:pt x="538" y="109"/>
                  </a:lnTo>
                  <a:lnTo>
                    <a:pt x="581" y="118"/>
                  </a:lnTo>
                  <a:lnTo>
                    <a:pt x="630" y="129"/>
                  </a:lnTo>
                  <a:lnTo>
                    <a:pt x="668" y="132"/>
                  </a:lnTo>
                  <a:lnTo>
                    <a:pt x="705" y="137"/>
                  </a:lnTo>
                  <a:lnTo>
                    <a:pt x="742" y="143"/>
                  </a:lnTo>
                  <a:lnTo>
                    <a:pt x="776" y="143"/>
                  </a:lnTo>
                  <a:lnTo>
                    <a:pt x="807" y="140"/>
                  </a:lnTo>
                  <a:lnTo>
                    <a:pt x="834" y="134"/>
                  </a:lnTo>
                  <a:lnTo>
                    <a:pt x="864" y="131"/>
                  </a:lnTo>
                  <a:lnTo>
                    <a:pt x="890" y="123"/>
                  </a:lnTo>
                  <a:lnTo>
                    <a:pt x="916" y="113"/>
                  </a:lnTo>
                  <a:lnTo>
                    <a:pt x="938" y="101"/>
                  </a:lnTo>
                  <a:lnTo>
                    <a:pt x="961" y="94"/>
                  </a:lnTo>
                  <a:lnTo>
                    <a:pt x="985" y="81"/>
                  </a:lnTo>
                  <a:lnTo>
                    <a:pt x="1001" y="62"/>
                  </a:lnTo>
                  <a:lnTo>
                    <a:pt x="1022" y="51"/>
                  </a:lnTo>
                  <a:lnTo>
                    <a:pt x="1040" y="32"/>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grpSp>
        <p:nvGrpSpPr>
          <p:cNvPr id="22541" name="Group 20"/>
          <p:cNvGrpSpPr>
            <a:grpSpLocks/>
          </p:cNvGrpSpPr>
          <p:nvPr/>
        </p:nvGrpSpPr>
        <p:grpSpPr bwMode="auto">
          <a:xfrm>
            <a:off x="5302250" y="2698750"/>
            <a:ext cx="1673225" cy="1731963"/>
            <a:chOff x="3686" y="1178"/>
            <a:chExt cx="1054" cy="1091"/>
          </a:xfrm>
        </p:grpSpPr>
        <p:sp>
          <p:nvSpPr>
            <p:cNvPr id="22547" name="Line 21"/>
            <p:cNvSpPr>
              <a:spLocks noChangeShapeType="1"/>
            </p:cNvSpPr>
            <p:nvPr/>
          </p:nvSpPr>
          <p:spPr bwMode="auto">
            <a:xfrm flipV="1">
              <a:off x="3686" y="2240"/>
              <a:ext cx="31" cy="2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48" name="Line 22"/>
            <p:cNvSpPr>
              <a:spLocks noChangeShapeType="1"/>
            </p:cNvSpPr>
            <p:nvPr/>
          </p:nvSpPr>
          <p:spPr bwMode="auto">
            <a:xfrm flipV="1">
              <a:off x="3699" y="1221"/>
              <a:ext cx="1041" cy="103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549" name="Freeform 23"/>
            <p:cNvSpPr>
              <a:spLocks/>
            </p:cNvSpPr>
            <p:nvPr/>
          </p:nvSpPr>
          <p:spPr bwMode="auto">
            <a:xfrm>
              <a:off x="3692" y="1178"/>
              <a:ext cx="1041" cy="1068"/>
            </a:xfrm>
            <a:custGeom>
              <a:avLst/>
              <a:gdLst>
                <a:gd name="T0" fmla="*/ 1 w 1041"/>
                <a:gd name="T1" fmla="*/ 1067 h 1068"/>
                <a:gd name="T2" fmla="*/ 19 w 1041"/>
                <a:gd name="T3" fmla="*/ 1051 h 1068"/>
                <a:gd name="T4" fmla="*/ 31 w 1041"/>
                <a:gd name="T5" fmla="*/ 1029 h 1068"/>
                <a:gd name="T6" fmla="*/ 47 w 1041"/>
                <a:gd name="T7" fmla="*/ 1013 h 1068"/>
                <a:gd name="T8" fmla="*/ 60 w 1041"/>
                <a:gd name="T9" fmla="*/ 991 h 1068"/>
                <a:gd name="T10" fmla="*/ 70 w 1041"/>
                <a:gd name="T11" fmla="*/ 964 h 1068"/>
                <a:gd name="T12" fmla="*/ 83 w 1041"/>
                <a:gd name="T13" fmla="*/ 942 h 1068"/>
                <a:gd name="T14" fmla="*/ 92 w 1041"/>
                <a:gd name="T15" fmla="*/ 916 h 1068"/>
                <a:gd name="T16" fmla="*/ 102 w 1041"/>
                <a:gd name="T17" fmla="*/ 892 h 1068"/>
                <a:gd name="T18" fmla="*/ 105 w 1041"/>
                <a:gd name="T19" fmla="*/ 861 h 1068"/>
                <a:gd name="T20" fmla="*/ 114 w 1041"/>
                <a:gd name="T21" fmla="*/ 826 h 1068"/>
                <a:gd name="T22" fmla="*/ 118 w 1041"/>
                <a:gd name="T23" fmla="*/ 795 h 1068"/>
                <a:gd name="T24" fmla="*/ 121 w 1041"/>
                <a:gd name="T25" fmla="*/ 763 h 1068"/>
                <a:gd name="T26" fmla="*/ 118 w 1041"/>
                <a:gd name="T27" fmla="*/ 723 h 1068"/>
                <a:gd name="T28" fmla="*/ 114 w 1041"/>
                <a:gd name="T29" fmla="*/ 683 h 1068"/>
                <a:gd name="T30" fmla="*/ 112 w 1041"/>
                <a:gd name="T31" fmla="*/ 647 h 1068"/>
                <a:gd name="T32" fmla="*/ 101 w 1041"/>
                <a:gd name="T33" fmla="*/ 597 h 1068"/>
                <a:gd name="T34" fmla="*/ 92 w 1041"/>
                <a:gd name="T35" fmla="*/ 553 h 1068"/>
                <a:gd name="T36" fmla="*/ 80 w 1041"/>
                <a:gd name="T37" fmla="*/ 507 h 1068"/>
                <a:gd name="T38" fmla="*/ 70 w 1041"/>
                <a:gd name="T39" fmla="*/ 459 h 1068"/>
                <a:gd name="T40" fmla="*/ 53 w 1041"/>
                <a:gd name="T41" fmla="*/ 407 h 1068"/>
                <a:gd name="T42" fmla="*/ 42 w 1041"/>
                <a:gd name="T43" fmla="*/ 359 h 1068"/>
                <a:gd name="T44" fmla="*/ 31 w 1041"/>
                <a:gd name="T45" fmla="*/ 310 h 1068"/>
                <a:gd name="T46" fmla="*/ 19 w 1041"/>
                <a:gd name="T47" fmla="*/ 265 h 1068"/>
                <a:gd name="T48" fmla="*/ 12 w 1041"/>
                <a:gd name="T49" fmla="*/ 220 h 1068"/>
                <a:gd name="T50" fmla="*/ 4 w 1041"/>
                <a:gd name="T51" fmla="*/ 176 h 1068"/>
                <a:gd name="T52" fmla="*/ 0 w 1041"/>
                <a:gd name="T53" fmla="*/ 138 h 1068"/>
                <a:gd name="T54" fmla="*/ 0 w 1041"/>
                <a:gd name="T55" fmla="*/ 104 h 1068"/>
                <a:gd name="T56" fmla="*/ 6 w 1041"/>
                <a:gd name="T57" fmla="*/ 73 h 1068"/>
                <a:gd name="T58" fmla="*/ 13 w 1041"/>
                <a:gd name="T59" fmla="*/ 47 h 1068"/>
                <a:gd name="T60" fmla="*/ 32 w 1041"/>
                <a:gd name="T61" fmla="*/ 29 h 1068"/>
                <a:gd name="T62" fmla="*/ 50 w 1041"/>
                <a:gd name="T63" fmla="*/ 13 h 1068"/>
                <a:gd name="T64" fmla="*/ 74 w 1041"/>
                <a:gd name="T65" fmla="*/ 3 h 1068"/>
                <a:gd name="T66" fmla="*/ 105 w 1041"/>
                <a:gd name="T67" fmla="*/ 0 h 1068"/>
                <a:gd name="T68" fmla="*/ 137 w 1041"/>
                <a:gd name="T69" fmla="*/ 0 h 1068"/>
                <a:gd name="T70" fmla="*/ 176 w 1041"/>
                <a:gd name="T71" fmla="*/ 6 h 1068"/>
                <a:gd name="T72" fmla="*/ 217 w 1041"/>
                <a:gd name="T73" fmla="*/ 16 h 1068"/>
                <a:gd name="T74" fmla="*/ 260 w 1041"/>
                <a:gd name="T75" fmla="*/ 24 h 1068"/>
                <a:gd name="T76" fmla="*/ 306 w 1041"/>
                <a:gd name="T77" fmla="*/ 37 h 1068"/>
                <a:gd name="T78" fmla="*/ 350 w 1041"/>
                <a:gd name="T79" fmla="*/ 51 h 1068"/>
                <a:gd name="T80" fmla="*/ 397 w 1041"/>
                <a:gd name="T81" fmla="*/ 66 h 1068"/>
                <a:gd name="T82" fmla="*/ 448 w 1041"/>
                <a:gd name="T83" fmla="*/ 82 h 1068"/>
                <a:gd name="T84" fmla="*/ 492 w 1041"/>
                <a:gd name="T85" fmla="*/ 96 h 1068"/>
                <a:gd name="T86" fmla="*/ 538 w 1041"/>
                <a:gd name="T87" fmla="*/ 109 h 1068"/>
                <a:gd name="T88" fmla="*/ 581 w 1041"/>
                <a:gd name="T89" fmla="*/ 118 h 1068"/>
                <a:gd name="T90" fmla="*/ 630 w 1041"/>
                <a:gd name="T91" fmla="*/ 129 h 1068"/>
                <a:gd name="T92" fmla="*/ 668 w 1041"/>
                <a:gd name="T93" fmla="*/ 132 h 1068"/>
                <a:gd name="T94" fmla="*/ 705 w 1041"/>
                <a:gd name="T95" fmla="*/ 137 h 1068"/>
                <a:gd name="T96" fmla="*/ 742 w 1041"/>
                <a:gd name="T97" fmla="*/ 143 h 1068"/>
                <a:gd name="T98" fmla="*/ 776 w 1041"/>
                <a:gd name="T99" fmla="*/ 143 h 1068"/>
                <a:gd name="T100" fmla="*/ 807 w 1041"/>
                <a:gd name="T101" fmla="*/ 140 h 1068"/>
                <a:gd name="T102" fmla="*/ 834 w 1041"/>
                <a:gd name="T103" fmla="*/ 134 h 1068"/>
                <a:gd name="T104" fmla="*/ 864 w 1041"/>
                <a:gd name="T105" fmla="*/ 131 h 1068"/>
                <a:gd name="T106" fmla="*/ 890 w 1041"/>
                <a:gd name="T107" fmla="*/ 123 h 1068"/>
                <a:gd name="T108" fmla="*/ 916 w 1041"/>
                <a:gd name="T109" fmla="*/ 113 h 1068"/>
                <a:gd name="T110" fmla="*/ 938 w 1041"/>
                <a:gd name="T111" fmla="*/ 101 h 1068"/>
                <a:gd name="T112" fmla="*/ 961 w 1041"/>
                <a:gd name="T113" fmla="*/ 94 h 1068"/>
                <a:gd name="T114" fmla="*/ 985 w 1041"/>
                <a:gd name="T115" fmla="*/ 81 h 1068"/>
                <a:gd name="T116" fmla="*/ 1001 w 1041"/>
                <a:gd name="T117" fmla="*/ 62 h 1068"/>
                <a:gd name="T118" fmla="*/ 1022 w 1041"/>
                <a:gd name="T119" fmla="*/ 51 h 1068"/>
                <a:gd name="T120" fmla="*/ 1040 w 1041"/>
                <a:gd name="T121" fmla="*/ 32 h 10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41"/>
                <a:gd name="T184" fmla="*/ 0 h 1068"/>
                <a:gd name="T185" fmla="*/ 1041 w 1041"/>
                <a:gd name="T186" fmla="*/ 1068 h 10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41" h="1068">
                  <a:moveTo>
                    <a:pt x="1" y="1067"/>
                  </a:moveTo>
                  <a:lnTo>
                    <a:pt x="19" y="1051"/>
                  </a:lnTo>
                  <a:lnTo>
                    <a:pt x="31" y="1029"/>
                  </a:lnTo>
                  <a:lnTo>
                    <a:pt x="47" y="1013"/>
                  </a:lnTo>
                  <a:lnTo>
                    <a:pt x="60" y="991"/>
                  </a:lnTo>
                  <a:lnTo>
                    <a:pt x="70" y="964"/>
                  </a:lnTo>
                  <a:lnTo>
                    <a:pt x="83" y="942"/>
                  </a:lnTo>
                  <a:lnTo>
                    <a:pt x="92" y="916"/>
                  </a:lnTo>
                  <a:lnTo>
                    <a:pt x="102" y="892"/>
                  </a:lnTo>
                  <a:lnTo>
                    <a:pt x="105" y="861"/>
                  </a:lnTo>
                  <a:lnTo>
                    <a:pt x="114" y="826"/>
                  </a:lnTo>
                  <a:lnTo>
                    <a:pt x="118" y="795"/>
                  </a:lnTo>
                  <a:lnTo>
                    <a:pt x="121" y="763"/>
                  </a:lnTo>
                  <a:lnTo>
                    <a:pt x="118" y="723"/>
                  </a:lnTo>
                  <a:lnTo>
                    <a:pt x="114" y="683"/>
                  </a:lnTo>
                  <a:lnTo>
                    <a:pt x="112" y="647"/>
                  </a:lnTo>
                  <a:lnTo>
                    <a:pt x="101" y="597"/>
                  </a:lnTo>
                  <a:lnTo>
                    <a:pt x="92" y="553"/>
                  </a:lnTo>
                  <a:lnTo>
                    <a:pt x="80" y="507"/>
                  </a:lnTo>
                  <a:lnTo>
                    <a:pt x="70" y="459"/>
                  </a:lnTo>
                  <a:lnTo>
                    <a:pt x="53" y="407"/>
                  </a:lnTo>
                  <a:lnTo>
                    <a:pt x="42" y="359"/>
                  </a:lnTo>
                  <a:lnTo>
                    <a:pt x="31" y="310"/>
                  </a:lnTo>
                  <a:lnTo>
                    <a:pt x="19" y="265"/>
                  </a:lnTo>
                  <a:lnTo>
                    <a:pt x="12" y="220"/>
                  </a:lnTo>
                  <a:lnTo>
                    <a:pt x="4" y="176"/>
                  </a:lnTo>
                  <a:lnTo>
                    <a:pt x="0" y="138"/>
                  </a:lnTo>
                  <a:lnTo>
                    <a:pt x="0" y="104"/>
                  </a:lnTo>
                  <a:lnTo>
                    <a:pt x="6" y="73"/>
                  </a:lnTo>
                  <a:lnTo>
                    <a:pt x="13" y="47"/>
                  </a:lnTo>
                  <a:lnTo>
                    <a:pt x="32" y="29"/>
                  </a:lnTo>
                  <a:lnTo>
                    <a:pt x="50" y="13"/>
                  </a:lnTo>
                  <a:lnTo>
                    <a:pt x="74" y="3"/>
                  </a:lnTo>
                  <a:lnTo>
                    <a:pt x="105" y="0"/>
                  </a:lnTo>
                  <a:lnTo>
                    <a:pt x="137" y="0"/>
                  </a:lnTo>
                  <a:lnTo>
                    <a:pt x="176" y="6"/>
                  </a:lnTo>
                  <a:lnTo>
                    <a:pt x="217" y="16"/>
                  </a:lnTo>
                  <a:lnTo>
                    <a:pt x="260" y="24"/>
                  </a:lnTo>
                  <a:lnTo>
                    <a:pt x="306" y="37"/>
                  </a:lnTo>
                  <a:lnTo>
                    <a:pt x="350" y="51"/>
                  </a:lnTo>
                  <a:lnTo>
                    <a:pt x="397" y="66"/>
                  </a:lnTo>
                  <a:lnTo>
                    <a:pt x="448" y="82"/>
                  </a:lnTo>
                  <a:lnTo>
                    <a:pt x="492" y="96"/>
                  </a:lnTo>
                  <a:lnTo>
                    <a:pt x="538" y="109"/>
                  </a:lnTo>
                  <a:lnTo>
                    <a:pt x="581" y="118"/>
                  </a:lnTo>
                  <a:lnTo>
                    <a:pt x="630" y="129"/>
                  </a:lnTo>
                  <a:lnTo>
                    <a:pt x="668" y="132"/>
                  </a:lnTo>
                  <a:lnTo>
                    <a:pt x="705" y="137"/>
                  </a:lnTo>
                  <a:lnTo>
                    <a:pt x="742" y="143"/>
                  </a:lnTo>
                  <a:lnTo>
                    <a:pt x="776" y="143"/>
                  </a:lnTo>
                  <a:lnTo>
                    <a:pt x="807" y="140"/>
                  </a:lnTo>
                  <a:lnTo>
                    <a:pt x="834" y="134"/>
                  </a:lnTo>
                  <a:lnTo>
                    <a:pt x="864" y="131"/>
                  </a:lnTo>
                  <a:lnTo>
                    <a:pt x="890" y="123"/>
                  </a:lnTo>
                  <a:lnTo>
                    <a:pt x="916" y="113"/>
                  </a:lnTo>
                  <a:lnTo>
                    <a:pt x="938" y="101"/>
                  </a:lnTo>
                  <a:lnTo>
                    <a:pt x="961" y="94"/>
                  </a:lnTo>
                  <a:lnTo>
                    <a:pt x="985" y="81"/>
                  </a:lnTo>
                  <a:lnTo>
                    <a:pt x="1001" y="62"/>
                  </a:lnTo>
                  <a:lnTo>
                    <a:pt x="1022" y="51"/>
                  </a:lnTo>
                  <a:lnTo>
                    <a:pt x="1040" y="32"/>
                  </a:lnTo>
                </a:path>
              </a:pathLst>
            </a:custGeom>
            <a:noFill/>
            <a:ln w="285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2542" name="Text Box 25"/>
          <p:cNvSpPr txBox="1">
            <a:spLocks noChangeArrowheads="1"/>
          </p:cNvSpPr>
          <p:nvPr/>
        </p:nvSpPr>
        <p:spPr bwMode="auto">
          <a:xfrm>
            <a:off x="611188" y="476250"/>
            <a:ext cx="8151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en-US" altLang="ja-JP" sz="2800"/>
              <a:t>E(Y|X) </a:t>
            </a:r>
            <a:r>
              <a:rPr kumimoji="0" lang="ja-JP" altLang="en-US" sz="2800"/>
              <a:t>は</a:t>
            </a:r>
            <a:r>
              <a:rPr kumimoji="0" lang="en-US" altLang="ja-JP" sz="2800"/>
              <a:t> X</a:t>
            </a:r>
            <a:r>
              <a:rPr kumimoji="0" lang="ja-JP" altLang="en-US" sz="2800"/>
              <a:t>の一次関数（</a:t>
            </a:r>
            <a:r>
              <a:rPr kumimoji="0" lang="ja-JP" sz="2800"/>
              <a:t>Y</a:t>
            </a:r>
            <a:r>
              <a:rPr kumimoji="0" lang="en-US" altLang="ja-JP" sz="2800"/>
              <a:t>i </a:t>
            </a:r>
            <a:r>
              <a:rPr kumimoji="0" lang="ja-JP" altLang="en-US" sz="2800"/>
              <a:t>は</a:t>
            </a:r>
            <a:r>
              <a:rPr kumimoji="0" lang="en-US" altLang="ja-JP" sz="2800"/>
              <a:t>E(Y|X)</a:t>
            </a:r>
            <a:r>
              <a:rPr kumimoji="0" lang="ja-JP" altLang="en-US" sz="2800"/>
              <a:t>を中心に分布）</a:t>
            </a:r>
          </a:p>
        </p:txBody>
      </p:sp>
      <p:sp>
        <p:nvSpPr>
          <p:cNvPr id="22543" name="Text Box 27"/>
          <p:cNvSpPr txBox="1">
            <a:spLocks noChangeArrowheads="1"/>
          </p:cNvSpPr>
          <p:nvPr/>
        </p:nvSpPr>
        <p:spPr bwMode="auto">
          <a:xfrm>
            <a:off x="6248400" y="3581400"/>
            <a:ext cx="2538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en-US" altLang="ja-JP">
                <a:solidFill>
                  <a:srgbClr val="000000"/>
                </a:solidFill>
              </a:rPr>
              <a:t>E(Y|X) = </a:t>
            </a:r>
            <a:r>
              <a:rPr kumimoji="0" lang="en-US" altLang="ja-JP" i="1">
                <a:solidFill>
                  <a:srgbClr val="000000"/>
                </a:solidFill>
                <a:latin typeface="Symbol" charset="0"/>
              </a:rPr>
              <a:t>b</a:t>
            </a:r>
            <a:r>
              <a:rPr kumimoji="0" lang="en-US" altLang="ja-JP" i="1" baseline="-25000">
                <a:solidFill>
                  <a:srgbClr val="000000"/>
                </a:solidFill>
              </a:rPr>
              <a:t>0</a:t>
            </a:r>
            <a:r>
              <a:rPr kumimoji="0" lang="en-US" altLang="ja-JP" i="1">
                <a:solidFill>
                  <a:srgbClr val="000000"/>
                </a:solidFill>
              </a:rPr>
              <a:t> + </a:t>
            </a:r>
            <a:r>
              <a:rPr kumimoji="0" lang="en-US" altLang="ja-JP" i="1">
                <a:solidFill>
                  <a:srgbClr val="000000"/>
                </a:solidFill>
                <a:latin typeface="Symbol" charset="0"/>
              </a:rPr>
              <a:t>b</a:t>
            </a:r>
            <a:r>
              <a:rPr kumimoji="0" lang="en-US" altLang="ja-JP" i="1" baseline="-25000">
                <a:solidFill>
                  <a:srgbClr val="000000"/>
                </a:solidFill>
              </a:rPr>
              <a:t>1</a:t>
            </a:r>
            <a:r>
              <a:rPr kumimoji="0" lang="en-US" altLang="ja-JP">
                <a:solidFill>
                  <a:srgbClr val="000000"/>
                </a:solidFill>
              </a:rPr>
              <a:t>X</a:t>
            </a:r>
          </a:p>
        </p:txBody>
      </p:sp>
      <p:sp>
        <p:nvSpPr>
          <p:cNvPr id="22544" name="Line 28"/>
          <p:cNvSpPr>
            <a:spLocks noChangeShapeType="1"/>
          </p:cNvSpPr>
          <p:nvPr/>
        </p:nvSpPr>
        <p:spPr bwMode="auto">
          <a:xfrm flipV="1">
            <a:off x="7772400" y="3124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2545" name="Rectangle 29"/>
          <p:cNvSpPr>
            <a:spLocks noChangeArrowheads="1"/>
          </p:cNvSpPr>
          <p:nvPr/>
        </p:nvSpPr>
        <p:spPr bwMode="auto">
          <a:xfrm>
            <a:off x="4267200" y="1447800"/>
            <a:ext cx="3413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kumimoji="0" lang="en-US" altLang="ja-JP" sz="2800" i="1"/>
              <a:t>y</a:t>
            </a:r>
          </a:p>
        </p:txBody>
      </p:sp>
      <p:sp>
        <p:nvSpPr>
          <p:cNvPr id="22546" name="Text Box 30"/>
          <p:cNvSpPr txBox="1">
            <a:spLocks noChangeArrowheads="1"/>
          </p:cNvSpPr>
          <p:nvPr/>
        </p:nvSpPr>
        <p:spPr bwMode="auto">
          <a:xfrm>
            <a:off x="974725" y="2174875"/>
            <a:ext cx="663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en-US" altLang="ja-JP">
                <a:solidFill>
                  <a:srgbClr val="000000"/>
                </a:solidFill>
              </a:rPr>
              <a:t>f(</a:t>
            </a:r>
            <a:r>
              <a:rPr kumimoji="0" lang="en-US" altLang="ja-JP" i="1">
                <a:solidFill>
                  <a:srgbClr val="000000"/>
                </a:solidFill>
              </a:rPr>
              <a:t>Y</a:t>
            </a:r>
            <a:r>
              <a:rPr kumimoji="0" lang="en-US" altLang="ja-JP">
                <a:solidFill>
                  <a:srgbClr val="000000"/>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r>
              <a:rPr lang="ja-JP" altLang="en-US" sz="2800">
                <a:latin typeface="Times New Roman" charset="0"/>
              </a:rPr>
              <a:t>２　最小二乗法</a:t>
            </a:r>
            <a:r>
              <a:rPr lang="en-US" altLang="ja-JP" sz="2800">
                <a:latin typeface="Times New Roman" charset="0"/>
              </a:rPr>
              <a:t>（Ordinary Least Squares</a:t>
            </a:r>
            <a:r>
              <a:rPr lang="ja-JP" altLang="en-US" sz="2800">
                <a:latin typeface="Times New Roman" charset="0"/>
              </a:rPr>
              <a:t>）</a:t>
            </a:r>
          </a:p>
        </p:txBody>
      </p:sp>
      <p:sp>
        <p:nvSpPr>
          <p:cNvPr id="23554" name="Rectangle 3"/>
          <p:cNvSpPr>
            <a:spLocks noGrp="1" noChangeArrowheads="1"/>
          </p:cNvSpPr>
          <p:nvPr>
            <p:ph idx="1"/>
          </p:nvPr>
        </p:nvSpPr>
        <p:spPr/>
        <p:txBody>
          <a:bodyPr/>
          <a:lstStyle/>
          <a:p>
            <a:r>
              <a:rPr lang="ja-JP" altLang="en-US" sz="2400">
                <a:latin typeface="Times New Roman" charset="0"/>
              </a:rPr>
              <a:t>回帰分析の基本的な考え方は、母集団分布に関するパラメターを標本データを使って推測すること</a:t>
            </a:r>
          </a:p>
          <a:p>
            <a:endParaRPr lang="en-US" altLang="ja-JP" sz="2400">
              <a:latin typeface="Times New Roman" charset="0"/>
            </a:endParaRPr>
          </a:p>
          <a:p>
            <a:r>
              <a:rPr lang="ja-JP" altLang="en-US" sz="2400">
                <a:latin typeface="Times New Roman" charset="0"/>
              </a:rPr>
              <a:t>標本データ</a:t>
            </a:r>
            <a:r>
              <a:rPr lang="en-US" altLang="ja-JP" sz="2400">
                <a:latin typeface="Times New Roman" charset="0"/>
              </a:rPr>
              <a:t>{(</a:t>
            </a:r>
            <a:r>
              <a:rPr lang="en-US" altLang="ja-JP" sz="2400" i="1">
                <a:latin typeface="Times New Roman" charset="0"/>
              </a:rPr>
              <a:t>x</a:t>
            </a:r>
            <a:r>
              <a:rPr lang="en-US" altLang="ja-JP" sz="2400" i="1" baseline="-25000">
                <a:latin typeface="Times New Roman" charset="0"/>
              </a:rPr>
              <a:t>i</a:t>
            </a:r>
            <a:r>
              <a:rPr lang="en-US" altLang="ja-JP" sz="2400" i="1">
                <a:latin typeface="Times New Roman" charset="0"/>
              </a:rPr>
              <a:t>,y</a:t>
            </a:r>
            <a:r>
              <a:rPr lang="en-US" altLang="ja-JP" sz="2400" i="1" baseline="-25000">
                <a:latin typeface="Times New Roman" charset="0"/>
              </a:rPr>
              <a:t>i</a:t>
            </a:r>
            <a:r>
              <a:rPr lang="en-US" altLang="ja-JP" sz="2400">
                <a:latin typeface="Times New Roman" charset="0"/>
              </a:rPr>
              <a:t>): </a:t>
            </a:r>
            <a:r>
              <a:rPr lang="en-US" altLang="ja-JP" sz="2400" i="1">
                <a:latin typeface="Times New Roman" charset="0"/>
              </a:rPr>
              <a:t>i</a:t>
            </a:r>
            <a:r>
              <a:rPr lang="en-US" altLang="ja-JP" sz="2400">
                <a:latin typeface="Times New Roman" charset="0"/>
              </a:rPr>
              <a:t>=1, …,</a:t>
            </a:r>
            <a:r>
              <a:rPr lang="ja-JP" sz="2400" i="1">
                <a:latin typeface="Times New Roman" charset="0"/>
              </a:rPr>
              <a:t>N</a:t>
            </a:r>
            <a:r>
              <a:rPr lang="en-US" altLang="ja-JP" sz="2400">
                <a:latin typeface="Times New Roman" charset="0"/>
              </a:rPr>
              <a:t>} </a:t>
            </a:r>
          </a:p>
          <a:p>
            <a:pPr lvl="1"/>
            <a:r>
              <a:rPr lang="ja-JP" altLang="en-US" sz="2000">
                <a:latin typeface="Times New Roman" charset="0"/>
              </a:rPr>
              <a:t>母集団分布から無作為抽出された標本であれば、同一の母集団分布に独立に従う</a:t>
            </a:r>
            <a:r>
              <a:rPr lang="en-US" altLang="ja-JP" sz="2000">
                <a:latin typeface="Times New Roman" charset="0"/>
              </a:rPr>
              <a:t>{</a:t>
            </a:r>
            <a:r>
              <a:rPr lang="ja-JP" altLang="en-US" sz="2000">
                <a:latin typeface="Times New Roman" charset="0"/>
              </a:rPr>
              <a:t>（</a:t>
            </a:r>
            <a:r>
              <a:rPr lang="en-US" altLang="ja-JP" sz="2000">
                <a:latin typeface="Times New Roman" charset="0"/>
              </a:rPr>
              <a:t>Xi,Yi</a:t>
            </a:r>
            <a:r>
              <a:rPr lang="ja-JP" altLang="en-US" sz="2000">
                <a:latin typeface="Times New Roman" charset="0"/>
              </a:rPr>
              <a:t>）</a:t>
            </a:r>
            <a:r>
              <a:rPr lang="en-US" altLang="ja-JP" sz="2000">
                <a:latin typeface="Times New Roman" charset="0"/>
              </a:rPr>
              <a:t>}</a:t>
            </a:r>
            <a:r>
              <a:rPr lang="ja-JP" altLang="en-US" sz="2000">
                <a:latin typeface="Times New Roman" charset="0"/>
              </a:rPr>
              <a:t>の実現値と考えることができる</a:t>
            </a:r>
            <a:endParaRPr lang="en-US" altLang="ja-JP" sz="2000">
              <a:latin typeface="Times New Roman" charset="0"/>
            </a:endParaRPr>
          </a:p>
          <a:p>
            <a:pPr lvl="1"/>
            <a:r>
              <a:rPr lang="ja-JP" altLang="en-US" sz="2000">
                <a:latin typeface="Times New Roman" charset="0"/>
              </a:rPr>
              <a:t>無作為標本（ランダムサンプル）と呼ぶ</a:t>
            </a:r>
            <a:endParaRPr lang="en-US" altLang="ja-JP" sz="2000">
              <a:latin typeface="Times New Roman" charset="0"/>
            </a:endParaRPr>
          </a:p>
          <a:p>
            <a:pPr lvl="1"/>
            <a:r>
              <a:rPr lang="ja-JP" altLang="en-US" sz="2000">
                <a:latin typeface="Times New Roman" charset="0"/>
              </a:rPr>
              <a:t>観測値の数</a:t>
            </a:r>
            <a:r>
              <a:rPr lang="en-US" altLang="ja-JP" sz="2000">
                <a:latin typeface="Times New Roman" charset="0"/>
              </a:rPr>
              <a:t>N</a:t>
            </a:r>
            <a:r>
              <a:rPr lang="ja-JP" altLang="en-US" sz="2000">
                <a:latin typeface="Times New Roman" charset="0"/>
              </a:rPr>
              <a:t>は「標本サイズ」と呼ばれる</a:t>
            </a:r>
            <a:endParaRPr lang="ja-JP" altLang="en-US" sz="1600">
              <a:latin typeface="Times New Roman" charset="0"/>
            </a:endParaRPr>
          </a:p>
          <a:p>
            <a:endParaRPr lang="en-US" altLang="ja-JP" sz="2400">
              <a:latin typeface="Times New Roman" charset="0"/>
            </a:endParaRPr>
          </a:p>
          <a:p>
            <a:r>
              <a:rPr lang="en-US" altLang="ja-JP" sz="2400">
                <a:latin typeface="Times New Roman" charset="0"/>
              </a:rPr>
              <a:t> </a:t>
            </a:r>
            <a:r>
              <a:rPr lang="ja-JP" altLang="en-US" sz="2400">
                <a:latin typeface="Times New Roman" charset="0"/>
              </a:rPr>
              <a:t>この標本データの各観測値に関して</a:t>
            </a:r>
            <a:r>
              <a:rPr lang="en-US" altLang="ja-JP" sz="2400">
                <a:latin typeface="Times New Roman" charset="0"/>
              </a:rPr>
              <a:t> </a:t>
            </a:r>
          </a:p>
          <a:p>
            <a:pPr>
              <a:buFont typeface="Wingdings" charset="0"/>
              <a:buNone/>
            </a:pPr>
            <a:r>
              <a:rPr lang="en-US" altLang="ja-JP" sz="2400" i="1">
                <a:latin typeface="Times New Roman" charset="0"/>
              </a:rPr>
              <a:t>　　　　y</a:t>
            </a:r>
            <a:r>
              <a:rPr lang="en-US" altLang="ja-JP" sz="2400" i="1" baseline="-25000">
                <a:latin typeface="Times New Roman" charset="0"/>
              </a:rPr>
              <a:t>i</a:t>
            </a:r>
            <a:r>
              <a:rPr lang="en-US" altLang="ja-JP" sz="2400" i="1">
                <a:latin typeface="Times New Roman" charset="0"/>
              </a:rPr>
              <a:t> = </a:t>
            </a:r>
            <a:r>
              <a:rPr lang="en-US" altLang="ja-JP" sz="2400" i="1">
                <a:latin typeface="Symbol" charset="0"/>
              </a:rPr>
              <a:t>b</a:t>
            </a:r>
            <a:r>
              <a:rPr lang="en-US" altLang="ja-JP" sz="2400" i="1" baseline="-25000">
                <a:latin typeface="Times New Roman" charset="0"/>
              </a:rPr>
              <a:t>0</a:t>
            </a:r>
            <a:r>
              <a:rPr lang="en-US" altLang="ja-JP" sz="2400" i="1">
                <a:latin typeface="Times New Roman" charset="0"/>
              </a:rPr>
              <a:t> + </a:t>
            </a:r>
            <a:r>
              <a:rPr lang="en-US" altLang="ja-JP" sz="2400" i="1">
                <a:latin typeface="Symbol" charset="0"/>
              </a:rPr>
              <a:t>b</a:t>
            </a:r>
            <a:r>
              <a:rPr lang="en-US" altLang="ja-JP" sz="2400" i="1" baseline="-25000">
                <a:latin typeface="Times New Roman" charset="0"/>
              </a:rPr>
              <a:t>1</a:t>
            </a:r>
            <a:r>
              <a:rPr lang="en-US" altLang="ja-JP" sz="2400" i="1">
                <a:latin typeface="Times New Roman" charset="0"/>
              </a:rPr>
              <a:t>x</a:t>
            </a:r>
            <a:r>
              <a:rPr lang="en-US" altLang="ja-JP" sz="2400" i="1" baseline="-25000">
                <a:latin typeface="Times New Roman" charset="0"/>
              </a:rPr>
              <a:t>i</a:t>
            </a:r>
            <a:r>
              <a:rPr lang="en-US" altLang="ja-JP" sz="2400" i="1">
                <a:latin typeface="Times New Roman" charset="0"/>
              </a:rPr>
              <a:t> + u</a:t>
            </a:r>
            <a:r>
              <a:rPr lang="en-US" altLang="ja-JP" sz="2400" i="1" baseline="-25000">
                <a:latin typeface="Times New Roman" charset="0"/>
              </a:rPr>
              <a:t>i</a:t>
            </a:r>
          </a:p>
        </p:txBody>
      </p:sp>
      <p:sp>
        <p:nvSpPr>
          <p:cNvPr id="23555" name="スライド番号プレースホルダ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096647A6-CCCE-7F44-BA6A-06F064EE9167}" type="slidenum">
              <a:rPr kumimoji="0" lang="ja-JP" altLang="en-US" sz="1400">
                <a:solidFill>
                  <a:srgbClr val="000000"/>
                </a:solidFill>
              </a:rPr>
              <a:pPr/>
              <a:t>7</a:t>
            </a:fld>
            <a:endParaRPr kumimoji="0" lang="ja-JP" altLang="en-US" sz="14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スライド番号プレースホル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50338979-4F9D-8340-A219-8F33DA470186}" type="slidenum">
              <a:rPr kumimoji="0" lang="ja-JP" altLang="en-US" sz="1400">
                <a:solidFill>
                  <a:srgbClr val="000000"/>
                </a:solidFill>
              </a:rPr>
              <a:pPr/>
              <a:t>8</a:t>
            </a:fld>
            <a:endParaRPr kumimoji="0" lang="ja-JP" altLang="en-US" sz="1400">
              <a:solidFill>
                <a:srgbClr val="000000"/>
              </a:solidFill>
            </a:endParaRPr>
          </a:p>
        </p:txBody>
      </p:sp>
      <p:sp>
        <p:nvSpPr>
          <p:cNvPr id="24578" name="Line 1026"/>
          <p:cNvSpPr>
            <a:spLocks noChangeShapeType="1"/>
          </p:cNvSpPr>
          <p:nvPr/>
        </p:nvSpPr>
        <p:spPr bwMode="auto">
          <a:xfrm>
            <a:off x="1358900" y="1539875"/>
            <a:ext cx="0" cy="43100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79" name="Line 1027"/>
          <p:cNvSpPr>
            <a:spLocks noChangeShapeType="1"/>
          </p:cNvSpPr>
          <p:nvPr/>
        </p:nvSpPr>
        <p:spPr bwMode="auto">
          <a:xfrm>
            <a:off x="1346200" y="5851525"/>
            <a:ext cx="73675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0" name="Line 1028"/>
          <p:cNvSpPr>
            <a:spLocks noChangeShapeType="1"/>
          </p:cNvSpPr>
          <p:nvPr/>
        </p:nvSpPr>
        <p:spPr bwMode="auto">
          <a:xfrm>
            <a:off x="1358900" y="5360988"/>
            <a:ext cx="1277938"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1" name="Line 1029"/>
          <p:cNvSpPr>
            <a:spLocks noChangeShapeType="1"/>
          </p:cNvSpPr>
          <p:nvPr/>
        </p:nvSpPr>
        <p:spPr bwMode="auto">
          <a:xfrm flipV="1">
            <a:off x="2636838" y="5360988"/>
            <a:ext cx="0" cy="490537"/>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2" name="Line 1030"/>
          <p:cNvSpPr>
            <a:spLocks noChangeShapeType="1"/>
          </p:cNvSpPr>
          <p:nvPr/>
        </p:nvSpPr>
        <p:spPr bwMode="auto">
          <a:xfrm flipV="1">
            <a:off x="4017963" y="3852863"/>
            <a:ext cx="0" cy="1985962"/>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3" name="Line 1031"/>
          <p:cNvSpPr>
            <a:spLocks noChangeShapeType="1"/>
          </p:cNvSpPr>
          <p:nvPr/>
        </p:nvSpPr>
        <p:spPr bwMode="auto">
          <a:xfrm flipH="1">
            <a:off x="1333500" y="3843338"/>
            <a:ext cx="2684463"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4" name="Line 1032"/>
          <p:cNvSpPr>
            <a:spLocks noChangeShapeType="1"/>
          </p:cNvSpPr>
          <p:nvPr/>
        </p:nvSpPr>
        <p:spPr bwMode="auto">
          <a:xfrm flipV="1">
            <a:off x="5410200" y="3581400"/>
            <a:ext cx="0" cy="2243138"/>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5" name="Line 1033"/>
          <p:cNvSpPr>
            <a:spLocks noChangeShapeType="1"/>
          </p:cNvSpPr>
          <p:nvPr/>
        </p:nvSpPr>
        <p:spPr bwMode="auto">
          <a:xfrm flipH="1">
            <a:off x="1346200" y="3568700"/>
            <a:ext cx="4064000"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6" name="Line 1034"/>
          <p:cNvSpPr>
            <a:spLocks noChangeShapeType="1"/>
          </p:cNvSpPr>
          <p:nvPr/>
        </p:nvSpPr>
        <p:spPr bwMode="auto">
          <a:xfrm flipV="1">
            <a:off x="6778625" y="2019300"/>
            <a:ext cx="0" cy="3819525"/>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7" name="Line 1035"/>
          <p:cNvSpPr>
            <a:spLocks noChangeShapeType="1"/>
          </p:cNvSpPr>
          <p:nvPr/>
        </p:nvSpPr>
        <p:spPr bwMode="auto">
          <a:xfrm flipV="1">
            <a:off x="1600200" y="2133600"/>
            <a:ext cx="5486400" cy="3733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8" name="Line 1036"/>
          <p:cNvSpPr>
            <a:spLocks noChangeShapeType="1"/>
          </p:cNvSpPr>
          <p:nvPr/>
        </p:nvSpPr>
        <p:spPr bwMode="auto">
          <a:xfrm flipH="1">
            <a:off x="1346200" y="2035175"/>
            <a:ext cx="5432425" cy="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89" name="Rectangle 1037"/>
          <p:cNvSpPr>
            <a:spLocks noChangeArrowheads="1"/>
          </p:cNvSpPr>
          <p:nvPr/>
        </p:nvSpPr>
        <p:spPr bwMode="auto">
          <a:xfrm>
            <a:off x="6611938" y="1566863"/>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24590" name="Rectangle 1038"/>
          <p:cNvSpPr>
            <a:spLocks noChangeArrowheads="1"/>
          </p:cNvSpPr>
          <p:nvPr/>
        </p:nvSpPr>
        <p:spPr bwMode="auto">
          <a:xfrm>
            <a:off x="5245100" y="3125788"/>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24591" name="Rectangle 1039"/>
          <p:cNvSpPr>
            <a:spLocks noChangeArrowheads="1"/>
          </p:cNvSpPr>
          <p:nvPr/>
        </p:nvSpPr>
        <p:spPr bwMode="auto">
          <a:xfrm>
            <a:off x="3860800" y="3386138"/>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24592" name="Rectangle 1040"/>
          <p:cNvSpPr>
            <a:spLocks noChangeArrowheads="1"/>
          </p:cNvSpPr>
          <p:nvPr/>
        </p:nvSpPr>
        <p:spPr bwMode="auto">
          <a:xfrm>
            <a:off x="2474913" y="4897438"/>
            <a:ext cx="3079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4000" b="1"/>
              <a:t>.</a:t>
            </a:r>
          </a:p>
        </p:txBody>
      </p:sp>
      <p:sp>
        <p:nvSpPr>
          <p:cNvPr id="24593" name="Line 1041"/>
          <p:cNvSpPr>
            <a:spLocks noChangeShapeType="1"/>
          </p:cNvSpPr>
          <p:nvPr/>
        </p:nvSpPr>
        <p:spPr bwMode="auto">
          <a:xfrm>
            <a:off x="1285875" y="3578225"/>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4" name="Line 1042"/>
          <p:cNvSpPr>
            <a:spLocks noChangeShapeType="1"/>
          </p:cNvSpPr>
          <p:nvPr/>
        </p:nvSpPr>
        <p:spPr bwMode="auto">
          <a:xfrm>
            <a:off x="1285875" y="2039938"/>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5" name="Line 1043"/>
          <p:cNvSpPr>
            <a:spLocks noChangeShapeType="1"/>
          </p:cNvSpPr>
          <p:nvPr/>
        </p:nvSpPr>
        <p:spPr bwMode="auto">
          <a:xfrm>
            <a:off x="1285875" y="5359400"/>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6" name="Line 1044"/>
          <p:cNvSpPr>
            <a:spLocks noChangeShapeType="1"/>
          </p:cNvSpPr>
          <p:nvPr/>
        </p:nvSpPr>
        <p:spPr bwMode="auto">
          <a:xfrm>
            <a:off x="1285875" y="3838575"/>
            <a:ext cx="144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597" name="Rectangle 1045"/>
          <p:cNvSpPr>
            <a:spLocks noChangeArrowheads="1"/>
          </p:cNvSpPr>
          <p:nvPr/>
        </p:nvSpPr>
        <p:spPr bwMode="auto">
          <a:xfrm>
            <a:off x="811213" y="1789113"/>
            <a:ext cx="4587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4</a:t>
            </a:r>
          </a:p>
        </p:txBody>
      </p:sp>
      <p:sp>
        <p:nvSpPr>
          <p:cNvPr id="24598" name="Rectangle 1046"/>
          <p:cNvSpPr>
            <a:spLocks noChangeArrowheads="1"/>
          </p:cNvSpPr>
          <p:nvPr/>
        </p:nvSpPr>
        <p:spPr bwMode="auto">
          <a:xfrm>
            <a:off x="820738" y="5068888"/>
            <a:ext cx="4587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1</a:t>
            </a:r>
          </a:p>
        </p:txBody>
      </p:sp>
      <p:sp>
        <p:nvSpPr>
          <p:cNvPr id="24599" name="Rectangle 1047"/>
          <p:cNvSpPr>
            <a:spLocks noChangeArrowheads="1"/>
          </p:cNvSpPr>
          <p:nvPr/>
        </p:nvSpPr>
        <p:spPr bwMode="auto">
          <a:xfrm>
            <a:off x="801688" y="3606800"/>
            <a:ext cx="458787"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2</a:t>
            </a:r>
          </a:p>
        </p:txBody>
      </p:sp>
      <p:sp>
        <p:nvSpPr>
          <p:cNvPr id="24600" name="Rectangle 1048"/>
          <p:cNvSpPr>
            <a:spLocks noChangeArrowheads="1"/>
          </p:cNvSpPr>
          <p:nvPr/>
        </p:nvSpPr>
        <p:spPr bwMode="auto">
          <a:xfrm>
            <a:off x="782638" y="3201988"/>
            <a:ext cx="4587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r>
              <a:rPr kumimoji="0" lang="en-US" altLang="ja-JP" sz="2800" i="1" baseline="-25000"/>
              <a:t>3</a:t>
            </a:r>
          </a:p>
        </p:txBody>
      </p:sp>
      <p:sp>
        <p:nvSpPr>
          <p:cNvPr id="24601" name="Rectangle 1049"/>
          <p:cNvSpPr>
            <a:spLocks noChangeArrowheads="1"/>
          </p:cNvSpPr>
          <p:nvPr/>
        </p:nvSpPr>
        <p:spPr bwMode="auto">
          <a:xfrm>
            <a:off x="2436813" y="5819775"/>
            <a:ext cx="458787"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x</a:t>
            </a:r>
            <a:r>
              <a:rPr kumimoji="0" lang="en-US" altLang="ja-JP" sz="2800" i="1" baseline="-25000"/>
              <a:t>1</a:t>
            </a:r>
          </a:p>
        </p:txBody>
      </p:sp>
      <p:sp>
        <p:nvSpPr>
          <p:cNvPr id="24602" name="Rectangle 1050"/>
          <p:cNvSpPr>
            <a:spLocks noChangeArrowheads="1"/>
          </p:cNvSpPr>
          <p:nvPr/>
        </p:nvSpPr>
        <p:spPr bwMode="auto">
          <a:xfrm>
            <a:off x="3783013" y="5818188"/>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r>
              <a:rPr kumimoji="0" lang="en-US" altLang="ja-JP" sz="2800" i="1" baseline="-25000"/>
              <a:t>2</a:t>
            </a:r>
          </a:p>
        </p:txBody>
      </p:sp>
      <p:sp>
        <p:nvSpPr>
          <p:cNvPr id="24603" name="Rectangle 1051"/>
          <p:cNvSpPr>
            <a:spLocks noChangeArrowheads="1"/>
          </p:cNvSpPr>
          <p:nvPr/>
        </p:nvSpPr>
        <p:spPr bwMode="auto">
          <a:xfrm>
            <a:off x="5178425" y="5837238"/>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r>
              <a:rPr kumimoji="0" lang="en-US" altLang="ja-JP" sz="2800" i="1" baseline="-25000"/>
              <a:t>3</a:t>
            </a:r>
          </a:p>
        </p:txBody>
      </p:sp>
      <p:sp>
        <p:nvSpPr>
          <p:cNvPr id="24604" name="Rectangle 1052"/>
          <p:cNvSpPr>
            <a:spLocks noChangeArrowheads="1"/>
          </p:cNvSpPr>
          <p:nvPr/>
        </p:nvSpPr>
        <p:spPr bwMode="auto">
          <a:xfrm>
            <a:off x="6543675" y="5829300"/>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r>
              <a:rPr kumimoji="0" lang="en-US" altLang="ja-JP" sz="2800" i="1" baseline="-25000"/>
              <a:t>4</a:t>
            </a:r>
          </a:p>
        </p:txBody>
      </p:sp>
      <p:sp>
        <p:nvSpPr>
          <p:cNvPr id="24605" name="Rectangle 1053"/>
          <p:cNvSpPr>
            <a:spLocks noChangeArrowheads="1"/>
          </p:cNvSpPr>
          <p:nvPr/>
        </p:nvSpPr>
        <p:spPr bwMode="auto">
          <a:xfrm>
            <a:off x="5332413" y="3209925"/>
            <a:ext cx="3270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a:t>}</a:t>
            </a:r>
          </a:p>
        </p:txBody>
      </p:sp>
      <p:sp>
        <p:nvSpPr>
          <p:cNvPr id="24606" name="Rectangle 1054"/>
          <p:cNvSpPr>
            <a:spLocks noChangeArrowheads="1"/>
          </p:cNvSpPr>
          <p:nvPr/>
        </p:nvSpPr>
        <p:spPr bwMode="auto">
          <a:xfrm>
            <a:off x="2590800" y="5029200"/>
            <a:ext cx="3270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a:t>}</a:t>
            </a:r>
          </a:p>
        </p:txBody>
      </p:sp>
      <p:sp>
        <p:nvSpPr>
          <p:cNvPr id="24607" name="Rectangle 1055"/>
          <p:cNvSpPr>
            <a:spLocks noChangeArrowheads="1"/>
          </p:cNvSpPr>
          <p:nvPr/>
        </p:nvSpPr>
        <p:spPr bwMode="auto">
          <a:xfrm>
            <a:off x="3687763" y="3714750"/>
            <a:ext cx="3762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3200"/>
              <a:t>{</a:t>
            </a:r>
          </a:p>
        </p:txBody>
      </p:sp>
      <p:sp>
        <p:nvSpPr>
          <p:cNvPr id="24608" name="Rectangle 1056"/>
          <p:cNvSpPr>
            <a:spLocks noChangeArrowheads="1"/>
          </p:cNvSpPr>
          <p:nvPr/>
        </p:nvSpPr>
        <p:spPr bwMode="auto">
          <a:xfrm>
            <a:off x="6488113" y="1930400"/>
            <a:ext cx="352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ja-JP" altLang="en-US" sz="2800"/>
              <a:t>{</a:t>
            </a:r>
          </a:p>
        </p:txBody>
      </p:sp>
      <p:sp>
        <p:nvSpPr>
          <p:cNvPr id="24609" name="Rectangle 1057"/>
          <p:cNvSpPr>
            <a:spLocks noChangeArrowheads="1"/>
          </p:cNvSpPr>
          <p:nvPr/>
        </p:nvSpPr>
        <p:spPr bwMode="auto">
          <a:xfrm>
            <a:off x="2792413" y="4840288"/>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u</a:t>
            </a:r>
            <a:r>
              <a:rPr kumimoji="0" lang="en-US" altLang="ja-JP" sz="2800" i="1" baseline="-25000"/>
              <a:t>1</a:t>
            </a:r>
          </a:p>
        </p:txBody>
      </p:sp>
      <p:sp>
        <p:nvSpPr>
          <p:cNvPr id="24610" name="Rectangle 1058"/>
          <p:cNvSpPr>
            <a:spLocks noChangeArrowheads="1"/>
          </p:cNvSpPr>
          <p:nvPr/>
        </p:nvSpPr>
        <p:spPr bwMode="auto">
          <a:xfrm>
            <a:off x="3370263" y="3705225"/>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u</a:t>
            </a:r>
            <a:r>
              <a:rPr kumimoji="0" lang="en-US" altLang="ja-JP" sz="2800" i="1" baseline="-25000"/>
              <a:t>2</a:t>
            </a:r>
          </a:p>
        </p:txBody>
      </p:sp>
      <p:sp>
        <p:nvSpPr>
          <p:cNvPr id="24611" name="Rectangle 1059"/>
          <p:cNvSpPr>
            <a:spLocks noChangeArrowheads="1"/>
          </p:cNvSpPr>
          <p:nvPr/>
        </p:nvSpPr>
        <p:spPr bwMode="auto">
          <a:xfrm>
            <a:off x="5505450" y="3146425"/>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u</a:t>
            </a:r>
            <a:r>
              <a:rPr kumimoji="0" lang="en-US" altLang="ja-JP" sz="2800" i="1" baseline="-25000"/>
              <a:t>3</a:t>
            </a:r>
          </a:p>
        </p:txBody>
      </p:sp>
      <p:sp>
        <p:nvSpPr>
          <p:cNvPr id="24612" name="Rectangle 1060"/>
          <p:cNvSpPr>
            <a:spLocks noChangeArrowheads="1"/>
          </p:cNvSpPr>
          <p:nvPr/>
        </p:nvSpPr>
        <p:spPr bwMode="auto">
          <a:xfrm>
            <a:off x="6170613" y="1973263"/>
            <a:ext cx="479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u</a:t>
            </a:r>
            <a:r>
              <a:rPr kumimoji="0" lang="en-US" altLang="ja-JP" sz="2800" i="1" baseline="-25000"/>
              <a:t>4</a:t>
            </a:r>
          </a:p>
        </p:txBody>
      </p:sp>
      <p:sp>
        <p:nvSpPr>
          <p:cNvPr id="24613" name="Line 1061"/>
          <p:cNvSpPr>
            <a:spLocks noChangeShapeType="1"/>
          </p:cNvSpPr>
          <p:nvPr/>
        </p:nvSpPr>
        <p:spPr bwMode="auto">
          <a:xfrm flipV="1">
            <a:off x="2624138" y="5802313"/>
            <a:ext cx="0" cy="968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14" name="Line 1062"/>
          <p:cNvSpPr>
            <a:spLocks noChangeShapeType="1"/>
          </p:cNvSpPr>
          <p:nvPr/>
        </p:nvSpPr>
        <p:spPr bwMode="auto">
          <a:xfrm flipV="1">
            <a:off x="6767513" y="5794375"/>
            <a:ext cx="0" cy="968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15" name="Line 1063"/>
          <p:cNvSpPr>
            <a:spLocks noChangeShapeType="1"/>
          </p:cNvSpPr>
          <p:nvPr/>
        </p:nvSpPr>
        <p:spPr bwMode="auto">
          <a:xfrm flipV="1">
            <a:off x="5400675" y="5794375"/>
            <a:ext cx="0" cy="968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16" name="Line 1064"/>
          <p:cNvSpPr>
            <a:spLocks noChangeShapeType="1"/>
          </p:cNvSpPr>
          <p:nvPr/>
        </p:nvSpPr>
        <p:spPr bwMode="auto">
          <a:xfrm flipV="1">
            <a:off x="3995738" y="5794375"/>
            <a:ext cx="0" cy="968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17" name="Rectangle 1066"/>
          <p:cNvSpPr>
            <a:spLocks noChangeArrowheads="1"/>
          </p:cNvSpPr>
          <p:nvPr/>
        </p:nvSpPr>
        <p:spPr bwMode="auto">
          <a:xfrm>
            <a:off x="8153400" y="5867400"/>
            <a:ext cx="479425"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488" tIns="44450" rIns="90488" bIns="44450">
            <a:spAutoFit/>
          </a:bodyPr>
          <a:lstStyle/>
          <a:p>
            <a:pPr eaLnBrk="0" hangingPunct="0"/>
            <a:r>
              <a:rPr kumimoji="0" lang="en-US" altLang="ja-JP" sz="2800" i="1"/>
              <a:t>x</a:t>
            </a:r>
          </a:p>
        </p:txBody>
      </p:sp>
      <p:sp>
        <p:nvSpPr>
          <p:cNvPr id="24618" name="Rectangle 1067"/>
          <p:cNvSpPr>
            <a:spLocks noChangeArrowheads="1"/>
          </p:cNvSpPr>
          <p:nvPr/>
        </p:nvSpPr>
        <p:spPr bwMode="auto">
          <a:xfrm>
            <a:off x="990600" y="1371600"/>
            <a:ext cx="33813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r>
              <a:rPr kumimoji="0" lang="en-US" altLang="ja-JP" sz="2800" i="1"/>
              <a:t>y</a:t>
            </a:r>
          </a:p>
        </p:txBody>
      </p:sp>
      <p:sp>
        <p:nvSpPr>
          <p:cNvPr id="24619" name="Text Box 1068"/>
          <p:cNvSpPr txBox="1">
            <a:spLocks noChangeArrowheads="1"/>
          </p:cNvSpPr>
          <p:nvPr/>
        </p:nvSpPr>
        <p:spPr bwMode="auto">
          <a:xfrm>
            <a:off x="611188" y="476250"/>
            <a:ext cx="8137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r>
              <a:rPr kumimoji="0" lang="ja-JP" altLang="en-US" sz="2800">
                <a:solidFill>
                  <a:srgbClr val="000000"/>
                </a:solidFill>
              </a:rPr>
              <a:t>母集団における単回帰モデル、観測値および誤差項</a:t>
            </a:r>
            <a:endParaRPr kumimoji="0" lang="en-US" altLang="ja-JP" sz="2800">
              <a:solidFill>
                <a:srgbClr val="000000"/>
              </a:solidFill>
            </a:endParaRPr>
          </a:p>
        </p:txBody>
      </p:sp>
      <p:sp>
        <p:nvSpPr>
          <p:cNvPr id="24620" name="Rectangle 1070"/>
          <p:cNvSpPr>
            <a:spLocks noChangeArrowheads="1"/>
          </p:cNvSpPr>
          <p:nvPr/>
        </p:nvSpPr>
        <p:spPr bwMode="auto">
          <a:xfrm>
            <a:off x="6019800" y="1447800"/>
            <a:ext cx="2901950"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8" tIns="44450" rIns="90488" bIns="44450">
            <a:spAutoFit/>
          </a:bodyPr>
          <a:lstStyle/>
          <a:p>
            <a:pPr eaLnBrk="0" hangingPunct="0">
              <a:lnSpc>
                <a:spcPct val="90000"/>
              </a:lnSpc>
              <a:spcBef>
                <a:spcPct val="30000"/>
              </a:spcBef>
            </a:pPr>
            <a:r>
              <a:rPr kumimoji="0" lang="en-US" altLang="ja-JP" sz="2800"/>
              <a:t>E(</a:t>
            </a:r>
            <a:r>
              <a:rPr kumimoji="0" lang="ja-JP" sz="2800"/>
              <a:t>Y</a:t>
            </a:r>
            <a:r>
              <a:rPr kumimoji="0" lang="en-US" altLang="ja-JP" sz="2800"/>
              <a:t>|X) = </a:t>
            </a:r>
            <a:r>
              <a:rPr kumimoji="0" lang="en-US" altLang="ja-JP" sz="2800" i="1">
                <a:latin typeface="Symbol" charset="0"/>
              </a:rPr>
              <a:t>b</a:t>
            </a:r>
            <a:r>
              <a:rPr kumimoji="0" lang="en-US" altLang="ja-JP" sz="2800" i="1" baseline="-25000"/>
              <a:t>0 </a:t>
            </a:r>
            <a:r>
              <a:rPr kumimoji="0" lang="en-US" altLang="ja-JP" sz="2800" i="1"/>
              <a:t>+ </a:t>
            </a:r>
            <a:r>
              <a:rPr kumimoji="0" lang="en-US" altLang="ja-JP" sz="2800" i="1">
                <a:latin typeface="Symbol" charset="0"/>
              </a:rPr>
              <a:t>b</a:t>
            </a:r>
            <a:r>
              <a:rPr kumimoji="0" lang="en-US" altLang="ja-JP" sz="2800" i="1" baseline="-25000"/>
              <a:t>1</a:t>
            </a:r>
            <a:r>
              <a:rPr kumimoji="0" lang="ja-JP" sz="2800"/>
              <a:t>X</a:t>
            </a:r>
            <a:endParaRPr kumimoji="0" lang="en-US" altLang="ja-JP" sz="2800"/>
          </a:p>
        </p:txBody>
      </p:sp>
    </p:spTree>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1770</TotalTime>
  <Words>1509</Words>
  <Application>Microsoft Macintosh PowerPoint</Application>
  <PresentationFormat>画面に合わせる (4:3)</PresentationFormat>
  <Paragraphs>330</Paragraphs>
  <Slides>30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3</vt:i4>
      </vt:variant>
      <vt:variant>
        <vt:lpstr>スライド タイトル</vt:lpstr>
      </vt:variant>
      <vt:variant>
        <vt:i4>30</vt:i4>
      </vt:variant>
    </vt:vector>
  </HeadingPairs>
  <TitlesOfParts>
    <vt:vector size="34" baseType="lpstr">
      <vt:lpstr>ホワイト</vt:lpstr>
      <vt:lpstr>文書</vt:lpstr>
      <vt:lpstr>Equation</vt:lpstr>
      <vt:lpstr>数式</vt:lpstr>
      <vt:lpstr>第５章　単回帰分析：2つの事柄の関係をシンプルなモデルに当てはめる</vt:lpstr>
      <vt:lpstr>１　単回帰モデル</vt:lpstr>
      <vt:lpstr>修学年数で条件付けした年収の期待値</vt:lpstr>
      <vt:lpstr>関係のモデル化</vt:lpstr>
      <vt:lpstr>単回帰式</vt:lpstr>
      <vt:lpstr>因果関係を示すための条件</vt:lpstr>
      <vt:lpstr>PowerPoint プレゼンテーション</vt:lpstr>
      <vt:lpstr>２　最小二乗法（Ordinary Least Squares）</vt:lpstr>
      <vt:lpstr>PowerPoint プレゼンテーション</vt:lpstr>
      <vt:lpstr>モーメント（積率）法：最小二乗推定量の求め方１</vt:lpstr>
      <vt:lpstr>モーメント法</vt:lpstr>
      <vt:lpstr>回帰パラメターの識別</vt:lpstr>
      <vt:lpstr>最小二乗推定量のモーメント法による求め方</vt:lpstr>
      <vt:lpstr>回帰パラメターの推定値のまとめ</vt:lpstr>
      <vt:lpstr>３　傾きパラメターをどう解釈するか</vt:lpstr>
      <vt:lpstr>４　最小二乗法の別解法：残差二乗和の最小化</vt:lpstr>
      <vt:lpstr>PowerPoint プレゼンテーション</vt:lpstr>
      <vt:lpstr>残差二乗和の最小化</vt:lpstr>
      <vt:lpstr>最小二乗法で推定した単回帰モデルの性質 </vt:lpstr>
      <vt:lpstr>決定係数</vt:lpstr>
      <vt:lpstr>決定係数の性質</vt:lpstr>
      <vt:lpstr>５　最小二乗推定量は良い推定方法か？</vt:lpstr>
      <vt:lpstr>最小二乗推定量の不偏性[E（bols）＝ b]のための 4つの仮定</vt:lpstr>
      <vt:lpstr>最小二乗推定量の不偏性のまとめ</vt:lpstr>
      <vt:lpstr>最小二乗推定量の分散</vt:lpstr>
      <vt:lpstr>PowerPoint プレゼンテーション</vt:lpstr>
      <vt:lpstr>PowerPoint プレゼンテーション</vt:lpstr>
      <vt:lpstr>最小二乗推定量の分散（均一な場合）</vt:lpstr>
      <vt:lpstr>誤差項の分散の推定法</vt:lpstr>
      <vt:lpstr>まとめ</vt:lpstr>
    </vt:vector>
  </TitlesOfParts>
  <Company>Dartmouth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Introductory Econometrics</dc:title>
  <dc:creator>Ryuichi Tanaka</dc:creator>
  <cp:lastModifiedBy>R1</cp:lastModifiedBy>
  <cp:revision>142</cp:revision>
  <cp:lastPrinted>1601-01-01T00:00:00Z</cp:lastPrinted>
  <dcterms:created xsi:type="dcterms:W3CDTF">1999-10-02T17:37:41Z</dcterms:created>
  <dcterms:modified xsi:type="dcterms:W3CDTF">2016-03-15T02:50:28Z</dcterms:modified>
</cp:coreProperties>
</file>