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notesMasterIdLst>
    <p:notesMasterId r:id="rId7"/>
  </p:notesMasterIdLst>
  <p:handoutMasterIdLst>
    <p:handoutMasterId r:id="rId8"/>
  </p:handoutMasterIdLst>
  <p:sldIdLst>
    <p:sldId id="256" r:id="rId2"/>
    <p:sldId id="258" r:id="rId3"/>
    <p:sldId id="264" r:id="rId4"/>
    <p:sldId id="265" r:id="rId5"/>
    <p:sldId id="266" r:id="rId6"/>
  </p:sldIdLst>
  <p:sldSz cx="9144000" cy="6858000" type="screen4x3"/>
  <p:notesSz cx="6735763" cy="9799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1866" autoAdjust="0"/>
  </p:normalViewPr>
  <p:slideViewPr>
    <p:cSldViewPr>
      <p:cViewPr varScale="1">
        <p:scale>
          <a:sx n="67" d="100"/>
          <a:sy n="67" d="100"/>
        </p:scale>
        <p:origin x="1254"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0538"/>
          </a:xfrm>
          <a:prstGeom prst="rect">
            <a:avLst/>
          </a:prstGeom>
        </p:spPr>
        <p:txBody>
          <a:bodyPr vert="horz" lIns="91428" tIns="45715" rIns="91428" bIns="4571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0538"/>
          </a:xfrm>
          <a:prstGeom prst="rect">
            <a:avLst/>
          </a:prstGeom>
        </p:spPr>
        <p:txBody>
          <a:bodyPr vert="horz" lIns="91428" tIns="45715" rIns="91428" bIns="45715" rtlCol="0"/>
          <a:lstStyle>
            <a:lvl1pPr algn="r">
              <a:defRPr sz="1200"/>
            </a:lvl1pPr>
          </a:lstStyle>
          <a:p>
            <a:fld id="{CEA903CE-F288-4AE5-90AB-C94654F97455}" type="datetimeFigureOut">
              <a:rPr kumimoji="1" lang="ja-JP" altLang="en-US" smtClean="0"/>
              <a:t>2016/2/16</a:t>
            </a:fld>
            <a:endParaRPr kumimoji="1" lang="ja-JP" altLang="en-US"/>
          </a:p>
        </p:txBody>
      </p:sp>
      <p:sp>
        <p:nvSpPr>
          <p:cNvPr id="4" name="フッター プレースホルダー 3"/>
          <p:cNvSpPr>
            <a:spLocks noGrp="1"/>
          </p:cNvSpPr>
          <p:nvPr>
            <p:ph type="ftr" sz="quarter" idx="2"/>
          </p:nvPr>
        </p:nvSpPr>
        <p:spPr>
          <a:xfrm>
            <a:off x="1" y="9307514"/>
            <a:ext cx="2919413" cy="490537"/>
          </a:xfrm>
          <a:prstGeom prst="rect">
            <a:avLst/>
          </a:prstGeom>
        </p:spPr>
        <p:txBody>
          <a:bodyPr vert="horz" lIns="91428" tIns="45715" rIns="91428" bIns="4571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07514"/>
            <a:ext cx="2919412" cy="490537"/>
          </a:xfrm>
          <a:prstGeom prst="rect">
            <a:avLst/>
          </a:prstGeom>
        </p:spPr>
        <p:txBody>
          <a:bodyPr vert="horz" lIns="91428" tIns="45715" rIns="91428" bIns="45715" rtlCol="0" anchor="b"/>
          <a:lstStyle>
            <a:lvl1pPr algn="r">
              <a:defRPr sz="1200"/>
            </a:lvl1pPr>
          </a:lstStyle>
          <a:p>
            <a:fld id="{A34DFC51-C123-4650-9E0D-2C300D69269E}" type="slidenum">
              <a:rPr kumimoji="1" lang="ja-JP" altLang="en-US" smtClean="0"/>
              <a:t>‹#›</a:t>
            </a:fld>
            <a:endParaRPr kumimoji="1" lang="ja-JP" altLang="en-US"/>
          </a:p>
        </p:txBody>
      </p:sp>
    </p:spTree>
    <p:extLst>
      <p:ext uri="{BB962C8B-B14F-4D97-AF65-F5344CB8AC3E}">
        <p14:creationId xmlns:p14="http://schemas.microsoft.com/office/powerpoint/2010/main" val="36398159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1" cy="489982"/>
          </a:xfrm>
          <a:prstGeom prst="rect">
            <a:avLst/>
          </a:prstGeom>
        </p:spPr>
        <p:txBody>
          <a:bodyPr vert="horz" lIns="91428" tIns="45715" rIns="91428"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1"/>
            <a:ext cx="2918831" cy="489982"/>
          </a:xfrm>
          <a:prstGeom prst="rect">
            <a:avLst/>
          </a:prstGeom>
        </p:spPr>
        <p:txBody>
          <a:bodyPr vert="horz" lIns="91428" tIns="45715" rIns="91428" bIns="45715" rtlCol="0"/>
          <a:lstStyle>
            <a:lvl1pPr algn="r">
              <a:defRPr sz="1200"/>
            </a:lvl1pPr>
          </a:lstStyle>
          <a:p>
            <a:fld id="{587B25AC-2C12-4DED-A32E-D97F736A4F6F}" type="datetimeFigureOut">
              <a:rPr kumimoji="1" lang="ja-JP" altLang="en-US" smtClean="0"/>
              <a:t>2016/2/16</a:t>
            </a:fld>
            <a:endParaRPr kumimoji="1" lang="ja-JP" altLang="en-US"/>
          </a:p>
        </p:txBody>
      </p:sp>
      <p:sp>
        <p:nvSpPr>
          <p:cNvPr id="4" name="スライド イメージ プレースホルダー 3"/>
          <p:cNvSpPr>
            <a:spLocks noGrp="1" noRot="1" noChangeAspect="1"/>
          </p:cNvSpPr>
          <p:nvPr>
            <p:ph type="sldImg" idx="2"/>
          </p:nvPr>
        </p:nvSpPr>
        <p:spPr>
          <a:xfrm>
            <a:off x="919163" y="735013"/>
            <a:ext cx="4897437" cy="3675062"/>
          </a:xfrm>
          <a:prstGeom prst="rect">
            <a:avLst/>
          </a:prstGeom>
          <a:noFill/>
          <a:ln w="12700">
            <a:solidFill>
              <a:prstClr val="black"/>
            </a:solidFill>
          </a:ln>
        </p:spPr>
        <p:txBody>
          <a:bodyPr vert="horz" lIns="91428" tIns="45715" rIns="91428" bIns="45715" rtlCol="0" anchor="ctr"/>
          <a:lstStyle/>
          <a:p>
            <a:endParaRPr lang="ja-JP" altLang="en-US"/>
          </a:p>
        </p:txBody>
      </p:sp>
      <p:sp>
        <p:nvSpPr>
          <p:cNvPr id="5" name="ノート プレースホルダー 4"/>
          <p:cNvSpPr>
            <a:spLocks noGrp="1"/>
          </p:cNvSpPr>
          <p:nvPr>
            <p:ph type="body" sz="quarter" idx="3"/>
          </p:nvPr>
        </p:nvSpPr>
        <p:spPr>
          <a:xfrm>
            <a:off x="673577" y="4654829"/>
            <a:ext cx="5388610" cy="4409837"/>
          </a:xfrm>
          <a:prstGeom prst="rect">
            <a:avLst/>
          </a:prstGeom>
        </p:spPr>
        <p:txBody>
          <a:bodyPr vert="horz" lIns="91428" tIns="45715" rIns="91428" bIns="4571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07956"/>
            <a:ext cx="2918831" cy="489982"/>
          </a:xfrm>
          <a:prstGeom prst="rect">
            <a:avLst/>
          </a:prstGeom>
        </p:spPr>
        <p:txBody>
          <a:bodyPr vert="horz" lIns="91428" tIns="45715" rIns="91428"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07956"/>
            <a:ext cx="2918831" cy="489982"/>
          </a:xfrm>
          <a:prstGeom prst="rect">
            <a:avLst/>
          </a:prstGeom>
        </p:spPr>
        <p:txBody>
          <a:bodyPr vert="horz" lIns="91428" tIns="45715" rIns="91428" bIns="45715" rtlCol="0" anchor="b"/>
          <a:lstStyle>
            <a:lvl1pPr algn="r">
              <a:defRPr sz="1200"/>
            </a:lvl1pPr>
          </a:lstStyle>
          <a:p>
            <a:fld id="{6D4A1089-2C3B-4684-B7E0-D97D8923DCD8}" type="slidenum">
              <a:rPr kumimoji="1" lang="ja-JP" altLang="en-US" smtClean="0"/>
              <a:t>‹#›</a:t>
            </a:fld>
            <a:endParaRPr kumimoji="1" lang="ja-JP" altLang="en-US"/>
          </a:p>
        </p:txBody>
      </p:sp>
    </p:spTree>
    <p:extLst>
      <p:ext uri="{BB962C8B-B14F-4D97-AF65-F5344CB8AC3E}">
        <p14:creationId xmlns:p14="http://schemas.microsoft.com/office/powerpoint/2010/main" val="38386820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D4A1089-2C3B-4684-B7E0-D97D8923DCD8}" type="slidenum">
              <a:rPr kumimoji="1" lang="ja-JP" altLang="en-US" smtClean="0"/>
              <a:t>1</a:t>
            </a:fld>
            <a:endParaRPr kumimoji="1" lang="ja-JP" altLang="en-US"/>
          </a:p>
        </p:txBody>
      </p:sp>
    </p:spTree>
    <p:extLst>
      <p:ext uri="{BB962C8B-B14F-4D97-AF65-F5344CB8AC3E}">
        <p14:creationId xmlns:p14="http://schemas.microsoft.com/office/powerpoint/2010/main" val="138348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政治の定義：</a:t>
            </a:r>
            <a:endParaRPr kumimoji="1" lang="en-US" altLang="ja-JP" dirty="0" smtClean="0"/>
          </a:p>
          <a:p>
            <a:r>
              <a:rPr kumimoji="1" lang="en-US" altLang="ja-JP" dirty="0" smtClean="0"/>
              <a:t>	</a:t>
            </a:r>
            <a:r>
              <a:rPr kumimoji="1" lang="ja-JP" altLang="en-US" dirty="0" smtClean="0"/>
              <a:t>ソクラテスやプラトン「ポリスにおける共同生活」</a:t>
            </a:r>
            <a:endParaRPr kumimoji="1" lang="en-US" altLang="ja-JP" dirty="0" smtClean="0"/>
          </a:p>
          <a:p>
            <a:r>
              <a:rPr kumimoji="1" lang="en-US" altLang="ja-JP" dirty="0" smtClean="0"/>
              <a:t>	</a:t>
            </a:r>
            <a:r>
              <a:rPr kumimoji="1" lang="ja-JP" altLang="en-US" dirty="0" smtClean="0"/>
              <a:t>マキャベリやトマス・ホッブズ「権力機構としての国家の創出」</a:t>
            </a:r>
            <a:endParaRPr kumimoji="1" lang="en-US" altLang="ja-JP" dirty="0" smtClean="0"/>
          </a:p>
          <a:p>
            <a:r>
              <a:rPr kumimoji="1" lang="en-US" altLang="ja-JP" dirty="0" smtClean="0"/>
              <a:t>	</a:t>
            </a:r>
            <a:r>
              <a:rPr kumimoji="1" lang="ja-JP" altLang="en-US" dirty="0" smtClean="0"/>
              <a:t>カール・マルクス「生産関係に規定される階級闘争」</a:t>
            </a:r>
            <a:endParaRPr kumimoji="1" lang="en-US" altLang="ja-JP" dirty="0" smtClean="0"/>
          </a:p>
          <a:p>
            <a:r>
              <a:rPr kumimoji="1" lang="en-US" altLang="ja-JP" dirty="0" smtClean="0"/>
              <a:t>	D.</a:t>
            </a:r>
            <a:r>
              <a:rPr kumimoji="1" lang="ja-JP" altLang="en-US" smtClean="0"/>
              <a:t>イーストン「政治とは社会における希少価値の権威的配分」</a:t>
            </a:r>
            <a:endParaRPr kumimoji="1" lang="en-US" altLang="ja-JP" dirty="0" smtClean="0"/>
          </a:p>
          <a:p>
            <a:endParaRPr kumimoji="1" lang="en-US" altLang="ja-JP" dirty="0" smtClean="0"/>
          </a:p>
          <a:p>
            <a:r>
              <a:rPr kumimoji="1" lang="ja-JP" altLang="en-US" dirty="0" smtClean="0"/>
              <a:t>経済学が扱うのは「資源の効率的配分」である。市場を通じてみなが利益を最大化するように競争すれば、みなの満足が最大化する。</a:t>
            </a:r>
            <a:endParaRPr kumimoji="1" lang="en-US" altLang="ja-JP" dirty="0" smtClean="0"/>
          </a:p>
          <a:p>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6D4A1089-2C3B-4684-B7E0-D97D8923DCD8}" type="slidenum">
              <a:rPr kumimoji="1" lang="ja-JP" altLang="en-US" smtClean="0"/>
              <a:t>2</a:t>
            </a:fld>
            <a:endParaRPr kumimoji="1" lang="ja-JP" altLang="en-US"/>
          </a:p>
        </p:txBody>
      </p:sp>
    </p:spTree>
    <p:extLst>
      <p:ext uri="{BB962C8B-B14F-4D97-AF65-F5344CB8AC3E}">
        <p14:creationId xmlns:p14="http://schemas.microsoft.com/office/powerpoint/2010/main" val="1206977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D4A1089-2C3B-4684-B7E0-D97D8923DCD8}" type="slidenum">
              <a:rPr kumimoji="1" lang="ja-JP" altLang="en-US" smtClean="0"/>
              <a:t>3</a:t>
            </a:fld>
            <a:endParaRPr kumimoji="1" lang="ja-JP" altLang="en-US"/>
          </a:p>
        </p:txBody>
      </p:sp>
    </p:spTree>
    <p:extLst>
      <p:ext uri="{BB962C8B-B14F-4D97-AF65-F5344CB8AC3E}">
        <p14:creationId xmlns:p14="http://schemas.microsoft.com/office/powerpoint/2010/main" val="3489553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R.</a:t>
            </a:r>
            <a:r>
              <a:rPr kumimoji="1" lang="ja-JP" altLang="en-US" smtClean="0"/>
              <a:t>ダールの権力の定義「</a:t>
            </a:r>
            <a:r>
              <a:rPr kumimoji="1" lang="ja-JP" altLang="en-US" dirty="0" smtClean="0"/>
              <a:t>Ｂがふつうならし</a:t>
            </a:r>
            <a:r>
              <a:rPr kumimoji="1" lang="ja-JP" altLang="en-US" smtClean="0"/>
              <a:t>ないであろうことを</a:t>
            </a:r>
            <a:r>
              <a:rPr kumimoji="1" lang="ja-JP" altLang="en-US" dirty="0" smtClean="0"/>
              <a:t>ＡがＢにさせた場合に、ＡはＢに対して権力を持つ」</a:t>
            </a:r>
            <a:endParaRPr kumimoji="1" lang="ja-JP" altLang="en-US" dirty="0"/>
          </a:p>
        </p:txBody>
      </p:sp>
      <p:sp>
        <p:nvSpPr>
          <p:cNvPr id="4" name="スライド番号プレースホルダー 3"/>
          <p:cNvSpPr>
            <a:spLocks noGrp="1"/>
          </p:cNvSpPr>
          <p:nvPr>
            <p:ph type="sldNum" sz="quarter" idx="10"/>
          </p:nvPr>
        </p:nvSpPr>
        <p:spPr/>
        <p:txBody>
          <a:bodyPr/>
          <a:lstStyle/>
          <a:p>
            <a:fld id="{6D4A1089-2C3B-4684-B7E0-D97D8923DCD8}" type="slidenum">
              <a:rPr kumimoji="1" lang="ja-JP" altLang="en-US" smtClean="0"/>
              <a:t>4</a:t>
            </a:fld>
            <a:endParaRPr kumimoji="1" lang="ja-JP" altLang="en-US"/>
          </a:p>
        </p:txBody>
      </p:sp>
    </p:spTree>
    <p:extLst>
      <p:ext uri="{BB962C8B-B14F-4D97-AF65-F5344CB8AC3E}">
        <p14:creationId xmlns:p14="http://schemas.microsoft.com/office/powerpoint/2010/main" val="7243798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D4A1089-2C3B-4684-B7E0-D97D8923DCD8}" type="slidenum">
              <a:rPr kumimoji="1" lang="ja-JP" altLang="en-US" smtClean="0"/>
              <a:t>5</a:t>
            </a:fld>
            <a:endParaRPr kumimoji="1" lang="ja-JP" altLang="en-US"/>
          </a:p>
        </p:txBody>
      </p:sp>
    </p:spTree>
    <p:extLst>
      <p:ext uri="{BB962C8B-B14F-4D97-AF65-F5344CB8AC3E}">
        <p14:creationId xmlns:p14="http://schemas.microsoft.com/office/powerpoint/2010/main" val="38822926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684850C-2E70-40A4-B3A3-A38711F94416}" type="slidenum">
              <a:rPr kumimoji="1" lang="ja-JP" altLang="en-US" smtClean="0"/>
              <a:t>‹#›</a:t>
            </a:fld>
            <a:endParaRPr kumimoji="1" lang="ja-JP" altLang="en-US"/>
          </a:p>
        </p:txBody>
      </p:sp>
    </p:spTree>
    <p:extLst>
      <p:ext uri="{BB962C8B-B14F-4D97-AF65-F5344CB8AC3E}">
        <p14:creationId xmlns:p14="http://schemas.microsoft.com/office/powerpoint/2010/main" val="46127852"/>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684850C-2E70-40A4-B3A3-A38711F94416}" type="slidenum">
              <a:rPr kumimoji="1" lang="ja-JP" altLang="en-US" smtClean="0"/>
              <a:t>‹#›</a:t>
            </a:fld>
            <a:endParaRPr kumimoji="1" lang="ja-JP" altLang="en-US"/>
          </a:p>
        </p:txBody>
      </p:sp>
    </p:spTree>
    <p:extLst>
      <p:ext uri="{BB962C8B-B14F-4D97-AF65-F5344CB8AC3E}">
        <p14:creationId xmlns:p14="http://schemas.microsoft.com/office/powerpoint/2010/main" val="3859831865"/>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684850C-2E70-40A4-B3A3-A38711F94416}" type="slidenum">
              <a:rPr kumimoji="1" lang="ja-JP" altLang="en-US" smtClean="0"/>
              <a:t>‹#›</a:t>
            </a:fld>
            <a:endParaRPr kumimoji="1" lang="ja-JP" altLang="en-US"/>
          </a:p>
        </p:txBody>
      </p:sp>
    </p:spTree>
    <p:extLst>
      <p:ext uri="{BB962C8B-B14F-4D97-AF65-F5344CB8AC3E}">
        <p14:creationId xmlns:p14="http://schemas.microsoft.com/office/powerpoint/2010/main" val="3237814176"/>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684850C-2E70-40A4-B3A3-A38711F94416}" type="slidenum">
              <a:rPr kumimoji="1" lang="ja-JP" altLang="en-US" smtClean="0"/>
              <a:t>‹#›</a:t>
            </a:fld>
            <a:endParaRPr kumimoji="1" lang="ja-JP" altLang="en-US"/>
          </a:p>
        </p:txBody>
      </p:sp>
    </p:spTree>
    <p:extLst>
      <p:ext uri="{BB962C8B-B14F-4D97-AF65-F5344CB8AC3E}">
        <p14:creationId xmlns:p14="http://schemas.microsoft.com/office/powerpoint/2010/main" val="3612548203"/>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684850C-2E70-40A4-B3A3-A38711F94416}" type="slidenum">
              <a:rPr kumimoji="1" lang="ja-JP" altLang="en-US" smtClean="0"/>
              <a:t>‹#›</a:t>
            </a:fld>
            <a:endParaRPr kumimoji="1" lang="ja-JP" altLang="en-US"/>
          </a:p>
        </p:txBody>
      </p:sp>
    </p:spTree>
    <p:extLst>
      <p:ext uri="{BB962C8B-B14F-4D97-AF65-F5344CB8AC3E}">
        <p14:creationId xmlns:p14="http://schemas.microsoft.com/office/powerpoint/2010/main" val="537431884"/>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684850C-2E70-40A4-B3A3-A38711F94416}" type="slidenum">
              <a:rPr kumimoji="1" lang="ja-JP" altLang="en-US" smtClean="0"/>
              <a:t>‹#›</a:t>
            </a:fld>
            <a:endParaRPr kumimoji="1" lang="ja-JP" altLang="en-US"/>
          </a:p>
        </p:txBody>
      </p:sp>
    </p:spTree>
    <p:extLst>
      <p:ext uri="{BB962C8B-B14F-4D97-AF65-F5344CB8AC3E}">
        <p14:creationId xmlns:p14="http://schemas.microsoft.com/office/powerpoint/2010/main" val="3347501370"/>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684850C-2E70-40A4-B3A3-A38711F94416}" type="slidenum">
              <a:rPr kumimoji="1" lang="ja-JP" altLang="en-US" smtClean="0"/>
              <a:t>‹#›</a:t>
            </a:fld>
            <a:endParaRPr kumimoji="1" lang="ja-JP" altLang="en-US"/>
          </a:p>
        </p:txBody>
      </p:sp>
    </p:spTree>
    <p:extLst>
      <p:ext uri="{BB962C8B-B14F-4D97-AF65-F5344CB8AC3E}">
        <p14:creationId xmlns:p14="http://schemas.microsoft.com/office/powerpoint/2010/main" val="1109450433"/>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684850C-2E70-40A4-B3A3-A38711F94416}" type="slidenum">
              <a:rPr kumimoji="1" lang="ja-JP" altLang="en-US" smtClean="0"/>
              <a:t>‹#›</a:t>
            </a:fld>
            <a:endParaRPr kumimoji="1" lang="ja-JP" altLang="en-US"/>
          </a:p>
        </p:txBody>
      </p:sp>
    </p:spTree>
    <p:extLst>
      <p:ext uri="{BB962C8B-B14F-4D97-AF65-F5344CB8AC3E}">
        <p14:creationId xmlns:p14="http://schemas.microsoft.com/office/powerpoint/2010/main" val="2348724394"/>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684850C-2E70-40A4-B3A3-A38711F94416}" type="slidenum">
              <a:rPr kumimoji="1" lang="ja-JP" altLang="en-US" smtClean="0"/>
              <a:t>‹#›</a:t>
            </a:fld>
            <a:endParaRPr kumimoji="1" lang="ja-JP" altLang="en-US"/>
          </a:p>
        </p:txBody>
      </p:sp>
    </p:spTree>
    <p:extLst>
      <p:ext uri="{BB962C8B-B14F-4D97-AF65-F5344CB8AC3E}">
        <p14:creationId xmlns:p14="http://schemas.microsoft.com/office/powerpoint/2010/main" val="4102150799"/>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684850C-2E70-40A4-B3A3-A38711F94416}" type="slidenum">
              <a:rPr kumimoji="1" lang="ja-JP" altLang="en-US" smtClean="0"/>
              <a:t>‹#›</a:t>
            </a:fld>
            <a:endParaRPr kumimoji="1" lang="ja-JP" altLang="en-US"/>
          </a:p>
        </p:txBody>
      </p:sp>
    </p:spTree>
    <p:extLst>
      <p:ext uri="{BB962C8B-B14F-4D97-AF65-F5344CB8AC3E}">
        <p14:creationId xmlns:p14="http://schemas.microsoft.com/office/powerpoint/2010/main" val="2937599956"/>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684850C-2E70-40A4-B3A3-A38711F94416}" type="slidenum">
              <a:rPr kumimoji="1" lang="ja-JP" altLang="en-US" smtClean="0"/>
              <a:t>‹#›</a:t>
            </a:fld>
            <a:endParaRPr kumimoji="1" lang="ja-JP" altLang="en-US"/>
          </a:p>
        </p:txBody>
      </p:sp>
    </p:spTree>
    <p:extLst>
      <p:ext uri="{BB962C8B-B14F-4D97-AF65-F5344CB8AC3E}">
        <p14:creationId xmlns:p14="http://schemas.microsoft.com/office/powerpoint/2010/main" val="1313353693"/>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84850C-2E70-40A4-B3A3-A38711F94416}" type="slidenum">
              <a:rPr kumimoji="1" lang="ja-JP" altLang="en-US" smtClean="0"/>
              <a:t>‹#›</a:t>
            </a:fld>
            <a:endParaRPr kumimoji="1" lang="ja-JP" altLang="en-US"/>
          </a:p>
        </p:txBody>
      </p:sp>
    </p:spTree>
    <p:extLst>
      <p:ext uri="{BB962C8B-B14F-4D97-AF65-F5344CB8AC3E}">
        <p14:creationId xmlns:p14="http://schemas.microsoft.com/office/powerpoint/2010/main" val="1429969561"/>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dirty="0" smtClean="0"/>
              <a:t>政治学概論</a:t>
            </a:r>
            <a:r>
              <a:rPr kumimoji="1" lang="en-US" altLang="ja-JP" dirty="0" smtClean="0"/>
              <a:t/>
            </a:r>
            <a:br>
              <a:rPr kumimoji="1" lang="en-US" altLang="ja-JP" dirty="0" smtClean="0"/>
            </a:br>
            <a:r>
              <a:rPr lang="ja-JP" altLang="en-US" sz="3600" dirty="0"/>
              <a:t>第１</a:t>
            </a:r>
            <a:r>
              <a:rPr lang="ja-JP" altLang="en-US" sz="3600" dirty="0" smtClean="0"/>
              <a:t>講　イントロダクション</a:t>
            </a:r>
            <a:endParaRPr kumimoji="1" lang="ja-JP" altLang="en-US" dirty="0"/>
          </a:p>
        </p:txBody>
      </p:sp>
      <p:sp>
        <p:nvSpPr>
          <p:cNvPr id="3" name="サブタイトル 2"/>
          <p:cNvSpPr>
            <a:spLocks noGrp="1"/>
          </p:cNvSpPr>
          <p:nvPr>
            <p:ph type="subTitle" idx="1"/>
          </p:nvPr>
        </p:nvSpPr>
        <p:spPr/>
        <p:txBody>
          <a:bodyPr>
            <a:normAutofit/>
          </a:bodyPr>
          <a:lstStyle/>
          <a:p>
            <a:r>
              <a:rPr kumimoji="1" lang="ja-JP" altLang="en-US" dirty="0" smtClean="0"/>
              <a:t>２０ＸＸ年ＸＸ月</a:t>
            </a:r>
            <a:r>
              <a:rPr lang="ja-JP" altLang="en-US" dirty="0"/>
              <a:t>ＸＸ</a:t>
            </a:r>
            <a:r>
              <a:rPr kumimoji="1" lang="ja-JP" altLang="en-US" dirty="0" smtClean="0"/>
              <a:t>日</a:t>
            </a:r>
            <a:endParaRPr kumimoji="1" lang="en-US" altLang="ja-JP" dirty="0" smtClean="0"/>
          </a:p>
          <a:p>
            <a:r>
              <a:rPr lang="ja-JP" altLang="en-US" dirty="0" smtClean="0"/>
              <a:t>○○大学○○学部</a:t>
            </a:r>
            <a:endParaRPr kumimoji="1" lang="ja-JP" altLang="en-US" dirty="0"/>
          </a:p>
        </p:txBody>
      </p:sp>
      <p:sp>
        <p:nvSpPr>
          <p:cNvPr id="4" name="スライド番号プレースホルダー 3"/>
          <p:cNvSpPr>
            <a:spLocks noGrp="1"/>
          </p:cNvSpPr>
          <p:nvPr>
            <p:ph type="sldNum" sz="quarter" idx="12"/>
          </p:nvPr>
        </p:nvSpPr>
        <p:spPr/>
        <p:txBody>
          <a:bodyPr/>
          <a:lstStyle/>
          <a:p>
            <a:fld id="{5684850C-2E70-40A4-B3A3-A38711F94416}" type="slidenum">
              <a:rPr kumimoji="1" lang="ja-JP" altLang="en-US" smtClean="0"/>
              <a:t>1</a:t>
            </a:fld>
            <a:endParaRPr kumimoji="1" lang="ja-JP" altLang="en-US"/>
          </a:p>
        </p:txBody>
      </p:sp>
    </p:spTree>
    <p:extLst>
      <p:ext uri="{BB962C8B-B14F-4D97-AF65-F5344CB8AC3E}">
        <p14:creationId xmlns:p14="http://schemas.microsoft.com/office/powerpoint/2010/main" val="1128370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１．政治</a:t>
            </a:r>
            <a:r>
              <a:rPr lang="ja-JP" altLang="en-US" dirty="0" smtClean="0"/>
              <a:t>とは何か</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政治の定義</a:t>
            </a:r>
            <a:endParaRPr kumimoji="1" lang="en-US" altLang="ja-JP" dirty="0" smtClean="0"/>
          </a:p>
          <a:p>
            <a:pPr marL="457200" lvl="1" indent="0">
              <a:buNone/>
            </a:pPr>
            <a:r>
              <a:rPr lang="ja-JP" altLang="en-US" dirty="0" smtClean="0"/>
              <a:t>「政治とは価値の権威的配分」（</a:t>
            </a:r>
            <a:r>
              <a:rPr lang="en-US" altLang="ja-JP" dirty="0" smtClean="0"/>
              <a:t>D.</a:t>
            </a:r>
            <a:r>
              <a:rPr lang="ja-JP" altLang="en-US" dirty="0" smtClean="0"/>
              <a:t>イーストン）</a:t>
            </a:r>
            <a:endParaRPr lang="en-US" altLang="ja-JP" dirty="0" smtClean="0"/>
          </a:p>
          <a:p>
            <a:pPr marL="457200" lvl="1" indent="0">
              <a:buNone/>
            </a:pPr>
            <a:endParaRPr kumimoji="1" lang="en-US" altLang="ja-JP" dirty="0"/>
          </a:p>
          <a:p>
            <a:pPr marL="457200" lvl="1" indent="0">
              <a:buNone/>
            </a:pPr>
            <a:endParaRPr lang="en-US" altLang="ja-JP" dirty="0" smtClean="0"/>
          </a:p>
          <a:p>
            <a:pPr marL="457200" lvl="1" indent="0">
              <a:buNone/>
            </a:pPr>
            <a:endParaRPr lang="en-US" altLang="ja-JP" dirty="0" smtClean="0"/>
          </a:p>
          <a:p>
            <a:pPr marL="457200" lvl="1" indent="0">
              <a:buNone/>
            </a:pPr>
            <a:r>
              <a:rPr kumimoji="1" lang="ja-JP" altLang="en-US" dirty="0" smtClean="0"/>
              <a:t>「市場経済とは財の効率的配分」（ミクロ経済学）</a:t>
            </a:r>
            <a:endParaRPr kumimoji="1" lang="ja-JP" altLang="en-US" dirty="0"/>
          </a:p>
        </p:txBody>
      </p:sp>
      <p:sp>
        <p:nvSpPr>
          <p:cNvPr id="5" name="スライド番号プレースホルダー 4"/>
          <p:cNvSpPr>
            <a:spLocks noGrp="1"/>
          </p:cNvSpPr>
          <p:nvPr>
            <p:ph type="sldNum" sz="quarter" idx="12"/>
          </p:nvPr>
        </p:nvSpPr>
        <p:spPr/>
        <p:txBody>
          <a:bodyPr/>
          <a:lstStyle/>
          <a:p>
            <a:fld id="{5684850C-2E70-40A4-B3A3-A38711F94416}" type="slidenum">
              <a:rPr kumimoji="1" lang="ja-JP" altLang="en-US" smtClean="0"/>
              <a:t>2</a:t>
            </a:fld>
            <a:endParaRPr kumimoji="1" lang="ja-JP" altLang="en-US"/>
          </a:p>
        </p:txBody>
      </p:sp>
      <p:sp>
        <p:nvSpPr>
          <p:cNvPr id="4" name="上下矢印 3"/>
          <p:cNvSpPr/>
          <p:nvPr/>
        </p:nvSpPr>
        <p:spPr>
          <a:xfrm>
            <a:off x="3707904" y="2708920"/>
            <a:ext cx="576064" cy="1008112"/>
          </a:xfrm>
          <a:prstGeom prst="up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12395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１．</a:t>
            </a:r>
            <a:r>
              <a:rPr lang="ja-JP" altLang="en-US" dirty="0"/>
              <a:t>政治とは何か</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市場取引のイメージ</a:t>
            </a:r>
            <a:endParaRPr kumimoji="1" lang="ja-JP" altLang="en-US" dirty="0"/>
          </a:p>
        </p:txBody>
      </p:sp>
      <p:sp>
        <p:nvSpPr>
          <p:cNvPr id="14" name="スライド番号プレースホルダー 13"/>
          <p:cNvSpPr>
            <a:spLocks noGrp="1"/>
          </p:cNvSpPr>
          <p:nvPr>
            <p:ph type="sldNum" sz="quarter" idx="12"/>
          </p:nvPr>
        </p:nvSpPr>
        <p:spPr/>
        <p:txBody>
          <a:bodyPr/>
          <a:lstStyle/>
          <a:p>
            <a:fld id="{5684850C-2E70-40A4-B3A3-A38711F94416}" type="slidenum">
              <a:rPr kumimoji="1" lang="ja-JP" altLang="en-US" smtClean="0"/>
              <a:t>3</a:t>
            </a:fld>
            <a:endParaRPr kumimoji="1" lang="ja-JP" altLang="en-US"/>
          </a:p>
        </p:txBody>
      </p:sp>
      <p:sp>
        <p:nvSpPr>
          <p:cNvPr id="4" name="テキスト ボックス 3"/>
          <p:cNvSpPr txBox="1"/>
          <p:nvPr/>
        </p:nvSpPr>
        <p:spPr>
          <a:xfrm>
            <a:off x="943403" y="2132856"/>
            <a:ext cx="360040" cy="461665"/>
          </a:xfrm>
          <a:prstGeom prst="rect">
            <a:avLst/>
          </a:prstGeom>
          <a:noFill/>
        </p:spPr>
        <p:txBody>
          <a:bodyPr wrap="square" rtlCol="0">
            <a:spAutoFit/>
          </a:bodyPr>
          <a:lstStyle/>
          <a:p>
            <a:r>
              <a:rPr kumimoji="1" lang="ja-JP" altLang="en-US" sz="2400" b="1" dirty="0" smtClean="0"/>
              <a:t>Ａ</a:t>
            </a:r>
            <a:endParaRPr kumimoji="1" lang="ja-JP" altLang="en-US" sz="2400" b="1" dirty="0"/>
          </a:p>
        </p:txBody>
      </p:sp>
      <p:sp>
        <p:nvSpPr>
          <p:cNvPr id="5" name="テキスト ボックス 4"/>
          <p:cNvSpPr txBox="1"/>
          <p:nvPr/>
        </p:nvSpPr>
        <p:spPr>
          <a:xfrm>
            <a:off x="943403" y="2607295"/>
            <a:ext cx="360040" cy="461665"/>
          </a:xfrm>
          <a:prstGeom prst="rect">
            <a:avLst/>
          </a:prstGeom>
          <a:noFill/>
        </p:spPr>
        <p:txBody>
          <a:bodyPr wrap="square" rtlCol="0">
            <a:spAutoFit/>
          </a:bodyPr>
          <a:lstStyle/>
          <a:p>
            <a:r>
              <a:rPr kumimoji="1" lang="ja-JP" altLang="en-US" sz="2400" b="1" dirty="0" smtClean="0"/>
              <a:t>Ｂ</a:t>
            </a:r>
            <a:endParaRPr kumimoji="1" lang="ja-JP" altLang="en-US" sz="2400" b="1" dirty="0"/>
          </a:p>
        </p:txBody>
      </p:sp>
      <p:pic>
        <p:nvPicPr>
          <p:cNvPr id="1026" name="Picture 2" descr="C:\Users\Takeshi Hieda\Dropbox\非常勤\神戸大学法学部_2015秋学期\第1回_イントロダクション\fruitsicon01-00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3876" y="2071687"/>
            <a:ext cx="535608" cy="53560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Users\Takeshi Hieda\Dropbox\非常勤\神戸大学法学部_2015秋学期\第1回_イントロダクション\fruitsicon01-00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5147" y="2058913"/>
            <a:ext cx="535608" cy="53560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C:\Users\Takeshi Hieda\Dropbox\非常勤\神戸大学法学部_2015秋学期\第1回_イントロダクション\fruitsicon01-00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37852" y="2058913"/>
            <a:ext cx="535608" cy="53560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Takeshi Hieda\Dropbox\非常勤\神戸大学法学部_2015秋学期\第1回_イントロダクション\fruitsicon01-00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94962" y="2059486"/>
            <a:ext cx="535608" cy="535608"/>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C:\Users\Takeshi Hieda\Dropbox\非常勤\神戸大学法学部_2015秋学期\第1回_イントロダクション\fruitsicon01-00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0570" y="2058913"/>
            <a:ext cx="535608" cy="535608"/>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C:\Users\Takeshi Hieda\Dropbox\非常勤\神戸大学法学部_2015秋学期\第1回_イントロダクション\fruitsicon01-00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6178" y="2058913"/>
            <a:ext cx="535608" cy="53560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C:\Users\Takeshi Hieda\Dropbox\非常勤\神戸大学法学部_2015秋学期\第1回_イントロダクション\fruitsicon01-00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1786" y="2058913"/>
            <a:ext cx="535608" cy="535608"/>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Takeshi Hieda\Dropbox\非常勤\神戸大学法学部_2015秋学期\第1回_イントロダクション\fruitsicon01-004.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52476" y="2607295"/>
            <a:ext cx="478408" cy="478408"/>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3" descr="C:\Users\Takeshi Hieda\Dropbox\非常勤\神戸大学法学部_2015秋学期\第1回_イントロダクション\fruitsicon01-004.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93747" y="2607295"/>
            <a:ext cx="478408" cy="478408"/>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3" descr="C:\Users\Takeshi Hieda\Dropbox\非常勤\神戸大学法学部_2015秋学期\第1回_イントロダクション\fruitsicon01-004.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6452" y="2607295"/>
            <a:ext cx="478408" cy="478408"/>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3" descr="C:\Users\Takeshi Hieda\Dropbox\非常勤\神戸大学法学部_2015秋学期\第1回_イントロダクション\fruitsicon01-004.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23562" y="2608604"/>
            <a:ext cx="478408" cy="478408"/>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3" descr="C:\Users\Takeshi Hieda\Dropbox\非常勤\神戸大学法学部_2015秋学期\第1回_イントロダクション\fruitsicon01-004.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59170" y="2608604"/>
            <a:ext cx="478408" cy="478408"/>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3" descr="C:\Users\Takeshi Hieda\Dropbox\非常勤\神戸大学法学部_2015秋学期\第1回_イントロダクション\fruitsicon01-004.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94778" y="2608604"/>
            <a:ext cx="478408" cy="478408"/>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3" descr="C:\Users\Takeshi Hieda\Dropbox\非常勤\神戸大学法学部_2015秋学期\第1回_イントロダクション\fruitsicon01-004.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2114" y="2608604"/>
            <a:ext cx="478408" cy="478408"/>
          </a:xfrm>
          <a:prstGeom prst="rect">
            <a:avLst/>
          </a:prstGeom>
          <a:noFill/>
          <a:extLst>
            <a:ext uri="{909E8E84-426E-40DD-AFC4-6F175D3DCCD1}">
              <a14:hiddenFill xmlns:a14="http://schemas.microsoft.com/office/drawing/2010/main">
                <a:solidFill>
                  <a:srgbClr val="FFFFFF"/>
                </a:solidFill>
              </a14:hiddenFill>
            </a:ext>
          </a:extLst>
        </p:spPr>
      </p:pic>
      <p:sp>
        <p:nvSpPr>
          <p:cNvPr id="6" name="下矢印 5"/>
          <p:cNvSpPr/>
          <p:nvPr/>
        </p:nvSpPr>
        <p:spPr>
          <a:xfrm>
            <a:off x="2891442" y="3304188"/>
            <a:ext cx="1071216" cy="432048"/>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929189" y="4016968"/>
            <a:ext cx="360040" cy="461665"/>
          </a:xfrm>
          <a:prstGeom prst="rect">
            <a:avLst/>
          </a:prstGeom>
          <a:noFill/>
        </p:spPr>
        <p:txBody>
          <a:bodyPr wrap="square" rtlCol="0">
            <a:spAutoFit/>
          </a:bodyPr>
          <a:lstStyle/>
          <a:p>
            <a:r>
              <a:rPr kumimoji="1" lang="ja-JP" altLang="en-US" sz="2400" b="1" dirty="0" smtClean="0"/>
              <a:t>Ａ</a:t>
            </a:r>
            <a:endParaRPr kumimoji="1" lang="ja-JP" altLang="en-US" sz="2400" b="1" dirty="0"/>
          </a:p>
        </p:txBody>
      </p:sp>
      <p:sp>
        <p:nvSpPr>
          <p:cNvPr id="32" name="テキスト ボックス 31"/>
          <p:cNvSpPr txBox="1"/>
          <p:nvPr/>
        </p:nvSpPr>
        <p:spPr>
          <a:xfrm>
            <a:off x="929189" y="4491407"/>
            <a:ext cx="360040" cy="461665"/>
          </a:xfrm>
          <a:prstGeom prst="rect">
            <a:avLst/>
          </a:prstGeom>
          <a:noFill/>
        </p:spPr>
        <p:txBody>
          <a:bodyPr wrap="square" rtlCol="0">
            <a:spAutoFit/>
          </a:bodyPr>
          <a:lstStyle/>
          <a:p>
            <a:r>
              <a:rPr kumimoji="1" lang="ja-JP" altLang="en-US" sz="2400" b="1" dirty="0" smtClean="0"/>
              <a:t>Ｂ</a:t>
            </a:r>
            <a:endParaRPr kumimoji="1" lang="ja-JP" altLang="en-US" sz="2400" b="1" dirty="0"/>
          </a:p>
        </p:txBody>
      </p:sp>
      <p:pic>
        <p:nvPicPr>
          <p:cNvPr id="33" name="Picture 2" descr="C:\Users\Takeshi Hieda\Dropbox\非常勤\神戸大学法学部_2015秋学期\第1回_イントロダクション\fruitsicon01-00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9662" y="3955799"/>
            <a:ext cx="535608" cy="535608"/>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2" descr="C:\Users\Takeshi Hieda\Dropbox\非常勤\神戸大学法学部_2015秋学期\第1回_イントロダクション\fruitsicon01-00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0933" y="3943025"/>
            <a:ext cx="535608" cy="535608"/>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2" descr="C:\Users\Takeshi Hieda\Dropbox\非常勤\神戸大学法学部_2015秋学期\第1回_イントロダクション\fruitsicon01-00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3638" y="3943025"/>
            <a:ext cx="535608" cy="535608"/>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2" descr="C:\Users\Takeshi Hieda\Dropbox\非常勤\神戸大学法学部_2015秋学期\第1回_イントロダクション\fruitsicon01-00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80748" y="3943598"/>
            <a:ext cx="535608" cy="535608"/>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2" descr="C:\Users\Takeshi Hieda\Dropbox\非常勤\神戸大学法学部_2015秋学期\第1回_イントロダクション\fruitsicon01-00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4560" y="4453178"/>
            <a:ext cx="535608" cy="535608"/>
          </a:xfrm>
          <a:prstGeom prst="rect">
            <a:avLst/>
          </a:prstGeom>
          <a:noFill/>
          <a:extLst>
            <a:ext uri="{909E8E84-426E-40DD-AFC4-6F175D3DCCD1}">
              <a14:hiddenFill xmlns:a14="http://schemas.microsoft.com/office/drawing/2010/main">
                <a:solidFill>
                  <a:srgbClr val="FFFFFF"/>
                </a:solidFill>
              </a14:hiddenFill>
            </a:ext>
          </a:extLst>
        </p:spPr>
      </p:pic>
      <p:pic>
        <p:nvPicPr>
          <p:cNvPr id="38" name="Picture 2" descr="C:\Users\Takeshi Hieda\Dropbox\非常勤\神戸大学法学部_2015秋学期\第1回_イントロダクション\fruitsicon01-00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70168" y="4453178"/>
            <a:ext cx="535608" cy="535608"/>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 descr="C:\Users\Takeshi Hieda\Dropbox\非常勤\神戸大学法学部_2015秋学期\第1回_イントロダクション\fruitsicon01-00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5776" y="4453178"/>
            <a:ext cx="535608" cy="535608"/>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3" descr="C:\Users\Takeshi Hieda\Dropbox\非常勤\神戸大学法学部_2015秋学期\第1回_イントロダクション\fruitsicon01-004.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38262" y="4491407"/>
            <a:ext cx="478408" cy="478408"/>
          </a:xfrm>
          <a:prstGeom prst="rect">
            <a:avLst/>
          </a:prstGeom>
          <a:noFill/>
          <a:extLst>
            <a:ext uri="{909E8E84-426E-40DD-AFC4-6F175D3DCCD1}">
              <a14:hiddenFill xmlns:a14="http://schemas.microsoft.com/office/drawing/2010/main">
                <a:solidFill>
                  <a:srgbClr val="FFFFFF"/>
                </a:solidFill>
              </a14:hiddenFill>
            </a:ext>
          </a:extLst>
        </p:spPr>
      </p:pic>
      <p:pic>
        <p:nvPicPr>
          <p:cNvPr id="41" name="Picture 3" descr="C:\Users\Takeshi Hieda\Dropbox\非常勤\神戸大学法学部_2015秋学期\第1回_イントロダクション\fruitsicon01-004.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79533" y="4491407"/>
            <a:ext cx="478408" cy="478408"/>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3" descr="C:\Users\Takeshi Hieda\Dropbox\非常勤\神戸大学法学部_2015秋学期\第1回_イントロダクション\fruitsicon01-004.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52238" y="4491407"/>
            <a:ext cx="478408" cy="478408"/>
          </a:xfrm>
          <a:prstGeom prst="rect">
            <a:avLst/>
          </a:prstGeom>
          <a:noFill/>
          <a:extLst>
            <a:ext uri="{909E8E84-426E-40DD-AFC4-6F175D3DCCD1}">
              <a14:hiddenFill xmlns:a14="http://schemas.microsoft.com/office/drawing/2010/main">
                <a:solidFill>
                  <a:srgbClr val="FFFFFF"/>
                </a:solidFill>
              </a14:hiddenFill>
            </a:ext>
          </a:extLst>
        </p:spPr>
      </p:pic>
      <p:pic>
        <p:nvPicPr>
          <p:cNvPr id="43" name="Picture 3" descr="C:\Users\Takeshi Hieda\Dropbox\非常勤\神戸大学法学部_2015秋学期\第1回_イントロダクション\fruitsicon01-004.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9348" y="4492716"/>
            <a:ext cx="478408" cy="478408"/>
          </a:xfrm>
          <a:prstGeom prst="rect">
            <a:avLst/>
          </a:prstGeom>
          <a:noFill/>
          <a:extLst>
            <a:ext uri="{909E8E84-426E-40DD-AFC4-6F175D3DCCD1}">
              <a14:hiddenFill xmlns:a14="http://schemas.microsoft.com/office/drawing/2010/main">
                <a:solidFill>
                  <a:srgbClr val="FFFFFF"/>
                </a:solidFill>
              </a14:hiddenFill>
            </a:ext>
          </a:extLst>
        </p:spPr>
      </p:pic>
      <p:pic>
        <p:nvPicPr>
          <p:cNvPr id="44" name="Picture 3" descr="C:\Users\Takeshi Hieda\Dropbox\非常勤\神戸大学法学部_2015秋学期\第1回_イントロダクション\fruitsicon01-004.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63160" y="3972198"/>
            <a:ext cx="478408" cy="478408"/>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3" descr="C:\Users\Takeshi Hieda\Dropbox\非常勤\神戸大学法学部_2015秋学期\第1回_イントロダクション\fruitsicon01-004.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85450" y="3955799"/>
            <a:ext cx="478408" cy="478408"/>
          </a:xfrm>
          <a:prstGeom prst="rect">
            <a:avLst/>
          </a:prstGeom>
          <a:noFill/>
          <a:extLst>
            <a:ext uri="{909E8E84-426E-40DD-AFC4-6F175D3DCCD1}">
              <a14:hiddenFill xmlns:a14="http://schemas.microsoft.com/office/drawing/2010/main">
                <a:solidFill>
                  <a:srgbClr val="FFFFFF"/>
                </a:solidFill>
              </a14:hiddenFill>
            </a:ext>
          </a:extLst>
        </p:spPr>
      </p:pic>
      <p:pic>
        <p:nvPicPr>
          <p:cNvPr id="46" name="Picture 3" descr="C:\Users\Takeshi Hieda\Dropbox\非常勤\神戸大学法学部_2015秋学期\第1回_イントロダクション\fruitsicon01-004.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16172" y="3972198"/>
            <a:ext cx="478408" cy="478408"/>
          </a:xfrm>
          <a:prstGeom prst="rect">
            <a:avLst/>
          </a:prstGeom>
          <a:noFill/>
          <a:extLst>
            <a:ext uri="{909E8E84-426E-40DD-AFC4-6F175D3DCCD1}">
              <a14:hiddenFill xmlns:a14="http://schemas.microsoft.com/office/drawing/2010/main">
                <a:solidFill>
                  <a:srgbClr val="FFFFFF"/>
                </a:solidFill>
              </a14:hiddenFill>
            </a:ext>
          </a:extLst>
        </p:spPr>
      </p:pic>
      <p:sp>
        <p:nvSpPr>
          <p:cNvPr id="13" name="テキスト ボックス 12"/>
          <p:cNvSpPr txBox="1"/>
          <p:nvPr/>
        </p:nvSpPr>
        <p:spPr>
          <a:xfrm>
            <a:off x="611560" y="5229200"/>
            <a:ext cx="7992888" cy="830997"/>
          </a:xfrm>
          <a:prstGeom prst="rect">
            <a:avLst/>
          </a:prstGeom>
          <a:noFill/>
        </p:spPr>
        <p:txBody>
          <a:bodyPr wrap="square" rtlCol="0">
            <a:spAutoFit/>
          </a:bodyPr>
          <a:lstStyle/>
          <a:p>
            <a:r>
              <a:rPr kumimoji="1" lang="ja-JP" altLang="en-US" sz="2400" dirty="0" smtClean="0">
                <a:latin typeface="+mn-ea"/>
              </a:rPr>
              <a:t>ＡとＢとの間の合意に基づく</a:t>
            </a:r>
            <a:r>
              <a:rPr kumimoji="1" lang="ja-JP" altLang="en-US" sz="2400" b="1" dirty="0" smtClean="0">
                <a:latin typeface="+mn-ea"/>
              </a:rPr>
              <a:t>自発的な財の交換</a:t>
            </a:r>
            <a:r>
              <a:rPr kumimoji="1" lang="ja-JP" altLang="en-US" sz="2400" dirty="0" smtClean="0">
                <a:latin typeface="+mn-ea"/>
              </a:rPr>
              <a:t>により、市場参加者（ＡとＢ）の満足度は最大化（強制の契機なし）</a:t>
            </a:r>
            <a:endParaRPr kumimoji="1" lang="ja-JP" altLang="en-US" sz="2400" dirty="0">
              <a:latin typeface="+mn-ea"/>
            </a:endParaRPr>
          </a:p>
        </p:txBody>
      </p:sp>
      <p:pic>
        <p:nvPicPr>
          <p:cNvPr id="47" name="Picture 3" descr="C:\Users\Takeshi Hieda\Dropbox\非常勤\神戸大学法学部_2015秋学期\第1回_イントロダクション\fruitsicon01-004.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42306" y="2100287"/>
            <a:ext cx="478408" cy="478408"/>
          </a:xfrm>
          <a:prstGeom prst="rect">
            <a:avLst/>
          </a:prstGeom>
          <a:noFill/>
          <a:extLst>
            <a:ext uri="{909E8E84-426E-40DD-AFC4-6F175D3DCCD1}">
              <a14:hiddenFill xmlns:a14="http://schemas.microsoft.com/office/drawing/2010/main">
                <a:solidFill>
                  <a:srgbClr val="FFFFFF"/>
                </a:solidFill>
              </a14:hiddenFill>
            </a:ext>
          </a:extLst>
        </p:spPr>
      </p:pic>
      <p:pic>
        <p:nvPicPr>
          <p:cNvPr id="48" name="Picture 2" descr="C:\Users\Takeshi Hieda\Dropbox\非常勤\神戸大学法学部_2015秋学期\第1回_イントロダクション\fruitsicon01-00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5776" y="2562677"/>
            <a:ext cx="535608" cy="535608"/>
          </a:xfrm>
          <a:prstGeom prst="rect">
            <a:avLst/>
          </a:prstGeom>
          <a:noFill/>
          <a:extLst>
            <a:ext uri="{909E8E84-426E-40DD-AFC4-6F175D3DCCD1}">
              <a14:hiddenFill xmlns:a14="http://schemas.microsoft.com/office/drawing/2010/main">
                <a:solidFill>
                  <a:srgbClr val="FFFFFF"/>
                </a:solidFill>
              </a14:hiddenFill>
            </a:ext>
          </a:extLst>
        </p:spPr>
      </p:pic>
      <p:pic>
        <p:nvPicPr>
          <p:cNvPr id="49" name="Picture 2" descr="C:\Users\Takeshi Hieda\Dropbox\非常勤\神戸大学法学部_2015秋学期\第1回_イントロダクション\fruitsicon01-00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71287" y="2562677"/>
            <a:ext cx="535608" cy="535608"/>
          </a:xfrm>
          <a:prstGeom prst="rect">
            <a:avLst/>
          </a:prstGeom>
          <a:noFill/>
          <a:extLst>
            <a:ext uri="{909E8E84-426E-40DD-AFC4-6F175D3DCCD1}">
              <a14:hiddenFill xmlns:a14="http://schemas.microsoft.com/office/drawing/2010/main">
                <a:solidFill>
                  <a:srgbClr val="FFFFFF"/>
                </a:solidFill>
              </a14:hiddenFill>
            </a:ext>
          </a:extLst>
        </p:spPr>
      </p:pic>
      <p:pic>
        <p:nvPicPr>
          <p:cNvPr id="50" name="Picture 3" descr="C:\Users\Takeshi Hieda\Dropbox\非常勤\神戸大学法学部_2015秋学期\第1回_イントロダクション\fruitsicon01-004.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81683" y="2081697"/>
            <a:ext cx="478408" cy="478408"/>
          </a:xfrm>
          <a:prstGeom prst="rect">
            <a:avLst/>
          </a:prstGeom>
          <a:noFill/>
          <a:extLst>
            <a:ext uri="{909E8E84-426E-40DD-AFC4-6F175D3DCCD1}">
              <a14:hiddenFill xmlns:a14="http://schemas.microsoft.com/office/drawing/2010/main">
                <a:solidFill>
                  <a:srgbClr val="FFFFFF"/>
                </a:solidFill>
              </a14:hiddenFill>
            </a:ext>
          </a:extLst>
        </p:spPr>
      </p:pic>
      <p:pic>
        <p:nvPicPr>
          <p:cNvPr id="51" name="Picture 2" descr="C:\Users\Takeshi Hieda\Dropbox\非常勤\神戸大学法学部_2015秋学期\第1回_イントロダクション\fruitsicon01-00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47154" y="2552667"/>
            <a:ext cx="535608" cy="535608"/>
          </a:xfrm>
          <a:prstGeom prst="rect">
            <a:avLst/>
          </a:prstGeom>
          <a:noFill/>
          <a:extLst>
            <a:ext uri="{909E8E84-426E-40DD-AFC4-6F175D3DCCD1}">
              <a14:hiddenFill xmlns:a14="http://schemas.microsoft.com/office/drawing/2010/main">
                <a:solidFill>
                  <a:srgbClr val="FFFFFF"/>
                </a:solidFill>
              </a14:hiddenFill>
            </a:ext>
          </a:extLst>
        </p:spPr>
      </p:pic>
      <p:pic>
        <p:nvPicPr>
          <p:cNvPr id="52" name="Picture 3" descr="C:\Users\Takeshi Hieda\Dropbox\非常勤\神戸大学法学部_2015秋学期\第1回_イントロダクション\fruitsicon01-004.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75754" y="2071687"/>
            <a:ext cx="478408" cy="4784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4912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12"/>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20"/>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47"/>
                                        </p:tgtEl>
                                        <p:attrNameLst>
                                          <p:attrName>style.visibility</p:attrName>
                                        </p:attrNameLst>
                                      </p:cBhvr>
                                      <p:to>
                                        <p:strVal val="visible"/>
                                      </p:to>
                                    </p:set>
                                    <p:animEffect transition="in" filter="circle(in)">
                                      <p:cBhvr>
                                        <p:cTn id="13" dur="2000"/>
                                        <p:tgtEl>
                                          <p:spTgt spid="47"/>
                                        </p:tgtEl>
                                      </p:cBhvr>
                                    </p:animEffect>
                                  </p:childTnLst>
                                </p:cTn>
                              </p:par>
                              <p:par>
                                <p:cTn id="14" presetID="6" presetClass="entr" presetSubtype="16" fill="hold" nodeType="withEffect">
                                  <p:stCondLst>
                                    <p:cond delay="0"/>
                                  </p:stCondLst>
                                  <p:childTnLst>
                                    <p:set>
                                      <p:cBhvr>
                                        <p:cTn id="15" dur="1" fill="hold">
                                          <p:stCondLst>
                                            <p:cond delay="0"/>
                                          </p:stCondLst>
                                        </p:cTn>
                                        <p:tgtEl>
                                          <p:spTgt spid="48"/>
                                        </p:tgtEl>
                                        <p:attrNameLst>
                                          <p:attrName>style.visibility</p:attrName>
                                        </p:attrNameLst>
                                      </p:cBhvr>
                                      <p:to>
                                        <p:strVal val="visible"/>
                                      </p:to>
                                    </p:set>
                                    <p:animEffect transition="in" filter="circle(in)">
                                      <p:cBhvr>
                                        <p:cTn id="16" dur="2000"/>
                                        <p:tgtEl>
                                          <p:spTgt spid="48"/>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nodeType="clickEffect">
                                  <p:stCondLst>
                                    <p:cond delay="0"/>
                                  </p:stCondLst>
                                  <p:childTnLst>
                                    <p:set>
                                      <p:cBhvr>
                                        <p:cTn id="20" dur="1" fill="hold">
                                          <p:stCondLst>
                                            <p:cond delay="0"/>
                                          </p:stCondLst>
                                        </p:cTn>
                                        <p:tgtEl>
                                          <p:spTgt spid="11"/>
                                        </p:tgtEl>
                                        <p:attrNameLst>
                                          <p:attrName>style.visibility</p:attrName>
                                        </p:attrNameLst>
                                      </p:cBhvr>
                                      <p:to>
                                        <p:strVal val="hidden"/>
                                      </p:to>
                                    </p:set>
                                  </p:childTnLst>
                                </p:cTn>
                              </p:par>
                              <p:par>
                                <p:cTn id="21" presetID="1" presetClass="exit" presetSubtype="0" fill="hold" nodeType="withEffect">
                                  <p:stCondLst>
                                    <p:cond delay="0"/>
                                  </p:stCondLst>
                                  <p:childTnLst>
                                    <p:set>
                                      <p:cBhvr>
                                        <p:cTn id="22" dur="1" fill="hold">
                                          <p:stCondLst>
                                            <p:cond delay="0"/>
                                          </p:stCondLst>
                                        </p:cTn>
                                        <p:tgtEl>
                                          <p:spTgt spid="1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50"/>
                                        </p:tgtEl>
                                        <p:attrNameLst>
                                          <p:attrName>style.visibility</p:attrName>
                                        </p:attrNameLst>
                                      </p:cBhvr>
                                      <p:to>
                                        <p:strVal val="visible"/>
                                      </p:to>
                                    </p:set>
                                    <p:animEffect transition="in" filter="circle(in)">
                                      <p:cBhvr>
                                        <p:cTn id="27" dur="2000"/>
                                        <p:tgtEl>
                                          <p:spTgt spid="50"/>
                                        </p:tgtEl>
                                      </p:cBhvr>
                                    </p:animEffect>
                                  </p:childTnLst>
                                </p:cTn>
                              </p:par>
                              <p:par>
                                <p:cTn id="28" presetID="6" presetClass="entr" presetSubtype="16" fill="hold" nodeType="withEffect">
                                  <p:stCondLst>
                                    <p:cond delay="0"/>
                                  </p:stCondLst>
                                  <p:childTnLst>
                                    <p:set>
                                      <p:cBhvr>
                                        <p:cTn id="29" dur="1" fill="hold">
                                          <p:stCondLst>
                                            <p:cond delay="0"/>
                                          </p:stCondLst>
                                        </p:cTn>
                                        <p:tgtEl>
                                          <p:spTgt spid="49"/>
                                        </p:tgtEl>
                                        <p:attrNameLst>
                                          <p:attrName>style.visibility</p:attrName>
                                        </p:attrNameLst>
                                      </p:cBhvr>
                                      <p:to>
                                        <p:strVal val="visible"/>
                                      </p:to>
                                    </p:set>
                                    <p:animEffect transition="in" filter="circle(in)">
                                      <p:cBhvr>
                                        <p:cTn id="30" dur="2000"/>
                                        <p:tgtEl>
                                          <p:spTgt spid="49"/>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nodeType="clickEffect">
                                  <p:stCondLst>
                                    <p:cond delay="0"/>
                                  </p:stCondLst>
                                  <p:childTnLst>
                                    <p:set>
                                      <p:cBhvr>
                                        <p:cTn id="34" dur="1" fill="hold">
                                          <p:stCondLst>
                                            <p:cond delay="0"/>
                                          </p:stCondLst>
                                        </p:cTn>
                                        <p:tgtEl>
                                          <p:spTgt spid="10"/>
                                        </p:tgtEl>
                                        <p:attrNameLst>
                                          <p:attrName>style.visibility</p:attrName>
                                        </p:attrNameLst>
                                      </p:cBhvr>
                                      <p:to>
                                        <p:strVal val="hidden"/>
                                      </p:to>
                                    </p:set>
                                  </p:childTnLst>
                                </p:cTn>
                              </p:par>
                              <p:par>
                                <p:cTn id="35" presetID="1" presetClass="exit" presetSubtype="0" fill="hold" nodeType="withEffect">
                                  <p:stCondLst>
                                    <p:cond delay="0"/>
                                  </p:stCondLst>
                                  <p:childTnLst>
                                    <p:set>
                                      <p:cBhvr>
                                        <p:cTn id="36" dur="1" fill="hold">
                                          <p:stCondLst>
                                            <p:cond delay="0"/>
                                          </p:stCondLst>
                                        </p:cTn>
                                        <p:tgtEl>
                                          <p:spTgt spid="18"/>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6" presetClass="entr" presetSubtype="16" fill="hold" nodeType="clickEffect">
                                  <p:stCondLst>
                                    <p:cond delay="0"/>
                                  </p:stCondLst>
                                  <p:childTnLst>
                                    <p:set>
                                      <p:cBhvr>
                                        <p:cTn id="40" dur="1" fill="hold">
                                          <p:stCondLst>
                                            <p:cond delay="0"/>
                                          </p:stCondLst>
                                        </p:cTn>
                                        <p:tgtEl>
                                          <p:spTgt spid="51"/>
                                        </p:tgtEl>
                                        <p:attrNameLst>
                                          <p:attrName>style.visibility</p:attrName>
                                        </p:attrNameLst>
                                      </p:cBhvr>
                                      <p:to>
                                        <p:strVal val="visible"/>
                                      </p:to>
                                    </p:set>
                                    <p:animEffect transition="in" filter="circle(in)">
                                      <p:cBhvr>
                                        <p:cTn id="41" dur="2000"/>
                                        <p:tgtEl>
                                          <p:spTgt spid="51"/>
                                        </p:tgtEl>
                                      </p:cBhvr>
                                    </p:animEffect>
                                  </p:childTnLst>
                                </p:cTn>
                              </p:par>
                              <p:par>
                                <p:cTn id="42" presetID="6" presetClass="entr" presetSubtype="16" fill="hold" nodeType="withEffect">
                                  <p:stCondLst>
                                    <p:cond delay="0"/>
                                  </p:stCondLst>
                                  <p:childTnLst>
                                    <p:set>
                                      <p:cBhvr>
                                        <p:cTn id="43" dur="1" fill="hold">
                                          <p:stCondLst>
                                            <p:cond delay="0"/>
                                          </p:stCondLst>
                                        </p:cTn>
                                        <p:tgtEl>
                                          <p:spTgt spid="52"/>
                                        </p:tgtEl>
                                        <p:attrNameLst>
                                          <p:attrName>style.visibility</p:attrName>
                                        </p:attrNameLst>
                                      </p:cBhvr>
                                      <p:to>
                                        <p:strVal val="visible"/>
                                      </p:to>
                                    </p:set>
                                    <p:animEffect transition="in" filter="circle(in)">
                                      <p:cBhvr>
                                        <p:cTn id="44" dur="2000"/>
                                        <p:tgtEl>
                                          <p:spTgt spid="52"/>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6"/>
                                        </p:tgtEl>
                                        <p:attrNameLst>
                                          <p:attrName>style.visibility</p:attrName>
                                        </p:attrNameLst>
                                      </p:cBhvr>
                                      <p:to>
                                        <p:strVal val="visible"/>
                                      </p:to>
                                    </p:set>
                                    <p:animEffect transition="in" filter="fade">
                                      <p:cBhvr>
                                        <p:cTn id="49" dur="500"/>
                                        <p:tgtEl>
                                          <p:spTgt spid="6"/>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grpId="0" nodeType="clickEffect">
                                  <p:stCondLst>
                                    <p:cond delay="0"/>
                                  </p:stCondLst>
                                  <p:childTnLst>
                                    <p:set>
                                      <p:cBhvr>
                                        <p:cTn id="53" dur="1" fill="hold">
                                          <p:stCondLst>
                                            <p:cond delay="0"/>
                                          </p:stCondLst>
                                        </p:cTn>
                                        <p:tgtEl>
                                          <p:spTgt spid="31"/>
                                        </p:tgtEl>
                                        <p:attrNameLst>
                                          <p:attrName>style.visibility</p:attrName>
                                        </p:attrNameLst>
                                      </p:cBhvr>
                                      <p:to>
                                        <p:strVal val="visible"/>
                                      </p:to>
                                    </p:set>
                                    <p:animEffect transition="in" filter="barn(inVertical)">
                                      <p:cBhvr>
                                        <p:cTn id="54" dur="500"/>
                                        <p:tgtEl>
                                          <p:spTgt spid="31"/>
                                        </p:tgtEl>
                                      </p:cBhvr>
                                    </p:animEffect>
                                  </p:childTnLst>
                                </p:cTn>
                              </p:par>
                              <p:par>
                                <p:cTn id="55" presetID="16" presetClass="entr" presetSubtype="21" fill="hold" grpId="0" nodeType="withEffect">
                                  <p:stCondLst>
                                    <p:cond delay="0"/>
                                  </p:stCondLst>
                                  <p:childTnLst>
                                    <p:set>
                                      <p:cBhvr>
                                        <p:cTn id="56" dur="1" fill="hold">
                                          <p:stCondLst>
                                            <p:cond delay="0"/>
                                          </p:stCondLst>
                                        </p:cTn>
                                        <p:tgtEl>
                                          <p:spTgt spid="32"/>
                                        </p:tgtEl>
                                        <p:attrNameLst>
                                          <p:attrName>style.visibility</p:attrName>
                                        </p:attrNameLst>
                                      </p:cBhvr>
                                      <p:to>
                                        <p:strVal val="visible"/>
                                      </p:to>
                                    </p:set>
                                    <p:animEffect transition="in" filter="barn(inVertical)">
                                      <p:cBhvr>
                                        <p:cTn id="57" dur="500"/>
                                        <p:tgtEl>
                                          <p:spTgt spid="32"/>
                                        </p:tgtEl>
                                      </p:cBhvr>
                                    </p:animEffect>
                                  </p:childTnLst>
                                </p:cTn>
                              </p:par>
                              <p:par>
                                <p:cTn id="58" presetID="16" presetClass="entr" presetSubtype="21" fill="hold" nodeType="withEffect">
                                  <p:stCondLst>
                                    <p:cond delay="0"/>
                                  </p:stCondLst>
                                  <p:childTnLst>
                                    <p:set>
                                      <p:cBhvr>
                                        <p:cTn id="59" dur="1" fill="hold">
                                          <p:stCondLst>
                                            <p:cond delay="0"/>
                                          </p:stCondLst>
                                        </p:cTn>
                                        <p:tgtEl>
                                          <p:spTgt spid="33"/>
                                        </p:tgtEl>
                                        <p:attrNameLst>
                                          <p:attrName>style.visibility</p:attrName>
                                        </p:attrNameLst>
                                      </p:cBhvr>
                                      <p:to>
                                        <p:strVal val="visible"/>
                                      </p:to>
                                    </p:set>
                                    <p:animEffect transition="in" filter="barn(inVertical)">
                                      <p:cBhvr>
                                        <p:cTn id="60" dur="500"/>
                                        <p:tgtEl>
                                          <p:spTgt spid="33"/>
                                        </p:tgtEl>
                                      </p:cBhvr>
                                    </p:animEffect>
                                  </p:childTnLst>
                                </p:cTn>
                              </p:par>
                              <p:par>
                                <p:cTn id="61" presetID="16" presetClass="entr" presetSubtype="21" fill="hold" nodeType="withEffect">
                                  <p:stCondLst>
                                    <p:cond delay="0"/>
                                  </p:stCondLst>
                                  <p:childTnLst>
                                    <p:set>
                                      <p:cBhvr>
                                        <p:cTn id="62" dur="1" fill="hold">
                                          <p:stCondLst>
                                            <p:cond delay="0"/>
                                          </p:stCondLst>
                                        </p:cTn>
                                        <p:tgtEl>
                                          <p:spTgt spid="34"/>
                                        </p:tgtEl>
                                        <p:attrNameLst>
                                          <p:attrName>style.visibility</p:attrName>
                                        </p:attrNameLst>
                                      </p:cBhvr>
                                      <p:to>
                                        <p:strVal val="visible"/>
                                      </p:to>
                                    </p:set>
                                    <p:animEffect transition="in" filter="barn(inVertical)">
                                      <p:cBhvr>
                                        <p:cTn id="63" dur="500"/>
                                        <p:tgtEl>
                                          <p:spTgt spid="34"/>
                                        </p:tgtEl>
                                      </p:cBhvr>
                                    </p:animEffect>
                                  </p:childTnLst>
                                </p:cTn>
                              </p:par>
                              <p:par>
                                <p:cTn id="64" presetID="16" presetClass="entr" presetSubtype="21" fill="hold" nodeType="withEffect">
                                  <p:stCondLst>
                                    <p:cond delay="0"/>
                                  </p:stCondLst>
                                  <p:childTnLst>
                                    <p:set>
                                      <p:cBhvr>
                                        <p:cTn id="65" dur="1" fill="hold">
                                          <p:stCondLst>
                                            <p:cond delay="0"/>
                                          </p:stCondLst>
                                        </p:cTn>
                                        <p:tgtEl>
                                          <p:spTgt spid="35"/>
                                        </p:tgtEl>
                                        <p:attrNameLst>
                                          <p:attrName>style.visibility</p:attrName>
                                        </p:attrNameLst>
                                      </p:cBhvr>
                                      <p:to>
                                        <p:strVal val="visible"/>
                                      </p:to>
                                    </p:set>
                                    <p:animEffect transition="in" filter="barn(inVertical)">
                                      <p:cBhvr>
                                        <p:cTn id="66" dur="500"/>
                                        <p:tgtEl>
                                          <p:spTgt spid="35"/>
                                        </p:tgtEl>
                                      </p:cBhvr>
                                    </p:animEffect>
                                  </p:childTnLst>
                                </p:cTn>
                              </p:par>
                              <p:par>
                                <p:cTn id="67" presetID="16" presetClass="entr" presetSubtype="21" fill="hold" nodeType="withEffect">
                                  <p:stCondLst>
                                    <p:cond delay="0"/>
                                  </p:stCondLst>
                                  <p:childTnLst>
                                    <p:set>
                                      <p:cBhvr>
                                        <p:cTn id="68" dur="1" fill="hold">
                                          <p:stCondLst>
                                            <p:cond delay="0"/>
                                          </p:stCondLst>
                                        </p:cTn>
                                        <p:tgtEl>
                                          <p:spTgt spid="36"/>
                                        </p:tgtEl>
                                        <p:attrNameLst>
                                          <p:attrName>style.visibility</p:attrName>
                                        </p:attrNameLst>
                                      </p:cBhvr>
                                      <p:to>
                                        <p:strVal val="visible"/>
                                      </p:to>
                                    </p:set>
                                    <p:animEffect transition="in" filter="barn(inVertical)">
                                      <p:cBhvr>
                                        <p:cTn id="69" dur="500"/>
                                        <p:tgtEl>
                                          <p:spTgt spid="36"/>
                                        </p:tgtEl>
                                      </p:cBhvr>
                                    </p:animEffect>
                                  </p:childTnLst>
                                </p:cTn>
                              </p:par>
                              <p:par>
                                <p:cTn id="70" presetID="16" presetClass="entr" presetSubtype="21" fill="hold" nodeType="withEffect">
                                  <p:stCondLst>
                                    <p:cond delay="0"/>
                                  </p:stCondLst>
                                  <p:childTnLst>
                                    <p:set>
                                      <p:cBhvr>
                                        <p:cTn id="71" dur="1" fill="hold">
                                          <p:stCondLst>
                                            <p:cond delay="0"/>
                                          </p:stCondLst>
                                        </p:cTn>
                                        <p:tgtEl>
                                          <p:spTgt spid="37"/>
                                        </p:tgtEl>
                                        <p:attrNameLst>
                                          <p:attrName>style.visibility</p:attrName>
                                        </p:attrNameLst>
                                      </p:cBhvr>
                                      <p:to>
                                        <p:strVal val="visible"/>
                                      </p:to>
                                    </p:set>
                                    <p:animEffect transition="in" filter="barn(inVertical)">
                                      <p:cBhvr>
                                        <p:cTn id="72" dur="500"/>
                                        <p:tgtEl>
                                          <p:spTgt spid="37"/>
                                        </p:tgtEl>
                                      </p:cBhvr>
                                    </p:animEffect>
                                  </p:childTnLst>
                                </p:cTn>
                              </p:par>
                              <p:par>
                                <p:cTn id="73" presetID="16" presetClass="entr" presetSubtype="21" fill="hold" nodeType="withEffect">
                                  <p:stCondLst>
                                    <p:cond delay="0"/>
                                  </p:stCondLst>
                                  <p:childTnLst>
                                    <p:set>
                                      <p:cBhvr>
                                        <p:cTn id="74" dur="1" fill="hold">
                                          <p:stCondLst>
                                            <p:cond delay="0"/>
                                          </p:stCondLst>
                                        </p:cTn>
                                        <p:tgtEl>
                                          <p:spTgt spid="38"/>
                                        </p:tgtEl>
                                        <p:attrNameLst>
                                          <p:attrName>style.visibility</p:attrName>
                                        </p:attrNameLst>
                                      </p:cBhvr>
                                      <p:to>
                                        <p:strVal val="visible"/>
                                      </p:to>
                                    </p:set>
                                    <p:animEffect transition="in" filter="barn(inVertical)">
                                      <p:cBhvr>
                                        <p:cTn id="75" dur="500"/>
                                        <p:tgtEl>
                                          <p:spTgt spid="38"/>
                                        </p:tgtEl>
                                      </p:cBhvr>
                                    </p:animEffect>
                                  </p:childTnLst>
                                </p:cTn>
                              </p:par>
                              <p:par>
                                <p:cTn id="76" presetID="16" presetClass="entr" presetSubtype="21" fill="hold" nodeType="withEffect">
                                  <p:stCondLst>
                                    <p:cond delay="0"/>
                                  </p:stCondLst>
                                  <p:childTnLst>
                                    <p:set>
                                      <p:cBhvr>
                                        <p:cTn id="77" dur="1" fill="hold">
                                          <p:stCondLst>
                                            <p:cond delay="0"/>
                                          </p:stCondLst>
                                        </p:cTn>
                                        <p:tgtEl>
                                          <p:spTgt spid="39"/>
                                        </p:tgtEl>
                                        <p:attrNameLst>
                                          <p:attrName>style.visibility</p:attrName>
                                        </p:attrNameLst>
                                      </p:cBhvr>
                                      <p:to>
                                        <p:strVal val="visible"/>
                                      </p:to>
                                    </p:set>
                                    <p:animEffect transition="in" filter="barn(inVertical)">
                                      <p:cBhvr>
                                        <p:cTn id="78" dur="500"/>
                                        <p:tgtEl>
                                          <p:spTgt spid="39"/>
                                        </p:tgtEl>
                                      </p:cBhvr>
                                    </p:animEffect>
                                  </p:childTnLst>
                                </p:cTn>
                              </p:par>
                              <p:par>
                                <p:cTn id="79" presetID="16" presetClass="entr" presetSubtype="21" fill="hold" nodeType="withEffect">
                                  <p:stCondLst>
                                    <p:cond delay="0"/>
                                  </p:stCondLst>
                                  <p:childTnLst>
                                    <p:set>
                                      <p:cBhvr>
                                        <p:cTn id="80" dur="1" fill="hold">
                                          <p:stCondLst>
                                            <p:cond delay="0"/>
                                          </p:stCondLst>
                                        </p:cTn>
                                        <p:tgtEl>
                                          <p:spTgt spid="40"/>
                                        </p:tgtEl>
                                        <p:attrNameLst>
                                          <p:attrName>style.visibility</p:attrName>
                                        </p:attrNameLst>
                                      </p:cBhvr>
                                      <p:to>
                                        <p:strVal val="visible"/>
                                      </p:to>
                                    </p:set>
                                    <p:animEffect transition="in" filter="barn(inVertical)">
                                      <p:cBhvr>
                                        <p:cTn id="81" dur="500"/>
                                        <p:tgtEl>
                                          <p:spTgt spid="40"/>
                                        </p:tgtEl>
                                      </p:cBhvr>
                                    </p:animEffect>
                                  </p:childTnLst>
                                </p:cTn>
                              </p:par>
                              <p:par>
                                <p:cTn id="82" presetID="16" presetClass="entr" presetSubtype="21" fill="hold" nodeType="withEffect">
                                  <p:stCondLst>
                                    <p:cond delay="0"/>
                                  </p:stCondLst>
                                  <p:childTnLst>
                                    <p:set>
                                      <p:cBhvr>
                                        <p:cTn id="83" dur="1" fill="hold">
                                          <p:stCondLst>
                                            <p:cond delay="0"/>
                                          </p:stCondLst>
                                        </p:cTn>
                                        <p:tgtEl>
                                          <p:spTgt spid="41"/>
                                        </p:tgtEl>
                                        <p:attrNameLst>
                                          <p:attrName>style.visibility</p:attrName>
                                        </p:attrNameLst>
                                      </p:cBhvr>
                                      <p:to>
                                        <p:strVal val="visible"/>
                                      </p:to>
                                    </p:set>
                                    <p:animEffect transition="in" filter="barn(inVertical)">
                                      <p:cBhvr>
                                        <p:cTn id="84" dur="500"/>
                                        <p:tgtEl>
                                          <p:spTgt spid="41"/>
                                        </p:tgtEl>
                                      </p:cBhvr>
                                    </p:animEffect>
                                  </p:childTnLst>
                                </p:cTn>
                              </p:par>
                              <p:par>
                                <p:cTn id="85" presetID="16" presetClass="entr" presetSubtype="21" fill="hold" nodeType="withEffect">
                                  <p:stCondLst>
                                    <p:cond delay="0"/>
                                  </p:stCondLst>
                                  <p:childTnLst>
                                    <p:set>
                                      <p:cBhvr>
                                        <p:cTn id="86" dur="1" fill="hold">
                                          <p:stCondLst>
                                            <p:cond delay="0"/>
                                          </p:stCondLst>
                                        </p:cTn>
                                        <p:tgtEl>
                                          <p:spTgt spid="42"/>
                                        </p:tgtEl>
                                        <p:attrNameLst>
                                          <p:attrName>style.visibility</p:attrName>
                                        </p:attrNameLst>
                                      </p:cBhvr>
                                      <p:to>
                                        <p:strVal val="visible"/>
                                      </p:to>
                                    </p:set>
                                    <p:animEffect transition="in" filter="barn(inVertical)">
                                      <p:cBhvr>
                                        <p:cTn id="87" dur="500"/>
                                        <p:tgtEl>
                                          <p:spTgt spid="42"/>
                                        </p:tgtEl>
                                      </p:cBhvr>
                                    </p:animEffect>
                                  </p:childTnLst>
                                </p:cTn>
                              </p:par>
                              <p:par>
                                <p:cTn id="88" presetID="16" presetClass="entr" presetSubtype="21" fill="hold" nodeType="withEffect">
                                  <p:stCondLst>
                                    <p:cond delay="0"/>
                                  </p:stCondLst>
                                  <p:childTnLst>
                                    <p:set>
                                      <p:cBhvr>
                                        <p:cTn id="89" dur="1" fill="hold">
                                          <p:stCondLst>
                                            <p:cond delay="0"/>
                                          </p:stCondLst>
                                        </p:cTn>
                                        <p:tgtEl>
                                          <p:spTgt spid="43"/>
                                        </p:tgtEl>
                                        <p:attrNameLst>
                                          <p:attrName>style.visibility</p:attrName>
                                        </p:attrNameLst>
                                      </p:cBhvr>
                                      <p:to>
                                        <p:strVal val="visible"/>
                                      </p:to>
                                    </p:set>
                                    <p:animEffect transition="in" filter="barn(inVertical)">
                                      <p:cBhvr>
                                        <p:cTn id="90" dur="500"/>
                                        <p:tgtEl>
                                          <p:spTgt spid="43"/>
                                        </p:tgtEl>
                                      </p:cBhvr>
                                    </p:animEffect>
                                  </p:childTnLst>
                                </p:cTn>
                              </p:par>
                              <p:par>
                                <p:cTn id="91" presetID="16" presetClass="entr" presetSubtype="21" fill="hold" nodeType="withEffect">
                                  <p:stCondLst>
                                    <p:cond delay="0"/>
                                  </p:stCondLst>
                                  <p:childTnLst>
                                    <p:set>
                                      <p:cBhvr>
                                        <p:cTn id="92" dur="1" fill="hold">
                                          <p:stCondLst>
                                            <p:cond delay="0"/>
                                          </p:stCondLst>
                                        </p:cTn>
                                        <p:tgtEl>
                                          <p:spTgt spid="44"/>
                                        </p:tgtEl>
                                        <p:attrNameLst>
                                          <p:attrName>style.visibility</p:attrName>
                                        </p:attrNameLst>
                                      </p:cBhvr>
                                      <p:to>
                                        <p:strVal val="visible"/>
                                      </p:to>
                                    </p:set>
                                    <p:animEffect transition="in" filter="barn(inVertical)">
                                      <p:cBhvr>
                                        <p:cTn id="93" dur="500"/>
                                        <p:tgtEl>
                                          <p:spTgt spid="44"/>
                                        </p:tgtEl>
                                      </p:cBhvr>
                                    </p:animEffect>
                                  </p:childTnLst>
                                </p:cTn>
                              </p:par>
                              <p:par>
                                <p:cTn id="94" presetID="16" presetClass="entr" presetSubtype="21" fill="hold" nodeType="withEffect">
                                  <p:stCondLst>
                                    <p:cond delay="0"/>
                                  </p:stCondLst>
                                  <p:childTnLst>
                                    <p:set>
                                      <p:cBhvr>
                                        <p:cTn id="95" dur="1" fill="hold">
                                          <p:stCondLst>
                                            <p:cond delay="0"/>
                                          </p:stCondLst>
                                        </p:cTn>
                                        <p:tgtEl>
                                          <p:spTgt spid="45"/>
                                        </p:tgtEl>
                                        <p:attrNameLst>
                                          <p:attrName>style.visibility</p:attrName>
                                        </p:attrNameLst>
                                      </p:cBhvr>
                                      <p:to>
                                        <p:strVal val="visible"/>
                                      </p:to>
                                    </p:set>
                                    <p:animEffect transition="in" filter="barn(inVertical)">
                                      <p:cBhvr>
                                        <p:cTn id="96" dur="500"/>
                                        <p:tgtEl>
                                          <p:spTgt spid="45"/>
                                        </p:tgtEl>
                                      </p:cBhvr>
                                    </p:animEffect>
                                  </p:childTnLst>
                                </p:cTn>
                              </p:par>
                              <p:par>
                                <p:cTn id="97" presetID="16" presetClass="entr" presetSubtype="21" fill="hold" nodeType="withEffect">
                                  <p:stCondLst>
                                    <p:cond delay="0"/>
                                  </p:stCondLst>
                                  <p:childTnLst>
                                    <p:set>
                                      <p:cBhvr>
                                        <p:cTn id="98" dur="1" fill="hold">
                                          <p:stCondLst>
                                            <p:cond delay="0"/>
                                          </p:stCondLst>
                                        </p:cTn>
                                        <p:tgtEl>
                                          <p:spTgt spid="46"/>
                                        </p:tgtEl>
                                        <p:attrNameLst>
                                          <p:attrName>style.visibility</p:attrName>
                                        </p:attrNameLst>
                                      </p:cBhvr>
                                      <p:to>
                                        <p:strVal val="visible"/>
                                      </p:to>
                                    </p:set>
                                    <p:animEffect transition="in" filter="barn(inVertical)">
                                      <p:cBhvr>
                                        <p:cTn id="99" dur="500"/>
                                        <p:tgtEl>
                                          <p:spTgt spid="46"/>
                                        </p:tgtEl>
                                      </p:cBhvr>
                                    </p:animEffect>
                                  </p:childTnLst>
                                </p:cTn>
                              </p:par>
                            </p:childTnLst>
                          </p:cTn>
                        </p:par>
                      </p:childTnLst>
                    </p:cTn>
                  </p:par>
                  <p:par>
                    <p:cTn id="100" fill="hold">
                      <p:stCondLst>
                        <p:cond delay="indefinite"/>
                      </p:stCondLst>
                      <p:childTnLst>
                        <p:par>
                          <p:cTn id="101" fill="hold">
                            <p:stCondLst>
                              <p:cond delay="0"/>
                            </p:stCondLst>
                            <p:childTnLst>
                              <p:par>
                                <p:cTn id="102" presetID="16" presetClass="entr" presetSubtype="21" fill="hold" grpId="0" nodeType="clickEffect">
                                  <p:stCondLst>
                                    <p:cond delay="0"/>
                                  </p:stCondLst>
                                  <p:childTnLst>
                                    <p:set>
                                      <p:cBhvr>
                                        <p:cTn id="103" dur="1" fill="hold">
                                          <p:stCondLst>
                                            <p:cond delay="0"/>
                                          </p:stCondLst>
                                        </p:cTn>
                                        <p:tgtEl>
                                          <p:spTgt spid="13"/>
                                        </p:tgtEl>
                                        <p:attrNameLst>
                                          <p:attrName>style.visibility</p:attrName>
                                        </p:attrNameLst>
                                      </p:cBhvr>
                                      <p:to>
                                        <p:strVal val="visible"/>
                                      </p:to>
                                    </p:set>
                                    <p:animEffect transition="in" filter="barn(inVertical)">
                                      <p:cBhvr>
                                        <p:cTn id="10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31" grpId="0"/>
      <p:bldP spid="32"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１</a:t>
            </a:r>
            <a:r>
              <a:rPr lang="ja-JP" altLang="en-US" dirty="0" smtClean="0"/>
              <a:t>．</a:t>
            </a:r>
            <a:r>
              <a:rPr lang="ja-JP" altLang="en-US" dirty="0"/>
              <a:t>政治とは何か</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政治のイメージ（１）</a:t>
            </a:r>
            <a:endParaRPr kumimoji="1" lang="en-US" altLang="ja-JP" dirty="0" smtClean="0"/>
          </a:p>
          <a:p>
            <a:pPr lvl="1"/>
            <a:r>
              <a:rPr lang="ja-JP" altLang="en-US" dirty="0"/>
              <a:t>もし</a:t>
            </a:r>
            <a:r>
              <a:rPr lang="ja-JP" altLang="en-US" dirty="0" smtClean="0"/>
              <a:t>、リンゴ農家Ａのリンゴが病気で全滅したら？</a:t>
            </a:r>
            <a:endParaRPr lang="en-US" altLang="ja-JP" dirty="0" smtClean="0"/>
          </a:p>
          <a:p>
            <a:pPr lvl="1"/>
            <a:r>
              <a:rPr kumimoji="1" lang="ja-JP" altLang="en-US" dirty="0" smtClean="0"/>
              <a:t>飢えさせる？</a:t>
            </a:r>
            <a:endParaRPr kumimoji="1" lang="en-US" altLang="ja-JP" dirty="0" smtClean="0"/>
          </a:p>
          <a:p>
            <a:pPr lvl="1"/>
            <a:r>
              <a:rPr lang="ja-JP" altLang="en-US" dirty="0" smtClean="0"/>
              <a:t>ミカン農家Ｂを含めた村全体で援助物資を配る？</a:t>
            </a:r>
            <a:endParaRPr lang="en-US" altLang="ja-JP" dirty="0" smtClean="0"/>
          </a:p>
          <a:p>
            <a:pPr marL="457200" lvl="1" indent="0">
              <a:buNone/>
            </a:pPr>
            <a:r>
              <a:rPr kumimoji="1" lang="en-US" altLang="ja-JP" dirty="0" smtClean="0">
                <a:sym typeface="Wingdings" panose="05000000000000000000" pitchFamily="2" charset="2"/>
              </a:rPr>
              <a:t></a:t>
            </a:r>
            <a:r>
              <a:rPr kumimoji="1" lang="ja-JP" altLang="en-US" dirty="0" smtClean="0">
                <a:sym typeface="Wingdings" panose="05000000000000000000" pitchFamily="2" charset="2"/>
              </a:rPr>
              <a:t>援助の規模と割り振りを決める必要</a:t>
            </a:r>
            <a:endParaRPr kumimoji="1" lang="en-US" altLang="ja-JP" dirty="0" smtClean="0">
              <a:sym typeface="Wingdings" panose="05000000000000000000" pitchFamily="2" charset="2"/>
            </a:endParaRPr>
          </a:p>
          <a:p>
            <a:pPr marL="457200" lvl="1" indent="0">
              <a:buNone/>
            </a:pPr>
            <a:endParaRPr lang="en-US" altLang="ja-JP" dirty="0">
              <a:sym typeface="Wingdings" panose="05000000000000000000" pitchFamily="2" charset="2"/>
            </a:endParaRPr>
          </a:p>
          <a:p>
            <a:pPr marL="457200" lvl="1" indent="0">
              <a:buNone/>
            </a:pPr>
            <a:r>
              <a:rPr kumimoji="1" lang="ja-JP" altLang="en-US" dirty="0" smtClean="0">
                <a:sym typeface="Wingdings" panose="05000000000000000000" pitchFamily="2" charset="2"/>
              </a:rPr>
              <a:t>自発的にはしなかった行動を村人に課す（権力作用）</a:t>
            </a:r>
            <a:endParaRPr kumimoji="1" lang="ja-JP" altLang="en-US" dirty="0"/>
          </a:p>
        </p:txBody>
      </p:sp>
      <p:sp>
        <p:nvSpPr>
          <p:cNvPr id="4" name="スライド番号プレースホルダー 3"/>
          <p:cNvSpPr>
            <a:spLocks noGrp="1"/>
          </p:cNvSpPr>
          <p:nvPr>
            <p:ph type="sldNum" sz="quarter" idx="12"/>
          </p:nvPr>
        </p:nvSpPr>
        <p:spPr/>
        <p:txBody>
          <a:bodyPr/>
          <a:lstStyle/>
          <a:p>
            <a:fld id="{5684850C-2E70-40A4-B3A3-A38711F94416}" type="slidenum">
              <a:rPr kumimoji="1" lang="ja-JP" altLang="en-US" smtClean="0"/>
              <a:t>4</a:t>
            </a:fld>
            <a:endParaRPr kumimoji="1" lang="ja-JP" altLang="en-US"/>
          </a:p>
        </p:txBody>
      </p:sp>
    </p:spTree>
    <p:extLst>
      <p:ext uri="{BB962C8B-B14F-4D97-AF65-F5344CB8AC3E}">
        <p14:creationId xmlns:p14="http://schemas.microsoft.com/office/powerpoint/2010/main" val="994608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arn(inVertical)">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１</a:t>
            </a:r>
            <a:r>
              <a:rPr lang="ja-JP" altLang="en-US" dirty="0" smtClean="0"/>
              <a:t>．</a:t>
            </a:r>
            <a:r>
              <a:rPr lang="ja-JP" altLang="en-US" dirty="0"/>
              <a:t>政治とは何か</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政治のイメージ（２）</a:t>
            </a:r>
            <a:endParaRPr kumimoji="1" lang="en-US" altLang="ja-JP" dirty="0" smtClean="0"/>
          </a:p>
          <a:p>
            <a:pPr lvl="1"/>
            <a:r>
              <a:rPr lang="ja-JP" altLang="en-US" dirty="0" smtClean="0"/>
              <a:t>ＡとＢが住む村と隣村とで日照りのときにどちらが川の水を引くかで争い（水利権争い）</a:t>
            </a:r>
            <a:endParaRPr lang="en-US" altLang="ja-JP" dirty="0" smtClean="0"/>
          </a:p>
          <a:p>
            <a:pPr lvl="1"/>
            <a:r>
              <a:rPr kumimoji="1" lang="ja-JP" altLang="en-US" dirty="0" smtClean="0"/>
              <a:t>自発的交換？</a:t>
            </a:r>
            <a:endParaRPr kumimoji="1" lang="en-US" altLang="ja-JP" dirty="0" smtClean="0"/>
          </a:p>
          <a:p>
            <a:pPr lvl="1"/>
            <a:r>
              <a:rPr lang="ja-JP" altLang="en-US" dirty="0"/>
              <a:t>武力</a:t>
            </a:r>
            <a:r>
              <a:rPr lang="ja-JP" altLang="en-US" dirty="0" smtClean="0"/>
              <a:t>闘争？県知事による裁定？裁判所による斡旋？</a:t>
            </a:r>
            <a:endParaRPr lang="en-US" altLang="ja-JP" dirty="0" smtClean="0"/>
          </a:p>
          <a:p>
            <a:pPr lvl="1"/>
            <a:r>
              <a:rPr kumimoji="1" lang="ja-JP" altLang="en-US" dirty="0"/>
              <a:t>いずれにせよ</a:t>
            </a:r>
            <a:r>
              <a:rPr kumimoji="1" lang="ja-JP" altLang="en-US" dirty="0" smtClean="0"/>
              <a:t>、「自発的交換」以外の方法で資源を配分</a:t>
            </a:r>
            <a:endParaRPr kumimoji="1" lang="ja-JP" altLang="en-US" dirty="0"/>
          </a:p>
        </p:txBody>
      </p:sp>
      <p:sp>
        <p:nvSpPr>
          <p:cNvPr id="4" name="スライド番号プレースホルダー 3"/>
          <p:cNvSpPr>
            <a:spLocks noGrp="1"/>
          </p:cNvSpPr>
          <p:nvPr>
            <p:ph type="sldNum" sz="quarter" idx="12"/>
          </p:nvPr>
        </p:nvSpPr>
        <p:spPr/>
        <p:txBody>
          <a:bodyPr/>
          <a:lstStyle/>
          <a:p>
            <a:fld id="{5684850C-2E70-40A4-B3A3-A38711F94416}" type="slidenum">
              <a:rPr kumimoji="1" lang="ja-JP" altLang="en-US" smtClean="0"/>
              <a:t>5</a:t>
            </a:fld>
            <a:endParaRPr kumimoji="1" lang="ja-JP" altLang="en-US"/>
          </a:p>
        </p:txBody>
      </p:sp>
    </p:spTree>
    <p:extLst>
      <p:ext uri="{BB962C8B-B14F-4D97-AF65-F5344CB8AC3E}">
        <p14:creationId xmlns:p14="http://schemas.microsoft.com/office/powerpoint/2010/main" val="4121633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353</TotalTime>
  <Words>287</Words>
  <Application>Microsoft Office PowerPoint</Application>
  <PresentationFormat>画面に合わせる (4:3)</PresentationFormat>
  <Paragraphs>50</Paragraphs>
  <Slides>5</Slides>
  <Notes>5</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5</vt:i4>
      </vt:variant>
    </vt:vector>
  </HeadingPairs>
  <TitlesOfParts>
    <vt:vector size="10" baseType="lpstr">
      <vt:lpstr>ＭＳ Ｐゴシック</vt:lpstr>
      <vt:lpstr>Arial</vt:lpstr>
      <vt:lpstr>Calibri</vt:lpstr>
      <vt:lpstr>Wingdings</vt:lpstr>
      <vt:lpstr>Office ​​テーマ</vt:lpstr>
      <vt:lpstr>政治学概論 第１講　イントロダクション</vt:lpstr>
      <vt:lpstr>１．政治とは何か</vt:lpstr>
      <vt:lpstr>１．政治とは何か</vt:lpstr>
      <vt:lpstr>１．政治とは何か</vt:lpstr>
      <vt:lpstr>１．政治とは何か</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政治学概論 第１講　イントロダクション</dc:title>
  <dc:creator>Takeshi Hieda</dc:creator>
  <cp:lastModifiedBy>matogawa</cp:lastModifiedBy>
  <cp:revision>35</cp:revision>
  <cp:lastPrinted>2015-10-05T07:42:46Z</cp:lastPrinted>
  <dcterms:created xsi:type="dcterms:W3CDTF">2013-09-30T06:24:56Z</dcterms:created>
  <dcterms:modified xsi:type="dcterms:W3CDTF">2016-02-16T01:18:13Z</dcterms:modified>
</cp:coreProperties>
</file>