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6" autoAdjust="0"/>
  </p:normalViewPr>
  <p:slideViewPr>
    <p:cSldViewPr snapToGrid="0">
      <p:cViewPr varScale="1">
        <p:scale>
          <a:sx n="68" d="100"/>
          <a:sy n="68" d="100"/>
        </p:scale>
        <p:origin x="1076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5E80F-34A9-4367-BB9D-BC988AB33F58}" type="datetimeFigureOut">
              <a:rPr kumimoji="1" lang="ja-JP" altLang="en-US" smtClean="0"/>
              <a:pPr/>
              <a:t>2015/9/15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88E7-7E39-44E6-889D-9593B2D9FA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42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94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47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629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6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1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20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33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98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93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52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7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88E7-7E39-44E6-889D-9593B2D9FA5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23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CDCC-ABD3-4AD7-B752-09B855D4CBD6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44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059-05E0-4F38-9E23-FB5980AC8ECE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7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2DB0-9653-43F9-AC2A-C6B3EFD62A2F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56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18E7-CFE0-4A33-A628-330AB579CD59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38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BCAE-0C63-4D75-81CC-BE84B7013CC5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41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BF60-B0AE-4828-827F-3FEF74EA7EFF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86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FF78-5222-4749-9D75-0C62C2AFFAE6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35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5A1C-304D-40CB-BD29-066D13BCB120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43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1141-DEE2-4853-9477-FB82F0C368D7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0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0810-E9F2-499B-A8DD-28F9A60D7E8C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3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CD28-0698-401F-A297-6A0E4F5F9F33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5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7628-AC01-4C61-BBDD-FB6A471131CB}" type="datetime1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9F2D-5F9E-40C5-AF96-09BA8D50F2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7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962526"/>
            <a:ext cx="7429500" cy="418373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kumimoji="1" lang="ja-JP" altLang="en-US" sz="4000" dirty="0" smtClean="0">
                <a:latin typeface="+mn-ea"/>
                <a:ea typeface="+mn-ea"/>
              </a:rPr>
              <a:t>第</a:t>
            </a:r>
            <a:r>
              <a:rPr lang="en-US" altLang="ja-JP" sz="7200" dirty="0" smtClean="0">
                <a:latin typeface="+mn-ea"/>
                <a:ea typeface="+mn-ea"/>
              </a:rPr>
              <a:t>6</a:t>
            </a:r>
            <a:r>
              <a:rPr kumimoji="1" lang="ja-JP" altLang="en-US" sz="4000" dirty="0" smtClean="0">
                <a:latin typeface="+mn-ea"/>
                <a:ea typeface="+mn-ea"/>
              </a:rPr>
              <a:t>章</a:t>
            </a:r>
            <a:r>
              <a:rPr kumimoji="1" lang="en-US" altLang="ja-JP" sz="6000" dirty="0" smtClean="0">
                <a:latin typeface="+mn-ea"/>
                <a:ea typeface="+mn-ea"/>
              </a:rPr>
              <a:t/>
            </a:r>
            <a:br>
              <a:rPr kumimoji="1" lang="en-US" altLang="ja-JP" sz="6000" dirty="0" smtClean="0">
                <a:latin typeface="+mn-ea"/>
                <a:ea typeface="+mn-ea"/>
              </a:rPr>
            </a:br>
            <a:r>
              <a:rPr lang="en-US" altLang="ja-JP" sz="6000" dirty="0" smtClean="0">
                <a:latin typeface="+mn-ea"/>
                <a:ea typeface="+mn-ea"/>
              </a:rPr>
              <a:t/>
            </a:r>
            <a:br>
              <a:rPr lang="en-US" altLang="ja-JP" sz="6000" dirty="0" smtClean="0">
                <a:latin typeface="+mn-ea"/>
                <a:ea typeface="+mn-ea"/>
              </a:rPr>
            </a:br>
            <a:r>
              <a:rPr lang="ja-JP" altLang="en-US" sz="6000" dirty="0">
                <a:latin typeface="+mn-ea"/>
                <a:ea typeface="+mn-ea"/>
              </a:rPr>
              <a:t>私たちの声</a:t>
            </a:r>
            <a:r>
              <a:rPr lang="ja-JP" altLang="en-US" sz="6000" dirty="0" smtClean="0">
                <a:latin typeface="+mn-ea"/>
                <a:ea typeface="+mn-ea"/>
              </a:rPr>
              <a:t>は</a:t>
            </a:r>
            <a:r>
              <a:rPr lang="en-US" altLang="ja-JP" sz="6000" dirty="0" smtClean="0">
                <a:latin typeface="+mn-ea"/>
                <a:ea typeface="+mn-ea"/>
              </a:rPr>
              <a:t/>
            </a:r>
            <a:br>
              <a:rPr lang="en-US" altLang="ja-JP" sz="6000" dirty="0" smtClean="0">
                <a:latin typeface="+mn-ea"/>
                <a:ea typeface="+mn-ea"/>
              </a:rPr>
            </a:br>
            <a:r>
              <a:rPr lang="ja-JP" altLang="en-US" sz="6000" dirty="0" smtClean="0">
                <a:latin typeface="+mn-ea"/>
                <a:ea typeface="+mn-ea"/>
              </a:rPr>
              <a:t>届かない？</a:t>
            </a:r>
            <a:r>
              <a:rPr lang="ja-JP" altLang="en-US" sz="4000" dirty="0">
                <a:latin typeface="+mn-ea"/>
                <a:ea typeface="+mn-ea"/>
              </a:rPr>
              <a:t/>
            </a:r>
            <a:br>
              <a:rPr lang="ja-JP" altLang="en-US" sz="4000" dirty="0">
                <a:latin typeface="+mn-ea"/>
                <a:ea typeface="+mn-ea"/>
              </a:rPr>
            </a:br>
            <a:r>
              <a:rPr lang="ja-JP" altLang="en-US" sz="4000" dirty="0">
                <a:latin typeface="+mn-ea"/>
                <a:ea typeface="+mn-ea"/>
              </a:rPr>
              <a:t>間接民主制と選挙</a:t>
            </a:r>
            <a:r>
              <a:rPr lang="ja-JP" altLang="en-US" sz="4000" dirty="0" smtClean="0">
                <a:latin typeface="+mn-ea"/>
                <a:ea typeface="+mn-ea"/>
              </a:rPr>
              <a:t>制度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36943" y="245096"/>
            <a:ext cx="243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【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サンプル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】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1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票の格差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76" y="943397"/>
            <a:ext cx="5656047" cy="5400000"/>
          </a:xfrm>
        </p:spPr>
      </p:pic>
    </p:spTree>
    <p:extLst>
      <p:ext uri="{BB962C8B-B14F-4D97-AF65-F5344CB8AC3E}">
        <p14:creationId xmlns:p14="http://schemas.microsoft.com/office/powerpoint/2010/main" val="17568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1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票の格差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70" y="956351"/>
            <a:ext cx="5776059" cy="5400000"/>
          </a:xfrm>
        </p:spPr>
      </p:pic>
    </p:spTree>
    <p:extLst>
      <p:ext uri="{BB962C8B-B14F-4D97-AF65-F5344CB8AC3E}">
        <p14:creationId xmlns:p14="http://schemas.microsoft.com/office/powerpoint/2010/main" val="33653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1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票の格差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0" y="857840"/>
            <a:ext cx="67863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1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票の格差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50" y="930443"/>
            <a:ext cx="68528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267326"/>
            <a:ext cx="8543925" cy="4909637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CHECK POINT 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33</a:t>
            </a:r>
            <a:endParaRPr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の国政選挙において，地域に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よって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票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の価値に差があることが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問題に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なっています。</a:t>
            </a:r>
          </a:p>
          <a:p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政治家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 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人が代表する有権者の数は，都市部で大きくなる傾向があり，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過疎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地域に比べて都市部の有権者の利害が，政策に反映されにくくなって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います。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1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票の格差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3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38032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1344362"/>
            <a:ext cx="8543925" cy="4687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この章では，有権者たちがみんなで政治家を選び，政治家が政策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を決める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という間接民主制のもとで生じる問題を学びます。みんなで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直接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何かを選ぶことすら難しいことが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章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で明らかにされましたが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，間接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民主制のもとではさらなる難しさが加わります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章ではさらに，政治家を選ぶためのさまざまな選挙制度を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紹介した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うえで，日本の選挙における問題点を議論します。選挙区ごと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の議員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人当たり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人口の違い，都市と地方の年齢構成の違い，年齢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別の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投票率の違い，および国全体の少子高齢化などが，国民全員の声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が一様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に反映される選挙結果を生みにくくしていることを指摘します。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2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7011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2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間接民主制の問題点：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/>
            </a:r>
            <a:b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</a:b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オストロゴルスキーのパラドックス</a:t>
            </a:r>
            <a:endParaRPr kumimoji="1" lang="ja-JP" altLang="en-US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81038" y="1267326"/>
            <a:ext cx="8543925" cy="4909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kumimoji="1"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キーワード</a:t>
            </a:r>
            <a:endParaRPr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オストロゴルスキーのパラドックス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抱き合わせ販売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3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7011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2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間接民主制の問題点：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/>
            </a:r>
            <a:b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</a:b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オストロゴルスキーのパラドックス</a:t>
            </a:r>
            <a:endParaRPr kumimoji="1" lang="ja-JP" altLang="en-US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4" y="1235243"/>
            <a:ext cx="849109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621410"/>
            <a:ext cx="8543925" cy="4555553"/>
          </a:xfrm>
        </p:spPr>
        <p:txBody>
          <a:bodyPr/>
          <a:lstStyle/>
          <a:p>
            <a:r>
              <a:rPr lang="en-US" altLang="ja-JP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CHECK POINT 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endParaRPr lang="en-US" altLang="ja-JP" sz="32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間接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民主制のもとで，個々の議題について直接多数決をとるときとは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異なる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結果が実現されてしまうことをオストロゴルスキーのパラドックスと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いいます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b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7011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2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間接民主制の問題点：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/>
            </a:r>
            <a:b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</a:b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オストロゴルスキーのパラドックス</a:t>
            </a:r>
            <a:endParaRPr kumimoji="1" lang="ja-JP" altLang="en-US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1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3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候補者たちが公約として掲げる政策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/>
            </a:r>
            <a:b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</a:b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を自由に選ぶなら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267326"/>
            <a:ext cx="8543925" cy="4909637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キーワード</a:t>
            </a:r>
            <a:endParaRPr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公約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ダウンズ・モデル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9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3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候補者たちが公約として掲げる政策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/>
            </a:r>
            <a:b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</a:b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を自由に選ぶなら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533195"/>
            <a:ext cx="8543925" cy="2862300"/>
          </a:xfrm>
        </p:spPr>
      </p:pic>
    </p:spTree>
    <p:extLst>
      <p:ext uri="{BB962C8B-B14F-4D97-AF65-F5344CB8AC3E}">
        <p14:creationId xmlns:p14="http://schemas.microsoft.com/office/powerpoint/2010/main" val="13909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621410"/>
            <a:ext cx="8543925" cy="4555553"/>
          </a:xfrm>
        </p:spPr>
        <p:txBody>
          <a:bodyPr/>
          <a:lstStyle/>
          <a:p>
            <a:r>
              <a:rPr lang="en-US" altLang="ja-JP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CHECK POINT 31</a:t>
            </a:r>
          </a:p>
          <a:p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政策空間が一次元であり，各有権者の選好が単峰性を満たす場合，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人の候補者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が当選を目指して公約を選ぶと，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とも中位投票者の至福点を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選びます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b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3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候補者たちが公約として掲げる政策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/>
            </a:r>
            <a:b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</a:b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	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を自由に選ぶなら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3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6791"/>
            <a:ext cx="8543925" cy="69365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第</a:t>
            </a:r>
            <a:r>
              <a:rPr lang="en-US" altLang="ja-JP" dirty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節　</a:t>
            </a:r>
            <a:r>
              <a:rPr lang="en-US" altLang="ja-JP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1</a:t>
            </a:r>
            <a:r>
              <a:rPr lang="ja-JP" altLang="en-US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票の格差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267326"/>
            <a:ext cx="8543925" cy="4909637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キーワード</a:t>
            </a:r>
            <a:endParaRPr lang="en-US" altLang="ja-JP" sz="32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選挙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国政選挙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票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の格差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定数不均衡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©Kimiko Terai, Yoichi Hizen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F2D-5F9E-40C5-AF96-09BA8D50F22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1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454</Words>
  <Application>Microsoft Office PowerPoint</Application>
  <PresentationFormat>A4 210 x 297 mm</PresentationFormat>
  <Paragraphs>82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小塚ゴシック Pr6N M</vt:lpstr>
      <vt:lpstr>游ゴシック</vt:lpstr>
      <vt:lpstr>Arial</vt:lpstr>
      <vt:lpstr>Calibri</vt:lpstr>
      <vt:lpstr>Calibri Light</vt:lpstr>
      <vt:lpstr>Office テーマ</vt:lpstr>
      <vt:lpstr>第6章  私たちの声は 届かない？ 間接民主制と選挙制度</vt:lpstr>
      <vt:lpstr>イントロダクション</vt:lpstr>
      <vt:lpstr>第2節　間接民主制の問題点：   オストロゴルスキーのパラドックス</vt:lpstr>
      <vt:lpstr>第2節　間接民主制の問題点：   オストロゴルスキーのパラドックス</vt:lpstr>
      <vt:lpstr>第2節　間接民主制の問題点：   オストロゴルスキーのパラドックス</vt:lpstr>
      <vt:lpstr>第3節　候補者たちが公約として掲げる政策   を自由に選ぶなら</vt:lpstr>
      <vt:lpstr>第3節　候補者たちが公約として掲げる政策   を自由に選ぶなら</vt:lpstr>
      <vt:lpstr>第3節　候補者たちが公約として掲げる政策   を自由に選ぶなら</vt:lpstr>
      <vt:lpstr>第5節　1票の格差</vt:lpstr>
      <vt:lpstr>第5節　1票の格差</vt:lpstr>
      <vt:lpstr>第5節　1票の格差</vt:lpstr>
      <vt:lpstr>第5節　1票の格差</vt:lpstr>
      <vt:lpstr>第5節　1票の格差</vt:lpstr>
      <vt:lpstr>第5節　1票の格差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Daisuke OZAKI</dc:creator>
  <cp:lastModifiedBy>Daisuke OZAKI</cp:lastModifiedBy>
  <cp:revision>98</cp:revision>
  <dcterms:created xsi:type="dcterms:W3CDTF">2014-07-16T02:47:29Z</dcterms:created>
  <dcterms:modified xsi:type="dcterms:W3CDTF">2015-09-15T04:26:18Z</dcterms:modified>
</cp:coreProperties>
</file>