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75" r:id="rId4"/>
    <p:sldId id="268" r:id="rId5"/>
    <p:sldId id="269" r:id="rId6"/>
    <p:sldId id="270" r:id="rId7"/>
    <p:sldId id="271" r:id="rId8"/>
    <p:sldId id="272" r:id="rId9"/>
    <p:sldId id="273" r:id="rId10"/>
    <p:sldId id="263" r:id="rId11"/>
    <p:sldId id="264" r:id="rId12"/>
    <p:sldId id="266" r:id="rId13"/>
    <p:sldId id="274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C5ED-F4C7-4A0F-BDDD-02BED05B3647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B5FF-CCBC-4109-96CE-F2E5B94BC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12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C5ED-F4C7-4A0F-BDDD-02BED05B3647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B5FF-CCBC-4109-96CE-F2E5B94BC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47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C5ED-F4C7-4A0F-BDDD-02BED05B3647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B5FF-CCBC-4109-96CE-F2E5B94BC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36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44F0-AFDD-4AD2-B082-3E93012D5121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64B7-ABDB-4D32-9AE6-77E76CB34E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2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C5ED-F4C7-4A0F-BDDD-02BED05B3647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B5FF-CCBC-4109-96CE-F2E5B94BC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77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C5ED-F4C7-4A0F-BDDD-02BED05B3647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B5FF-CCBC-4109-96CE-F2E5B94BC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2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C5ED-F4C7-4A0F-BDDD-02BED05B3647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B5FF-CCBC-4109-96CE-F2E5B94BC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73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C5ED-F4C7-4A0F-BDDD-02BED05B3647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B5FF-CCBC-4109-96CE-F2E5B94BC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88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C5ED-F4C7-4A0F-BDDD-02BED05B3647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B5FF-CCBC-4109-96CE-F2E5B94BC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4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C5ED-F4C7-4A0F-BDDD-02BED05B3647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B5FF-CCBC-4109-96CE-F2E5B94BC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28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C5ED-F4C7-4A0F-BDDD-02BED05B3647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B5FF-CCBC-4109-96CE-F2E5B94BC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22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C5ED-F4C7-4A0F-BDDD-02BED05B3647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B5FF-CCBC-4109-96CE-F2E5B94BC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54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8C5ED-F4C7-4A0F-BDDD-02BED05B3647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B5FF-CCBC-4109-96CE-F2E5B94BC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88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044F0-AFDD-4AD2-B082-3E93012D5121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464B7-ABDB-4D32-9AE6-77E76CB34EB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4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kumimoji="1" lang="ja-JP" altLang="en-US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はじめて学ぶ考古学［改訂版</a:t>
            </a: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］</a:t>
            </a:r>
            <a:r>
              <a:rPr kumimoji="1" lang="en-US" altLang="ja-JP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kumimoji="1" lang="ja-JP" altLang="en-US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ウェブサポート</a:t>
            </a:r>
            <a:br>
              <a:rPr kumimoji="1" lang="en-US" altLang="ja-JP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br>
              <a:rPr lang="en-US" altLang="ja-JP" sz="2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7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第３章「図</a:t>
            </a:r>
            <a:r>
              <a:rPr lang="en-US" altLang="ja-JP" sz="32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3-5 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較正プログラムのサンプル」</a:t>
            </a:r>
            <a:br>
              <a:rPr lang="en-US" altLang="ja-JP" sz="32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32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  </a:t>
            </a:r>
            <a:r>
              <a:rPr lang="ja-JP" altLang="en-US" sz="40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補足解説</a:t>
            </a:r>
            <a:endParaRPr kumimoji="1" lang="ja-JP" altLang="en-US" sz="27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3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較正年代を算出する（５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4944558" cy="3635979"/>
          </a:xfrm>
        </p:spPr>
      </p:pic>
      <p:cxnSp>
        <p:nvCxnSpPr>
          <p:cNvPr id="9" name="直線コネクタ 8"/>
          <p:cNvCxnSpPr/>
          <p:nvPr/>
        </p:nvCxnSpPr>
        <p:spPr>
          <a:xfrm>
            <a:off x="2771800" y="2852936"/>
            <a:ext cx="2304256" cy="0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667663" y="5373216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次に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1040BP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で線を引いてみると、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較正曲線に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箇所で当たるので、換算されて、較正された年代と確率も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種類算出されます。較正後の分布（黒く塗りつぶされた分布）の確率（山の高さ）も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つに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分かれて描かれることになります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5086350" y="2852936"/>
            <a:ext cx="620" cy="925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4932040" y="2852936"/>
            <a:ext cx="0" cy="9361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較正年代を算出する（６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65229"/>
            <a:ext cx="4944558" cy="3635979"/>
          </a:xfrm>
        </p:spPr>
      </p:pic>
      <p:cxnSp>
        <p:nvCxnSpPr>
          <p:cNvPr id="9" name="直線コネクタ 8"/>
          <p:cNvCxnSpPr/>
          <p:nvPr/>
        </p:nvCxnSpPr>
        <p:spPr>
          <a:xfrm>
            <a:off x="2771800" y="3212976"/>
            <a:ext cx="3312368" cy="0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475656" y="551723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線を引く場所を変えると、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較正曲線に４箇所以上で当たることもあります。また、較正曲線自体も、実際には幅があるので、較正された分布（黒塗りの分布）も複数の山ができます。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5796136" y="3212976"/>
            <a:ext cx="0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5580112" y="3212976"/>
            <a:ext cx="0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6084168" y="3212976"/>
            <a:ext cx="0" cy="10081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5220072" y="3212976"/>
            <a:ext cx="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較正年代を算出する（７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824184ED-F7C3-4DF9-B7A9-90106EBE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0"/>
            <a:ext cx="7920880" cy="6858000"/>
          </a:xfrm>
        </p:spPr>
        <p:txBody>
          <a:bodyPr>
            <a:noAutofit/>
          </a:bodyPr>
          <a:lstStyle/>
          <a:p>
            <a:pPr algn="l"/>
            <a:r>
              <a:rPr lang="ja-JP" altLang="en-US" sz="1800" dirty="0"/>
              <a:t>◆本データご利用の際は，著者との取り決め上，以下の</a:t>
            </a:r>
            <a:r>
              <a:rPr lang="en-US" altLang="ja-JP" sz="1800" dirty="0"/>
              <a:t>3</a:t>
            </a:r>
            <a:r>
              <a:rPr lang="ja-JP" altLang="en-US" sz="1800" dirty="0"/>
              <a:t>点につきましてご留意いただきますようお願い申し上げます◆</a:t>
            </a:r>
            <a:br>
              <a:rPr lang="en-US" altLang="ja-JP" sz="1800" dirty="0"/>
            </a:br>
            <a:br>
              <a:rPr lang="ja-JP" altLang="en-US" sz="1800" dirty="0"/>
            </a:br>
            <a:r>
              <a:rPr lang="ja-JP" altLang="en-US" sz="1600" dirty="0"/>
              <a:t>（</a:t>
            </a:r>
            <a:r>
              <a:rPr lang="en-US" altLang="ja-JP" sz="1600" dirty="0"/>
              <a:t>1</a:t>
            </a:r>
            <a:r>
              <a:rPr lang="ja-JP" altLang="en-US" sz="1600" dirty="0"/>
              <a:t>）本データを商用利用しないこと</a:t>
            </a:r>
            <a:br>
              <a:rPr lang="ja-JP" altLang="en-US" sz="1600" dirty="0"/>
            </a:br>
            <a:r>
              <a:rPr lang="ja-JP" altLang="en-US" sz="1600" dirty="0"/>
              <a:t>（</a:t>
            </a:r>
            <a:r>
              <a:rPr lang="en-US" altLang="ja-JP" sz="1600" dirty="0"/>
              <a:t>2</a:t>
            </a:r>
            <a:r>
              <a:rPr lang="ja-JP" altLang="en-US" sz="1600" dirty="0"/>
              <a:t>）本データを教育・学習目的以外に使用しないこと</a:t>
            </a:r>
            <a:br>
              <a:rPr lang="ja-JP" altLang="en-US" sz="1600" dirty="0"/>
            </a:br>
            <a:r>
              <a:rPr lang="ja-JP" altLang="en-US" sz="1600" dirty="0"/>
              <a:t>（</a:t>
            </a:r>
            <a:r>
              <a:rPr lang="en-US" altLang="ja-JP" sz="1600" dirty="0"/>
              <a:t>3</a:t>
            </a:r>
            <a:r>
              <a:rPr lang="ja-JP" altLang="en-US" sz="1600" dirty="0"/>
              <a:t>）本データを第三者に譲渡しないこと（不特定多数の方の目にふれることのないよう，個人</a:t>
            </a:r>
            <a:r>
              <a:rPr lang="en-US" altLang="ja-JP" sz="1600" dirty="0"/>
              <a:t>HP</a:t>
            </a:r>
            <a:r>
              <a:rPr lang="ja-JP" altLang="en-US" sz="1600" dirty="0"/>
              <a:t>等での公開等もお控えいただきますようお願い致します）</a:t>
            </a:r>
            <a:br>
              <a:rPr lang="ja-JP" altLang="en-US" sz="1600" dirty="0"/>
            </a:br>
            <a:r>
              <a:rPr lang="ja-JP" altLang="en-US" sz="1600" dirty="0"/>
              <a:t>（</a:t>
            </a:r>
            <a:r>
              <a:rPr lang="en-US" altLang="ja-JP" sz="1600" dirty="0"/>
              <a:t>4</a:t>
            </a:r>
            <a:r>
              <a:rPr lang="ja-JP" altLang="en-US" sz="1600" dirty="0"/>
              <a:t>）著作権者に無断で改変したものを第三者に譲渡しないこと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3214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年代測定値と標準偏差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2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標準偏差（</a:t>
            </a:r>
            <a:r>
              <a:rPr kumimoji="1" lang="en-US" altLang="ja-JP"/>
              <a:t>σ</a:t>
            </a:r>
            <a:r>
              <a:rPr kumimoji="1" lang="ja-JP" altLang="en-US"/>
              <a:t>）の意味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0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1000BP±25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の意味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6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較正年代を算出する（１）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較正年代を算出する（２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4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較正年代を算出する（３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7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較正年代を算出する（４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4944558" cy="3635979"/>
          </a:xfrm>
        </p:spPr>
      </p:pic>
      <p:cxnSp>
        <p:nvCxnSpPr>
          <p:cNvPr id="9" name="直線コネクタ 8"/>
          <p:cNvCxnSpPr/>
          <p:nvPr/>
        </p:nvCxnSpPr>
        <p:spPr>
          <a:xfrm>
            <a:off x="2771800" y="2996952"/>
            <a:ext cx="2376264" cy="0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535656" y="5373216"/>
            <a:ext cx="6072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仮入力した測定値の平均値の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1000BP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で線を引いてみると、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較正曲線に当てて換算され、較正された年代と確率が算出されます。平均値は最も確率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が高い（左側の分布の山が高い）ので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、較正後の分布（黒く塗りつぶされた分布）の確率（山の高さ）も高くなります。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5148064" y="2996952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21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387</Words>
  <Application>Microsoft Office PowerPoint</Application>
  <PresentationFormat>画面に合わせる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ＭＳ Ｐゴシック</vt:lpstr>
      <vt:lpstr>メイリオ</vt:lpstr>
      <vt:lpstr>Arial</vt:lpstr>
      <vt:lpstr>Calibri</vt:lpstr>
      <vt:lpstr>Office ​​テーマ</vt:lpstr>
      <vt:lpstr>1_Office ​​テーマ</vt:lpstr>
      <vt:lpstr>『はじめて学ぶ考古学［改訂版］』ウェブサポート   第３章「図3-5 較正プログラムのサンプル」  　　　　　　　  補足解説</vt:lpstr>
      <vt:lpstr>◆本データご利用の際は，著者との取り決め上，以下の3点につきましてご留意いただきますようお願い申し上げます◆  （1）本データを商用利用しないこと （2）本データを教育・学習目的以外に使用しないこと （3）本データを第三者に譲渡しないこと（不特定多数の方の目にふれることのないよう，個人HP等での公開等もお控えいただきますようお願い致します） （4）著作権者に無断で改変したものを第三者に譲渡しないこと</vt:lpstr>
      <vt:lpstr>14C年代測定値と標準偏差</vt:lpstr>
      <vt:lpstr>標準偏差（σ）の意味</vt:lpstr>
      <vt:lpstr>1000BP±25の意味</vt:lpstr>
      <vt:lpstr>較正年代を算出する（１）</vt:lpstr>
      <vt:lpstr>較正年代を算出する（２）</vt:lpstr>
      <vt:lpstr>較正年代を算出する（３）</vt:lpstr>
      <vt:lpstr>較正年代を算出する（４）</vt:lpstr>
      <vt:lpstr>較正年代を算出する（５）</vt:lpstr>
      <vt:lpstr>較正年代を算出する（６）</vt:lpstr>
      <vt:lpstr>較正年代を算出する（７）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『はじめて学ぶ考古学　改訂版』 第３章　図３－５　補足解説</dc:title>
  <dc:creator>kutsuki</dc:creator>
  <cp:lastModifiedBy>s-nakamura</cp:lastModifiedBy>
  <cp:revision>25</cp:revision>
  <dcterms:created xsi:type="dcterms:W3CDTF">2023-12-01T07:15:56Z</dcterms:created>
  <dcterms:modified xsi:type="dcterms:W3CDTF">2023-12-25T05:13:29Z</dcterms:modified>
</cp:coreProperties>
</file>