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67" r:id="rId3"/>
    <p:sldId id="268" r:id="rId4"/>
    <p:sldId id="269" r:id="rId5"/>
    <p:sldId id="259" r:id="rId6"/>
    <p:sldId id="258" r:id="rId7"/>
    <p:sldId id="262" r:id="rId8"/>
    <p:sldId id="261" r:id="rId9"/>
    <p:sldId id="263" r:id="rId10"/>
    <p:sldId id="264" r:id="rId11"/>
    <p:sldId id="265"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1512" y="9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290133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3537504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122375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3749718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2487161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3581471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2660129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1068576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422931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2441875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D089B18-1972-4B4F-9081-56ECC38D114E}" type="datetimeFigureOut">
              <a:rPr kumimoji="1" lang="ja-JP" altLang="en-US" smtClean="0"/>
              <a:t>2019/1/22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2529481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089B18-1972-4B4F-9081-56ECC38D114E}" type="datetimeFigureOut">
              <a:rPr kumimoji="1" lang="ja-JP" altLang="en-US" smtClean="0"/>
              <a:t>2019/1/22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B1495B-4192-47BC-A85C-C5B1CF4438B7}" type="slidenum">
              <a:rPr kumimoji="1" lang="ja-JP" altLang="en-US" smtClean="0"/>
              <a:t>‹#›</a:t>
            </a:fld>
            <a:endParaRPr kumimoji="1" lang="ja-JP" altLang="en-US"/>
          </a:p>
        </p:txBody>
      </p:sp>
    </p:spTree>
    <p:extLst>
      <p:ext uri="{BB962C8B-B14F-4D97-AF65-F5344CB8AC3E}">
        <p14:creationId xmlns:p14="http://schemas.microsoft.com/office/powerpoint/2010/main" val="31209455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5" Type="http://schemas.openxmlformats.org/officeDocument/2006/relationships/image" Target="../media/image18.emf"/><Relationship Id="rId4" Type="http://schemas.openxmlformats.org/officeDocument/2006/relationships/image" Target="../media/image1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8946BB-9BD4-4590-9306-0CF9FB844554}"/>
              </a:ext>
            </a:extLst>
          </p:cNvPr>
          <p:cNvSpPr>
            <a:spLocks noGrp="1"/>
          </p:cNvSpPr>
          <p:nvPr>
            <p:ph type="ctrTitle"/>
          </p:nvPr>
        </p:nvSpPr>
        <p:spPr>
          <a:xfrm>
            <a:off x="884208" y="1122363"/>
            <a:ext cx="7474788" cy="2387600"/>
          </a:xfrm>
        </p:spPr>
        <p:txBody>
          <a:bodyPr>
            <a:normAutofit/>
          </a:bodyPr>
          <a:lstStyle/>
          <a:p>
            <a:r>
              <a:rPr kumimoji="1" lang="ja-JP" altLang="en-US" sz="4800" dirty="0"/>
              <a:t>飲料（お茶）調査データの解析例</a:t>
            </a:r>
          </a:p>
        </p:txBody>
      </p:sp>
      <p:sp>
        <p:nvSpPr>
          <p:cNvPr id="3" name="字幕 2">
            <a:extLst>
              <a:ext uri="{FF2B5EF4-FFF2-40B4-BE49-F238E27FC236}">
                <a16:creationId xmlns:a16="http://schemas.microsoft.com/office/drawing/2014/main" id="{598F1D83-80D5-42A0-9932-11C89862D550}"/>
              </a:ext>
            </a:extLst>
          </p:cNvPr>
          <p:cNvSpPr>
            <a:spLocks noGrp="1"/>
          </p:cNvSpPr>
          <p:nvPr>
            <p:ph type="subTitle" idx="1"/>
          </p:nvPr>
        </p:nvSpPr>
        <p:spPr>
          <a:xfrm>
            <a:off x="1143000" y="3575230"/>
            <a:ext cx="6858000" cy="1655762"/>
          </a:xfrm>
        </p:spPr>
        <p:txBody>
          <a:bodyPr>
            <a:normAutofit fontScale="85000" lnSpcReduction="20000"/>
          </a:bodyPr>
          <a:lstStyle/>
          <a:p>
            <a:endParaRPr kumimoji="1" lang="en-US" altLang="ja-JP" dirty="0"/>
          </a:p>
          <a:p>
            <a:r>
              <a:rPr kumimoji="1" lang="ja-JP" altLang="en-US" dirty="0"/>
              <a:t>星野・上田「マーケティング・リサーチ入門」有斐閣</a:t>
            </a:r>
            <a:endParaRPr kumimoji="1" lang="en-US" altLang="ja-JP" dirty="0"/>
          </a:p>
          <a:p>
            <a:r>
              <a:rPr lang="ja-JP" altLang="en-US" dirty="0"/>
              <a:t>第８章課題</a:t>
            </a:r>
            <a:r>
              <a:rPr lang="en-US" altLang="ja-JP" dirty="0"/>
              <a:t>8</a:t>
            </a:r>
            <a:r>
              <a:rPr lang="ja-JP" altLang="en-US" dirty="0"/>
              <a:t>－</a:t>
            </a:r>
            <a:r>
              <a:rPr lang="en-US" altLang="ja-JP" dirty="0"/>
              <a:t>3</a:t>
            </a:r>
            <a:r>
              <a:rPr lang="ja-JP" altLang="en-US" dirty="0"/>
              <a:t>から</a:t>
            </a:r>
            <a:r>
              <a:rPr lang="en-US" altLang="ja-JP" dirty="0"/>
              <a:t>8</a:t>
            </a:r>
            <a:r>
              <a:rPr lang="ja-JP" altLang="en-US" dirty="0"/>
              <a:t>－</a:t>
            </a:r>
            <a:r>
              <a:rPr lang="en-US" altLang="ja-JP" dirty="0"/>
              <a:t>5</a:t>
            </a:r>
            <a:r>
              <a:rPr lang="ja-JP" altLang="en-US" dirty="0"/>
              <a:t>の知覚マップ・選好分析・セグメンテーションについて</a:t>
            </a:r>
            <a:r>
              <a:rPr lang="en-US" altLang="ja-JP" dirty="0"/>
              <a:t>R</a:t>
            </a:r>
            <a:r>
              <a:rPr lang="ja-JP" altLang="en-US" dirty="0"/>
              <a:t>コードで得られる結果を例示する</a:t>
            </a:r>
            <a:endParaRPr lang="en-US" altLang="ja-JP" dirty="0"/>
          </a:p>
          <a:p>
            <a:r>
              <a:rPr lang="ja-JP" altLang="en-US" dirty="0"/>
              <a:t>課題</a:t>
            </a:r>
            <a:r>
              <a:rPr lang="en-US" altLang="ja-JP" dirty="0"/>
              <a:t>8</a:t>
            </a:r>
            <a:r>
              <a:rPr lang="ja-JP" altLang="en-US" dirty="0"/>
              <a:t>－</a:t>
            </a:r>
            <a:r>
              <a:rPr lang="en-US" altLang="ja-JP" dirty="0"/>
              <a:t>1, 8</a:t>
            </a:r>
            <a:r>
              <a:rPr lang="ja-JP" altLang="en-US" dirty="0" err="1"/>
              <a:t>ー</a:t>
            </a:r>
            <a:r>
              <a:rPr lang="en-US" altLang="ja-JP" dirty="0"/>
              <a:t>6, 8</a:t>
            </a:r>
            <a:r>
              <a:rPr lang="ja-JP" altLang="en-US" dirty="0" err="1"/>
              <a:t>ー</a:t>
            </a:r>
            <a:r>
              <a:rPr lang="en-US" altLang="ja-JP" dirty="0"/>
              <a:t>7 </a:t>
            </a:r>
            <a:r>
              <a:rPr lang="ja-JP" altLang="en-US" dirty="0"/>
              <a:t>については各自作成すること</a:t>
            </a:r>
            <a:endParaRPr lang="en-US" altLang="ja-JP" dirty="0"/>
          </a:p>
          <a:p>
            <a:endParaRPr lang="en-US" altLang="ja-JP" dirty="0"/>
          </a:p>
          <a:p>
            <a:endParaRPr lang="en-US" altLang="ja-JP" dirty="0"/>
          </a:p>
        </p:txBody>
      </p:sp>
      <p:sp>
        <p:nvSpPr>
          <p:cNvPr id="4" name="テキスト ボックス 3">
            <a:extLst>
              <a:ext uri="{FF2B5EF4-FFF2-40B4-BE49-F238E27FC236}">
                <a16:creationId xmlns:a16="http://schemas.microsoft.com/office/drawing/2014/main" id="{666B3BE6-D161-4519-86B5-EA4D49F1CDC9}"/>
              </a:ext>
            </a:extLst>
          </p:cNvPr>
          <p:cNvSpPr txBox="1"/>
          <p:nvPr/>
        </p:nvSpPr>
        <p:spPr>
          <a:xfrm>
            <a:off x="5426015" y="5762445"/>
            <a:ext cx="3217653" cy="646331"/>
          </a:xfrm>
          <a:prstGeom prst="rect">
            <a:avLst/>
          </a:prstGeom>
          <a:noFill/>
        </p:spPr>
        <p:txBody>
          <a:bodyPr wrap="square" rtlCol="0">
            <a:spAutoFit/>
          </a:bodyPr>
          <a:lstStyle/>
          <a:p>
            <a:r>
              <a:rPr lang="ja-JP" altLang="ja-JP" dirty="0"/>
              <a:t>分析協力</a:t>
            </a:r>
          </a:p>
          <a:p>
            <a:r>
              <a:rPr lang="ja-JP" altLang="ja-JP" dirty="0"/>
              <a:t>竹内真登（東北学院大学）</a:t>
            </a:r>
          </a:p>
        </p:txBody>
      </p:sp>
    </p:spTree>
    <p:extLst>
      <p:ext uri="{BB962C8B-B14F-4D97-AF65-F5344CB8AC3E}">
        <p14:creationId xmlns:p14="http://schemas.microsoft.com/office/powerpoint/2010/main" val="832480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セグメンテーション</a:t>
            </a:r>
          </a:p>
        </p:txBody>
      </p:sp>
      <p:pic>
        <p:nvPicPr>
          <p:cNvPr id="12" name="図 11">
            <a:extLst>
              <a:ext uri="{FF2B5EF4-FFF2-40B4-BE49-F238E27FC236}">
                <a16:creationId xmlns:a16="http://schemas.microsoft.com/office/drawing/2014/main" id="{3EF9D30A-F87C-4190-9937-4C50D5FB16B1}"/>
              </a:ext>
            </a:extLst>
          </p:cNvPr>
          <p:cNvPicPr>
            <a:picLocks noChangeAspect="1"/>
          </p:cNvPicPr>
          <p:nvPr/>
        </p:nvPicPr>
        <p:blipFill>
          <a:blip r:embed="rId2"/>
          <a:stretch>
            <a:fillRect/>
          </a:stretch>
        </p:blipFill>
        <p:spPr>
          <a:xfrm>
            <a:off x="503794" y="2214479"/>
            <a:ext cx="3819525" cy="2237909"/>
          </a:xfrm>
          <a:prstGeom prst="rect">
            <a:avLst/>
          </a:prstGeom>
        </p:spPr>
      </p:pic>
      <p:pic>
        <p:nvPicPr>
          <p:cNvPr id="14" name="図 13">
            <a:extLst>
              <a:ext uri="{FF2B5EF4-FFF2-40B4-BE49-F238E27FC236}">
                <a16:creationId xmlns:a16="http://schemas.microsoft.com/office/drawing/2014/main" id="{B4EF8ECB-C624-47D4-AE70-42EA4D4EDB83}"/>
              </a:ext>
            </a:extLst>
          </p:cNvPr>
          <p:cNvPicPr>
            <a:picLocks noChangeAspect="1"/>
          </p:cNvPicPr>
          <p:nvPr/>
        </p:nvPicPr>
        <p:blipFill>
          <a:blip r:embed="rId3"/>
          <a:stretch>
            <a:fillRect/>
          </a:stretch>
        </p:blipFill>
        <p:spPr>
          <a:xfrm>
            <a:off x="4707011" y="2214480"/>
            <a:ext cx="3808339" cy="2231355"/>
          </a:xfrm>
          <a:prstGeom prst="rect">
            <a:avLst/>
          </a:prstGeom>
        </p:spPr>
      </p:pic>
      <p:pic>
        <p:nvPicPr>
          <p:cNvPr id="15" name="図 14">
            <a:extLst>
              <a:ext uri="{FF2B5EF4-FFF2-40B4-BE49-F238E27FC236}">
                <a16:creationId xmlns:a16="http://schemas.microsoft.com/office/drawing/2014/main" id="{8C971D45-FD5C-49DD-B5DD-1AE8A8686A34}"/>
              </a:ext>
            </a:extLst>
          </p:cNvPr>
          <p:cNvPicPr>
            <a:picLocks noChangeAspect="1"/>
          </p:cNvPicPr>
          <p:nvPr/>
        </p:nvPicPr>
        <p:blipFill>
          <a:blip r:embed="rId4"/>
          <a:stretch>
            <a:fillRect/>
          </a:stretch>
        </p:blipFill>
        <p:spPr>
          <a:xfrm>
            <a:off x="514980" y="4626645"/>
            <a:ext cx="3808339" cy="2231355"/>
          </a:xfrm>
          <a:prstGeom prst="rect">
            <a:avLst/>
          </a:prstGeom>
        </p:spPr>
      </p:pic>
      <p:pic>
        <p:nvPicPr>
          <p:cNvPr id="16" name="図 15">
            <a:extLst>
              <a:ext uri="{FF2B5EF4-FFF2-40B4-BE49-F238E27FC236}">
                <a16:creationId xmlns:a16="http://schemas.microsoft.com/office/drawing/2014/main" id="{7BE2247C-EAD2-4FB9-9F99-1FE01657E459}"/>
              </a:ext>
            </a:extLst>
          </p:cNvPr>
          <p:cNvPicPr>
            <a:picLocks noChangeAspect="1"/>
          </p:cNvPicPr>
          <p:nvPr/>
        </p:nvPicPr>
        <p:blipFill>
          <a:blip r:embed="rId5"/>
          <a:stretch>
            <a:fillRect/>
          </a:stretch>
        </p:blipFill>
        <p:spPr>
          <a:xfrm>
            <a:off x="4820681" y="4626644"/>
            <a:ext cx="3808339" cy="2231355"/>
          </a:xfrm>
          <a:prstGeom prst="rect">
            <a:avLst/>
          </a:prstGeom>
        </p:spPr>
      </p:pic>
      <p:sp>
        <p:nvSpPr>
          <p:cNvPr id="17" name="コンテンツ プレースホルダー 2">
            <a:extLst>
              <a:ext uri="{FF2B5EF4-FFF2-40B4-BE49-F238E27FC236}">
                <a16:creationId xmlns:a16="http://schemas.microsoft.com/office/drawing/2014/main" id="{694C2868-7F69-466C-8F91-74A3053FBCD6}"/>
              </a:ext>
            </a:extLst>
          </p:cNvPr>
          <p:cNvSpPr>
            <a:spLocks noGrp="1"/>
          </p:cNvSpPr>
          <p:nvPr>
            <p:ph idx="1"/>
          </p:nvPr>
        </p:nvSpPr>
        <p:spPr>
          <a:xfrm>
            <a:off x="628649" y="1408820"/>
            <a:ext cx="8213425" cy="631405"/>
          </a:xfrm>
        </p:spPr>
        <p:txBody>
          <a:bodyPr>
            <a:normAutofit fontScale="62500" lnSpcReduction="20000"/>
          </a:bodyPr>
          <a:lstStyle/>
          <a:p>
            <a:r>
              <a:rPr lang="ja-JP" altLang="en-US" dirty="0"/>
              <a:t>選好データを利用したセグメンテーション</a:t>
            </a:r>
            <a:endParaRPr lang="en-US" altLang="ja-JP" dirty="0"/>
          </a:p>
          <a:p>
            <a:r>
              <a:rPr lang="ja-JP" altLang="en-US" dirty="0"/>
              <a:t>各セグメントの個人属性の違い　</a:t>
            </a:r>
            <a:r>
              <a:rPr lang="en-US" altLang="ja-JP" sz="1600" dirty="0"/>
              <a:t>※</a:t>
            </a:r>
            <a:r>
              <a:rPr lang="ja-JP" altLang="en-US" sz="1600" dirty="0"/>
              <a:t>平均年齢は全クラスターが</a:t>
            </a:r>
            <a:r>
              <a:rPr lang="en-US" altLang="ja-JP" sz="1600" dirty="0"/>
              <a:t>42</a:t>
            </a:r>
            <a:r>
              <a:rPr lang="ja-JP" altLang="en-US" sz="1600" dirty="0"/>
              <a:t>～</a:t>
            </a:r>
            <a:r>
              <a:rPr lang="en-US" altLang="ja-JP" sz="1600" dirty="0"/>
              <a:t>44</a:t>
            </a:r>
            <a:r>
              <a:rPr lang="ja-JP" altLang="en-US" sz="1600" dirty="0"/>
              <a:t>歳程度と違いが無いため割愛</a:t>
            </a:r>
            <a:endParaRPr lang="en-US" altLang="ja-JP" dirty="0"/>
          </a:p>
        </p:txBody>
      </p:sp>
      <p:sp>
        <p:nvSpPr>
          <p:cNvPr id="18" name="テキスト ボックス 17">
            <a:extLst>
              <a:ext uri="{FF2B5EF4-FFF2-40B4-BE49-F238E27FC236}">
                <a16:creationId xmlns:a16="http://schemas.microsoft.com/office/drawing/2014/main" id="{B1A25ACD-BB25-4980-93B8-CA2E217317DD}"/>
              </a:ext>
            </a:extLst>
          </p:cNvPr>
          <p:cNvSpPr txBox="1"/>
          <p:nvPr/>
        </p:nvSpPr>
        <p:spPr>
          <a:xfrm>
            <a:off x="2004904" y="2014979"/>
            <a:ext cx="1107996" cy="369332"/>
          </a:xfrm>
          <a:prstGeom prst="rect">
            <a:avLst/>
          </a:prstGeom>
          <a:noFill/>
        </p:spPr>
        <p:txBody>
          <a:bodyPr wrap="none" rtlCol="0">
            <a:spAutoFit/>
          </a:bodyPr>
          <a:lstStyle/>
          <a:p>
            <a:pPr algn="ctr"/>
            <a:r>
              <a:rPr kumimoji="1" lang="ja-JP" altLang="en-US" dirty="0"/>
              <a:t>＜性別＞</a:t>
            </a:r>
          </a:p>
        </p:txBody>
      </p:sp>
      <p:sp>
        <p:nvSpPr>
          <p:cNvPr id="19" name="テキスト ボックス 18">
            <a:extLst>
              <a:ext uri="{FF2B5EF4-FFF2-40B4-BE49-F238E27FC236}">
                <a16:creationId xmlns:a16="http://schemas.microsoft.com/office/drawing/2014/main" id="{0F3F90AB-3319-4F09-A33C-1C47B607B139}"/>
              </a:ext>
            </a:extLst>
          </p:cNvPr>
          <p:cNvSpPr txBox="1"/>
          <p:nvPr/>
        </p:nvSpPr>
        <p:spPr>
          <a:xfrm>
            <a:off x="6055436" y="2014979"/>
            <a:ext cx="1338828" cy="369332"/>
          </a:xfrm>
          <a:prstGeom prst="rect">
            <a:avLst/>
          </a:prstGeom>
          <a:noFill/>
        </p:spPr>
        <p:txBody>
          <a:bodyPr wrap="none" rtlCol="0">
            <a:spAutoFit/>
          </a:bodyPr>
          <a:lstStyle/>
          <a:p>
            <a:pPr algn="ctr"/>
            <a:r>
              <a:rPr kumimoji="1" lang="ja-JP" altLang="en-US" dirty="0"/>
              <a:t>＜未既婚＞</a:t>
            </a:r>
          </a:p>
        </p:txBody>
      </p:sp>
      <p:sp>
        <p:nvSpPr>
          <p:cNvPr id="20" name="テキスト ボックス 19">
            <a:extLst>
              <a:ext uri="{FF2B5EF4-FFF2-40B4-BE49-F238E27FC236}">
                <a16:creationId xmlns:a16="http://schemas.microsoft.com/office/drawing/2014/main" id="{3EDE7497-868A-4F23-9D6A-2BBF4494A660}"/>
              </a:ext>
            </a:extLst>
          </p:cNvPr>
          <p:cNvSpPr txBox="1"/>
          <p:nvPr/>
        </p:nvSpPr>
        <p:spPr>
          <a:xfrm>
            <a:off x="1774073" y="4411292"/>
            <a:ext cx="1569660" cy="369332"/>
          </a:xfrm>
          <a:prstGeom prst="rect">
            <a:avLst/>
          </a:prstGeom>
          <a:noFill/>
        </p:spPr>
        <p:txBody>
          <a:bodyPr wrap="none" rtlCol="0">
            <a:spAutoFit/>
          </a:bodyPr>
          <a:lstStyle/>
          <a:p>
            <a:pPr algn="ctr"/>
            <a:r>
              <a:rPr kumimoji="1" lang="ja-JP" altLang="en-US" dirty="0"/>
              <a:t>＜子供有無＞</a:t>
            </a:r>
          </a:p>
        </p:txBody>
      </p:sp>
      <p:sp>
        <p:nvSpPr>
          <p:cNvPr id="21" name="テキスト ボックス 20">
            <a:extLst>
              <a:ext uri="{FF2B5EF4-FFF2-40B4-BE49-F238E27FC236}">
                <a16:creationId xmlns:a16="http://schemas.microsoft.com/office/drawing/2014/main" id="{707E01B3-AE93-4B7F-808F-19B9EAB8320C}"/>
              </a:ext>
            </a:extLst>
          </p:cNvPr>
          <p:cNvSpPr txBox="1"/>
          <p:nvPr/>
        </p:nvSpPr>
        <p:spPr>
          <a:xfrm>
            <a:off x="5940020" y="4411292"/>
            <a:ext cx="1569660" cy="369332"/>
          </a:xfrm>
          <a:prstGeom prst="rect">
            <a:avLst/>
          </a:prstGeom>
          <a:noFill/>
        </p:spPr>
        <p:txBody>
          <a:bodyPr wrap="none" rtlCol="0">
            <a:spAutoFit/>
          </a:bodyPr>
          <a:lstStyle/>
          <a:p>
            <a:pPr algn="ctr"/>
            <a:r>
              <a:rPr kumimoji="1" lang="ja-JP" altLang="en-US" dirty="0"/>
              <a:t>＜世帯年収＞</a:t>
            </a:r>
          </a:p>
        </p:txBody>
      </p:sp>
    </p:spTree>
    <p:extLst>
      <p:ext uri="{BB962C8B-B14F-4D97-AF65-F5344CB8AC3E}">
        <p14:creationId xmlns:p14="http://schemas.microsoft.com/office/powerpoint/2010/main" val="3522037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EE047B5-D6F5-4194-BD91-063D5DACE002}"/>
              </a:ext>
            </a:extLst>
          </p:cNvPr>
          <p:cNvPicPr>
            <a:picLocks noChangeAspect="1"/>
          </p:cNvPicPr>
          <p:nvPr/>
        </p:nvPicPr>
        <p:blipFill>
          <a:blip r:embed="rId2"/>
          <a:stretch>
            <a:fillRect/>
          </a:stretch>
        </p:blipFill>
        <p:spPr>
          <a:xfrm>
            <a:off x="75600" y="2286000"/>
            <a:ext cx="4802794" cy="2770700"/>
          </a:xfrm>
          <a:prstGeom prst="rect">
            <a:avLst/>
          </a:prstGeom>
        </p:spPr>
      </p:pic>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セグメンテーション</a:t>
            </a:r>
          </a:p>
        </p:txBody>
      </p:sp>
      <p:sp>
        <p:nvSpPr>
          <p:cNvPr id="5" name="コンテンツ プレースホルダー 2">
            <a:extLst>
              <a:ext uri="{FF2B5EF4-FFF2-40B4-BE49-F238E27FC236}">
                <a16:creationId xmlns:a16="http://schemas.microsoft.com/office/drawing/2014/main" id="{44A490E8-19F9-477D-82AA-33AAC8949DB4}"/>
              </a:ext>
            </a:extLst>
          </p:cNvPr>
          <p:cNvSpPr>
            <a:spLocks noGrp="1"/>
          </p:cNvSpPr>
          <p:nvPr>
            <p:ph idx="1"/>
          </p:nvPr>
        </p:nvSpPr>
        <p:spPr>
          <a:xfrm>
            <a:off x="628650" y="1408820"/>
            <a:ext cx="7886700" cy="631405"/>
          </a:xfrm>
        </p:spPr>
        <p:txBody>
          <a:bodyPr>
            <a:normAutofit fontScale="62500" lnSpcReduction="20000"/>
          </a:bodyPr>
          <a:lstStyle/>
          <a:p>
            <a:r>
              <a:rPr lang="ja-JP" altLang="en-US" dirty="0"/>
              <a:t>個人選好ベクトルを利用したセグメンテーション</a:t>
            </a:r>
            <a:endParaRPr lang="en-US" altLang="ja-JP" dirty="0"/>
          </a:p>
          <a:p>
            <a:r>
              <a:rPr lang="en-US" altLang="ja-JP" dirty="0" err="1"/>
              <a:t>kmeans</a:t>
            </a:r>
            <a:r>
              <a:rPr lang="ja-JP" altLang="en-US" dirty="0"/>
              <a:t>法によるクラスター分析結果</a:t>
            </a:r>
            <a:endParaRPr lang="en-US" altLang="ja-JP" dirty="0"/>
          </a:p>
        </p:txBody>
      </p:sp>
      <p:sp>
        <p:nvSpPr>
          <p:cNvPr id="4" name="テキスト ボックス 3">
            <a:extLst>
              <a:ext uri="{FF2B5EF4-FFF2-40B4-BE49-F238E27FC236}">
                <a16:creationId xmlns:a16="http://schemas.microsoft.com/office/drawing/2014/main" id="{74767136-EC84-4854-9BAE-54A89E7A5E34}"/>
              </a:ext>
            </a:extLst>
          </p:cNvPr>
          <p:cNvSpPr txBox="1"/>
          <p:nvPr/>
        </p:nvSpPr>
        <p:spPr>
          <a:xfrm>
            <a:off x="966158" y="2040225"/>
            <a:ext cx="3185487" cy="369332"/>
          </a:xfrm>
          <a:prstGeom prst="rect">
            <a:avLst/>
          </a:prstGeom>
          <a:noFill/>
        </p:spPr>
        <p:txBody>
          <a:bodyPr wrap="none" rtlCol="0">
            <a:spAutoFit/>
          </a:bodyPr>
          <a:lstStyle/>
          <a:p>
            <a:r>
              <a:rPr kumimoji="1" lang="ja-JP" altLang="en-US" dirty="0"/>
              <a:t>＜各クラスターの所属割合＞</a:t>
            </a:r>
          </a:p>
        </p:txBody>
      </p:sp>
      <p:sp>
        <p:nvSpPr>
          <p:cNvPr id="10" name="テキスト ボックス 9">
            <a:extLst>
              <a:ext uri="{FF2B5EF4-FFF2-40B4-BE49-F238E27FC236}">
                <a16:creationId xmlns:a16="http://schemas.microsoft.com/office/drawing/2014/main" id="{F5D7886C-1EBC-45BD-BD69-7EE21A8CD626}"/>
              </a:ext>
            </a:extLst>
          </p:cNvPr>
          <p:cNvSpPr txBox="1"/>
          <p:nvPr/>
        </p:nvSpPr>
        <p:spPr>
          <a:xfrm>
            <a:off x="4733185" y="2057567"/>
            <a:ext cx="3647152" cy="369332"/>
          </a:xfrm>
          <a:prstGeom prst="rect">
            <a:avLst/>
          </a:prstGeom>
          <a:noFill/>
        </p:spPr>
        <p:txBody>
          <a:bodyPr wrap="none" rtlCol="0">
            <a:spAutoFit/>
          </a:bodyPr>
          <a:lstStyle/>
          <a:p>
            <a:r>
              <a:rPr kumimoji="1" lang="ja-JP" altLang="en-US" dirty="0"/>
              <a:t>＜クラスター別の商品選好平均＞</a:t>
            </a:r>
          </a:p>
        </p:txBody>
      </p:sp>
      <p:sp>
        <p:nvSpPr>
          <p:cNvPr id="9" name="コンテンツ プレースホルダー 2">
            <a:extLst>
              <a:ext uri="{FF2B5EF4-FFF2-40B4-BE49-F238E27FC236}">
                <a16:creationId xmlns:a16="http://schemas.microsoft.com/office/drawing/2014/main" id="{DC9D7927-6643-4537-8C7D-BF0246369EAD}"/>
              </a:ext>
            </a:extLst>
          </p:cNvPr>
          <p:cNvSpPr txBox="1">
            <a:spLocks/>
          </p:cNvSpPr>
          <p:nvPr/>
        </p:nvSpPr>
        <p:spPr>
          <a:xfrm>
            <a:off x="628649" y="4853764"/>
            <a:ext cx="8291063" cy="13924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t>４セグメントで分類の場合、各クラスターの商品選好に関する傾向は類似（全般的に選好の高低、トクホ系をあまり評価しない層（クラスター１）等）。次ページの通り、個人属性にやや違いがある</a:t>
            </a:r>
            <a:endParaRPr lang="en-US" altLang="ja-JP" sz="1400" dirty="0"/>
          </a:p>
          <a:p>
            <a:pPr marL="0" indent="0">
              <a:buNone/>
            </a:pPr>
            <a:r>
              <a:rPr lang="ja-JP" altLang="en-US" sz="1400" dirty="0"/>
              <a:t>クラスター</a:t>
            </a:r>
            <a:r>
              <a:rPr lang="en-US" altLang="ja-JP" sz="1400" dirty="0"/>
              <a:t>1</a:t>
            </a:r>
            <a:r>
              <a:rPr lang="ja-JP" altLang="en-US" sz="1400" dirty="0"/>
              <a:t>：他クラスターより子供がいる人たちだが、世帯年収はやや低め</a:t>
            </a:r>
            <a:endParaRPr lang="en-US" altLang="ja-JP" sz="1400" dirty="0"/>
          </a:p>
          <a:p>
            <a:pPr marL="0" indent="0">
              <a:buNone/>
            </a:pPr>
            <a:r>
              <a:rPr lang="ja-JP" altLang="en-US" sz="1400" dirty="0"/>
              <a:t>クラスター</a:t>
            </a:r>
            <a:r>
              <a:rPr lang="en-US" altLang="ja-JP" sz="1400" dirty="0"/>
              <a:t>2</a:t>
            </a:r>
            <a:r>
              <a:rPr lang="ja-JP" altLang="en-US" sz="1400" dirty="0"/>
              <a:t>：女性割合が高めで年齢も高め。年齢が高いためか世帯年収も多い</a:t>
            </a:r>
            <a:endParaRPr lang="en-US" altLang="ja-JP" sz="1400" dirty="0"/>
          </a:p>
          <a:p>
            <a:pPr marL="0" indent="0">
              <a:buNone/>
            </a:pPr>
            <a:r>
              <a:rPr lang="ja-JP" altLang="en-US" sz="1400" dirty="0"/>
              <a:t>クラスター</a:t>
            </a:r>
            <a:r>
              <a:rPr lang="en-US" altLang="ja-JP" sz="1400" dirty="0"/>
              <a:t>3</a:t>
            </a:r>
            <a:r>
              <a:rPr lang="ja-JP" altLang="en-US" sz="1400" dirty="0"/>
              <a:t>：他クラスターよりも若くて子供のいない人が多い</a:t>
            </a:r>
            <a:endParaRPr lang="en-US" altLang="ja-JP" sz="1400" dirty="0"/>
          </a:p>
          <a:p>
            <a:pPr marL="0" indent="0">
              <a:buNone/>
            </a:pPr>
            <a:r>
              <a:rPr lang="ja-JP" altLang="en-US" sz="1400" dirty="0"/>
              <a:t>クラスター</a:t>
            </a:r>
            <a:r>
              <a:rPr lang="en-US" altLang="ja-JP" sz="1400" dirty="0"/>
              <a:t>4</a:t>
            </a:r>
            <a:r>
              <a:rPr lang="ja-JP" altLang="en-US" sz="1400" dirty="0"/>
              <a:t>：女性割合が高めだが、そのほかは平均的</a:t>
            </a:r>
            <a:endParaRPr lang="en-US" altLang="ja-JP" sz="1400" dirty="0"/>
          </a:p>
        </p:txBody>
      </p:sp>
      <p:pic>
        <p:nvPicPr>
          <p:cNvPr id="7" name="図 6">
            <a:extLst>
              <a:ext uri="{FF2B5EF4-FFF2-40B4-BE49-F238E27FC236}">
                <a16:creationId xmlns:a16="http://schemas.microsoft.com/office/drawing/2014/main" id="{E5DA6FF1-35DB-49D7-AAA3-84D8BEBF1EFC}"/>
              </a:ext>
            </a:extLst>
          </p:cNvPr>
          <p:cNvPicPr>
            <a:picLocks noChangeAspect="1"/>
          </p:cNvPicPr>
          <p:nvPr/>
        </p:nvPicPr>
        <p:blipFill>
          <a:blip r:embed="rId3"/>
          <a:stretch>
            <a:fillRect/>
          </a:stretch>
        </p:blipFill>
        <p:spPr>
          <a:xfrm>
            <a:off x="4349138" y="2340338"/>
            <a:ext cx="4695469" cy="2528600"/>
          </a:xfrm>
          <a:prstGeom prst="rect">
            <a:avLst/>
          </a:prstGeom>
        </p:spPr>
      </p:pic>
    </p:spTree>
    <p:extLst>
      <p:ext uri="{BB962C8B-B14F-4D97-AF65-F5344CB8AC3E}">
        <p14:creationId xmlns:p14="http://schemas.microsoft.com/office/powerpoint/2010/main" val="4104248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D37E35B6-3004-400A-9D5A-E6CFDED54C4C}"/>
              </a:ext>
            </a:extLst>
          </p:cNvPr>
          <p:cNvPicPr>
            <a:picLocks noChangeAspect="1"/>
          </p:cNvPicPr>
          <p:nvPr/>
        </p:nvPicPr>
        <p:blipFill>
          <a:blip r:embed="rId2"/>
          <a:stretch>
            <a:fillRect/>
          </a:stretch>
        </p:blipFill>
        <p:spPr>
          <a:xfrm>
            <a:off x="4864561" y="4643574"/>
            <a:ext cx="3794207" cy="2188853"/>
          </a:xfrm>
          <a:prstGeom prst="rect">
            <a:avLst/>
          </a:prstGeom>
        </p:spPr>
      </p:pic>
      <p:pic>
        <p:nvPicPr>
          <p:cNvPr id="5" name="図 4">
            <a:extLst>
              <a:ext uri="{FF2B5EF4-FFF2-40B4-BE49-F238E27FC236}">
                <a16:creationId xmlns:a16="http://schemas.microsoft.com/office/drawing/2014/main" id="{8C7BEC3E-8FD2-4E85-9DE0-94A1F86DB803}"/>
              </a:ext>
            </a:extLst>
          </p:cNvPr>
          <p:cNvPicPr>
            <a:picLocks noChangeAspect="1"/>
          </p:cNvPicPr>
          <p:nvPr/>
        </p:nvPicPr>
        <p:blipFill>
          <a:blip r:embed="rId3"/>
          <a:stretch>
            <a:fillRect/>
          </a:stretch>
        </p:blipFill>
        <p:spPr>
          <a:xfrm>
            <a:off x="537739" y="4643574"/>
            <a:ext cx="3794207" cy="2188853"/>
          </a:xfrm>
          <a:prstGeom prst="rect">
            <a:avLst/>
          </a:prstGeom>
        </p:spPr>
      </p:pic>
      <p:pic>
        <p:nvPicPr>
          <p:cNvPr id="3" name="図 2">
            <a:extLst>
              <a:ext uri="{FF2B5EF4-FFF2-40B4-BE49-F238E27FC236}">
                <a16:creationId xmlns:a16="http://schemas.microsoft.com/office/drawing/2014/main" id="{FD01D2F0-A429-4A60-864D-4139008EC973}"/>
              </a:ext>
            </a:extLst>
          </p:cNvPr>
          <p:cNvPicPr>
            <a:picLocks noChangeAspect="1"/>
          </p:cNvPicPr>
          <p:nvPr/>
        </p:nvPicPr>
        <p:blipFill>
          <a:blip r:embed="rId4"/>
          <a:stretch>
            <a:fillRect/>
          </a:stretch>
        </p:blipFill>
        <p:spPr>
          <a:xfrm>
            <a:off x="537738" y="2239369"/>
            <a:ext cx="3794207" cy="2188853"/>
          </a:xfrm>
          <a:prstGeom prst="rect">
            <a:avLst/>
          </a:prstGeom>
        </p:spPr>
      </p:pic>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セグメンテーション</a:t>
            </a:r>
          </a:p>
        </p:txBody>
      </p:sp>
      <p:sp>
        <p:nvSpPr>
          <p:cNvPr id="17" name="コンテンツ プレースホルダー 2">
            <a:extLst>
              <a:ext uri="{FF2B5EF4-FFF2-40B4-BE49-F238E27FC236}">
                <a16:creationId xmlns:a16="http://schemas.microsoft.com/office/drawing/2014/main" id="{694C2868-7F69-466C-8F91-74A3053FBCD6}"/>
              </a:ext>
            </a:extLst>
          </p:cNvPr>
          <p:cNvSpPr>
            <a:spLocks noGrp="1"/>
          </p:cNvSpPr>
          <p:nvPr>
            <p:ph idx="1"/>
          </p:nvPr>
        </p:nvSpPr>
        <p:spPr>
          <a:xfrm>
            <a:off x="628649" y="1408820"/>
            <a:ext cx="8247931" cy="631405"/>
          </a:xfrm>
        </p:spPr>
        <p:txBody>
          <a:bodyPr>
            <a:normAutofit fontScale="62500" lnSpcReduction="20000"/>
          </a:bodyPr>
          <a:lstStyle/>
          <a:p>
            <a:r>
              <a:rPr lang="ja-JP" altLang="en-US" dirty="0"/>
              <a:t>個人選好ベクトルを利用したセグメンテーション</a:t>
            </a:r>
            <a:endParaRPr lang="en-US" altLang="ja-JP" dirty="0"/>
          </a:p>
          <a:p>
            <a:r>
              <a:rPr lang="ja-JP" altLang="en-US" dirty="0"/>
              <a:t>各セグメントの個人属性の違い　</a:t>
            </a:r>
            <a:r>
              <a:rPr lang="en-US" altLang="ja-JP" sz="1600" dirty="0"/>
              <a:t>※</a:t>
            </a:r>
            <a:r>
              <a:rPr lang="ja-JP" altLang="en-US" sz="1600" dirty="0"/>
              <a:t>未既婚は全クラスターが未婚率</a:t>
            </a:r>
            <a:r>
              <a:rPr lang="en-US" altLang="ja-JP" sz="1600" dirty="0"/>
              <a:t>35</a:t>
            </a:r>
            <a:r>
              <a:rPr lang="ja-JP" altLang="en-US" sz="1600" dirty="0"/>
              <a:t>～</a:t>
            </a:r>
            <a:r>
              <a:rPr lang="en-US" altLang="ja-JP" sz="1600" dirty="0"/>
              <a:t>39</a:t>
            </a:r>
            <a:r>
              <a:rPr lang="ja-JP" altLang="en-US" sz="1600" dirty="0"/>
              <a:t>％程度と違いが無いため割愛</a:t>
            </a:r>
            <a:endParaRPr lang="en-US" altLang="ja-JP" dirty="0"/>
          </a:p>
        </p:txBody>
      </p:sp>
      <p:sp>
        <p:nvSpPr>
          <p:cNvPr id="13" name="テキスト ボックス 12">
            <a:extLst>
              <a:ext uri="{FF2B5EF4-FFF2-40B4-BE49-F238E27FC236}">
                <a16:creationId xmlns:a16="http://schemas.microsoft.com/office/drawing/2014/main" id="{93AB57DB-5F98-48EB-B377-EF49192B389F}"/>
              </a:ext>
            </a:extLst>
          </p:cNvPr>
          <p:cNvSpPr txBox="1"/>
          <p:nvPr/>
        </p:nvSpPr>
        <p:spPr>
          <a:xfrm>
            <a:off x="2004904" y="2014979"/>
            <a:ext cx="1107996" cy="369332"/>
          </a:xfrm>
          <a:prstGeom prst="rect">
            <a:avLst/>
          </a:prstGeom>
          <a:noFill/>
        </p:spPr>
        <p:txBody>
          <a:bodyPr wrap="none" rtlCol="0">
            <a:spAutoFit/>
          </a:bodyPr>
          <a:lstStyle/>
          <a:p>
            <a:pPr algn="ctr"/>
            <a:r>
              <a:rPr kumimoji="1" lang="ja-JP" altLang="en-US" dirty="0"/>
              <a:t>＜性別＞</a:t>
            </a:r>
          </a:p>
        </p:txBody>
      </p:sp>
      <p:sp>
        <p:nvSpPr>
          <p:cNvPr id="22" name="テキスト ボックス 21">
            <a:extLst>
              <a:ext uri="{FF2B5EF4-FFF2-40B4-BE49-F238E27FC236}">
                <a16:creationId xmlns:a16="http://schemas.microsoft.com/office/drawing/2014/main" id="{2FE6FA3E-17A5-45F0-881F-847BDC84C0C8}"/>
              </a:ext>
            </a:extLst>
          </p:cNvPr>
          <p:cNvSpPr txBox="1"/>
          <p:nvPr/>
        </p:nvSpPr>
        <p:spPr>
          <a:xfrm>
            <a:off x="5940021" y="2014979"/>
            <a:ext cx="1569660" cy="369332"/>
          </a:xfrm>
          <a:prstGeom prst="rect">
            <a:avLst/>
          </a:prstGeom>
          <a:noFill/>
        </p:spPr>
        <p:txBody>
          <a:bodyPr wrap="none" rtlCol="0">
            <a:spAutoFit/>
          </a:bodyPr>
          <a:lstStyle/>
          <a:p>
            <a:pPr algn="ctr"/>
            <a:r>
              <a:rPr kumimoji="1" lang="ja-JP" altLang="en-US" dirty="0"/>
              <a:t>＜平均年齢＞</a:t>
            </a:r>
          </a:p>
        </p:txBody>
      </p:sp>
      <p:sp>
        <p:nvSpPr>
          <p:cNvPr id="23" name="テキスト ボックス 22">
            <a:extLst>
              <a:ext uri="{FF2B5EF4-FFF2-40B4-BE49-F238E27FC236}">
                <a16:creationId xmlns:a16="http://schemas.microsoft.com/office/drawing/2014/main" id="{A933E531-626B-4D76-B5BF-00D18DE01023}"/>
              </a:ext>
            </a:extLst>
          </p:cNvPr>
          <p:cNvSpPr txBox="1"/>
          <p:nvPr/>
        </p:nvSpPr>
        <p:spPr>
          <a:xfrm>
            <a:off x="1774073" y="4411292"/>
            <a:ext cx="1569660" cy="369332"/>
          </a:xfrm>
          <a:prstGeom prst="rect">
            <a:avLst/>
          </a:prstGeom>
          <a:noFill/>
        </p:spPr>
        <p:txBody>
          <a:bodyPr wrap="none" rtlCol="0">
            <a:spAutoFit/>
          </a:bodyPr>
          <a:lstStyle/>
          <a:p>
            <a:pPr algn="ctr"/>
            <a:r>
              <a:rPr kumimoji="1" lang="ja-JP" altLang="en-US" dirty="0"/>
              <a:t>＜子供有無＞</a:t>
            </a:r>
          </a:p>
        </p:txBody>
      </p:sp>
      <p:sp>
        <p:nvSpPr>
          <p:cNvPr id="24" name="テキスト ボックス 23">
            <a:extLst>
              <a:ext uri="{FF2B5EF4-FFF2-40B4-BE49-F238E27FC236}">
                <a16:creationId xmlns:a16="http://schemas.microsoft.com/office/drawing/2014/main" id="{75A57A3B-2EC4-41FF-AA31-5D8A296FCC8F}"/>
              </a:ext>
            </a:extLst>
          </p:cNvPr>
          <p:cNvSpPr txBox="1"/>
          <p:nvPr/>
        </p:nvSpPr>
        <p:spPr>
          <a:xfrm>
            <a:off x="5940020" y="4411292"/>
            <a:ext cx="1569660" cy="369332"/>
          </a:xfrm>
          <a:prstGeom prst="rect">
            <a:avLst/>
          </a:prstGeom>
          <a:noFill/>
        </p:spPr>
        <p:txBody>
          <a:bodyPr wrap="none" rtlCol="0">
            <a:spAutoFit/>
          </a:bodyPr>
          <a:lstStyle/>
          <a:p>
            <a:pPr algn="ctr"/>
            <a:r>
              <a:rPr kumimoji="1" lang="ja-JP" altLang="en-US" dirty="0"/>
              <a:t>＜世帯年収＞</a:t>
            </a:r>
          </a:p>
        </p:txBody>
      </p:sp>
      <p:pic>
        <p:nvPicPr>
          <p:cNvPr id="4" name="図 3">
            <a:extLst>
              <a:ext uri="{FF2B5EF4-FFF2-40B4-BE49-F238E27FC236}">
                <a16:creationId xmlns:a16="http://schemas.microsoft.com/office/drawing/2014/main" id="{CDA8F48A-1F9C-4693-ABE3-27BAF765BDEE}"/>
              </a:ext>
            </a:extLst>
          </p:cNvPr>
          <p:cNvPicPr>
            <a:picLocks noChangeAspect="1"/>
          </p:cNvPicPr>
          <p:nvPr/>
        </p:nvPicPr>
        <p:blipFill>
          <a:blip r:embed="rId5"/>
          <a:stretch>
            <a:fillRect/>
          </a:stretch>
        </p:blipFill>
        <p:spPr>
          <a:xfrm>
            <a:off x="5007980" y="2321745"/>
            <a:ext cx="3507370" cy="2023378"/>
          </a:xfrm>
          <a:prstGeom prst="rect">
            <a:avLst/>
          </a:prstGeom>
        </p:spPr>
      </p:pic>
    </p:spTree>
    <p:extLst>
      <p:ext uri="{BB962C8B-B14F-4D97-AF65-F5344CB8AC3E}">
        <p14:creationId xmlns:p14="http://schemas.microsoft.com/office/powerpoint/2010/main" val="2025698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lang="ja-JP" altLang="en-US" dirty="0"/>
              <a:t>調査概要</a:t>
            </a:r>
            <a:endParaRPr kumimoji="1" lang="ja-JP" altLang="en-US" dirty="0"/>
          </a:p>
        </p:txBody>
      </p:sp>
      <p:sp>
        <p:nvSpPr>
          <p:cNvPr id="5" name="コンテンツ プレースホルダー 2">
            <a:extLst>
              <a:ext uri="{FF2B5EF4-FFF2-40B4-BE49-F238E27FC236}">
                <a16:creationId xmlns:a16="http://schemas.microsoft.com/office/drawing/2014/main" id="{CC59884B-61B6-4FE8-AB8F-95D5C24B4093}"/>
              </a:ext>
            </a:extLst>
          </p:cNvPr>
          <p:cNvSpPr>
            <a:spLocks noGrp="1"/>
          </p:cNvSpPr>
          <p:nvPr>
            <p:ph idx="1"/>
          </p:nvPr>
        </p:nvSpPr>
        <p:spPr>
          <a:xfrm>
            <a:off x="628650" y="1923690"/>
            <a:ext cx="7886700" cy="4425351"/>
          </a:xfrm>
        </p:spPr>
        <p:txBody>
          <a:bodyPr>
            <a:normAutofit/>
          </a:bodyPr>
          <a:lstStyle/>
          <a:p>
            <a:pPr marL="0" indent="0">
              <a:buNone/>
            </a:pPr>
            <a:r>
              <a:rPr lang="ja-JP" altLang="en-US" dirty="0"/>
              <a:t>・</a:t>
            </a:r>
            <a:r>
              <a:rPr kumimoji="1" lang="ja-JP" altLang="en-US" dirty="0"/>
              <a:t>調査タイトル：飲料に関するアンケート</a:t>
            </a:r>
            <a:endParaRPr kumimoji="1" lang="en-US" altLang="ja-JP" dirty="0"/>
          </a:p>
          <a:p>
            <a:pPr marL="0" indent="0">
              <a:buNone/>
            </a:pPr>
            <a:endParaRPr lang="en-US" altLang="ja-JP" dirty="0"/>
          </a:p>
          <a:p>
            <a:pPr marL="0" indent="0">
              <a:buNone/>
            </a:pPr>
            <a:r>
              <a:rPr lang="ja-JP" altLang="en-US" dirty="0"/>
              <a:t>・主な調査内容：主要お茶ブランドの知覚評価</a:t>
            </a:r>
            <a:r>
              <a:rPr lang="en-US" altLang="ja-JP" dirty="0"/>
              <a:t>			 </a:t>
            </a:r>
            <a:r>
              <a:rPr lang="ja-JP" altLang="en-US" dirty="0"/>
              <a:t>及び選好評価</a:t>
            </a:r>
            <a:endParaRPr lang="en-US" altLang="ja-JP" dirty="0"/>
          </a:p>
          <a:p>
            <a:pPr marL="0" indent="0">
              <a:buNone/>
            </a:pPr>
            <a:r>
              <a:rPr kumimoji="1" lang="ja-JP" altLang="en-US" dirty="0"/>
              <a:t>　　　　　　　　（ポジショニング用評価）</a:t>
            </a:r>
            <a:endParaRPr kumimoji="1" lang="en-US" altLang="ja-JP" dirty="0"/>
          </a:p>
          <a:p>
            <a:pPr marL="0" indent="0">
              <a:buNone/>
            </a:pPr>
            <a:r>
              <a:rPr lang="ja-JP" altLang="en-US" sz="1800" dirty="0"/>
              <a:t>　　　　　　　　　　　　</a:t>
            </a:r>
            <a:r>
              <a:rPr lang="en-US" altLang="ja-JP" sz="1800" dirty="0"/>
              <a:t>※</a:t>
            </a:r>
            <a:r>
              <a:rPr lang="ja-JP" altLang="en-US" sz="1800" dirty="0"/>
              <a:t>詳細な調査項目は調査データ等を参照</a:t>
            </a:r>
            <a:endParaRPr kumimoji="1" lang="en-US" altLang="ja-JP" sz="1800" dirty="0"/>
          </a:p>
          <a:p>
            <a:pPr marL="0" indent="0">
              <a:buNone/>
            </a:pPr>
            <a:endParaRPr lang="en-US" altLang="ja-JP" dirty="0"/>
          </a:p>
          <a:p>
            <a:pPr marL="0" indent="0">
              <a:buNone/>
            </a:pPr>
            <a:r>
              <a:rPr lang="ja-JP" altLang="en-US" dirty="0"/>
              <a:t>・サンプルサイズ：</a:t>
            </a:r>
            <a:r>
              <a:rPr lang="en-US" altLang="ja-JP" dirty="0"/>
              <a:t>1030</a:t>
            </a:r>
          </a:p>
          <a:p>
            <a:pPr marL="0" indent="0">
              <a:buNone/>
            </a:pPr>
            <a:r>
              <a:rPr kumimoji="1" lang="ja-JP" altLang="en-US" dirty="0"/>
              <a:t>　</a:t>
            </a:r>
            <a:endParaRPr kumimoji="1" lang="en-US" altLang="ja-JP" dirty="0"/>
          </a:p>
          <a:p>
            <a:pPr marL="0" indent="0">
              <a:buNone/>
            </a:pPr>
            <a:endParaRPr lang="en-US" altLang="ja-JP" dirty="0"/>
          </a:p>
        </p:txBody>
      </p:sp>
    </p:spTree>
    <p:extLst>
      <p:ext uri="{BB962C8B-B14F-4D97-AF65-F5344CB8AC3E}">
        <p14:creationId xmlns:p14="http://schemas.microsoft.com/office/powerpoint/2010/main" val="401398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lang="ja-JP" altLang="en-US" dirty="0"/>
              <a:t>使用データと分析概要</a:t>
            </a:r>
            <a:endParaRPr kumimoji="1" lang="ja-JP" altLang="en-US" dirty="0"/>
          </a:p>
        </p:txBody>
      </p:sp>
      <p:sp>
        <p:nvSpPr>
          <p:cNvPr id="5" name="コンテンツ プレースホルダー 2">
            <a:extLst>
              <a:ext uri="{FF2B5EF4-FFF2-40B4-BE49-F238E27FC236}">
                <a16:creationId xmlns:a16="http://schemas.microsoft.com/office/drawing/2014/main" id="{CC59884B-61B6-4FE8-AB8F-95D5C24B4093}"/>
              </a:ext>
            </a:extLst>
          </p:cNvPr>
          <p:cNvSpPr>
            <a:spLocks noGrp="1"/>
          </p:cNvSpPr>
          <p:nvPr>
            <p:ph idx="1"/>
          </p:nvPr>
        </p:nvSpPr>
        <p:spPr>
          <a:xfrm>
            <a:off x="628650" y="1397480"/>
            <a:ext cx="7886700" cy="5460520"/>
          </a:xfrm>
        </p:spPr>
        <p:txBody>
          <a:bodyPr>
            <a:normAutofit fontScale="92500" lnSpcReduction="10000"/>
          </a:bodyPr>
          <a:lstStyle/>
          <a:p>
            <a:r>
              <a:rPr lang="en-US" altLang="ja-JP" dirty="0"/>
              <a:t>teahyouka.csv</a:t>
            </a:r>
          </a:p>
          <a:p>
            <a:pPr marL="361950" indent="-361950">
              <a:buNone/>
            </a:pPr>
            <a:r>
              <a:rPr lang="ja-JP" altLang="en-US" dirty="0"/>
              <a:t>　ローデータの</a:t>
            </a:r>
            <a:r>
              <a:rPr lang="en-US" altLang="ja-JP" dirty="0"/>
              <a:t>Q9</a:t>
            </a:r>
            <a:r>
              <a:rPr lang="ja-JP" altLang="en-US" dirty="0"/>
              <a:t>～</a:t>
            </a:r>
            <a:r>
              <a:rPr lang="en-US" altLang="ja-JP" dirty="0"/>
              <a:t>Q21</a:t>
            </a:r>
            <a:r>
              <a:rPr lang="ja-JP" altLang="en-US" dirty="0"/>
              <a:t>より作成した商品別の評価項目の平均値</a:t>
            </a:r>
            <a:endParaRPr lang="en-US" altLang="ja-JP" dirty="0"/>
          </a:p>
          <a:p>
            <a:r>
              <a:rPr lang="en-US" altLang="ja-JP" dirty="0"/>
              <a:t>teapref.csv</a:t>
            </a:r>
          </a:p>
          <a:p>
            <a:pPr marL="361950" indent="-361950">
              <a:buNone/>
            </a:pPr>
            <a:r>
              <a:rPr lang="ja-JP" altLang="en-US" dirty="0"/>
              <a:t>　ローデータの</a:t>
            </a:r>
            <a:r>
              <a:rPr lang="en-US" altLang="ja-JP" dirty="0"/>
              <a:t>Q4</a:t>
            </a:r>
            <a:r>
              <a:rPr lang="ja-JP" altLang="en-US" dirty="0"/>
              <a:t>より作成した商品別の選好評価と個人属性やその他幾つかお茶質問の個人別データ</a:t>
            </a:r>
            <a:endParaRPr lang="en-US" altLang="ja-JP" dirty="0"/>
          </a:p>
          <a:p>
            <a:pPr marL="361950" indent="-361950">
              <a:buNone/>
            </a:pPr>
            <a:endParaRPr lang="en-US" altLang="ja-JP" sz="800" dirty="0"/>
          </a:p>
          <a:p>
            <a:pPr marL="361950" indent="-361950">
              <a:buNone/>
            </a:pPr>
            <a:r>
              <a:rPr kumimoji="1" lang="ja-JP" altLang="en-US" dirty="0"/>
              <a:t>　データは</a:t>
            </a:r>
            <a:r>
              <a:rPr kumimoji="1" lang="en-US" altLang="ja-JP" dirty="0"/>
              <a:t>1030</a:t>
            </a:r>
            <a:r>
              <a:rPr kumimoji="1" lang="ja-JP" altLang="en-US" dirty="0"/>
              <a:t>サンプルだが、今回の選好分析はそのうち</a:t>
            </a:r>
            <a:r>
              <a:rPr lang="ja-JP" altLang="en-US" dirty="0"/>
              <a:t>全ての商品評価を認知し、</a:t>
            </a:r>
            <a:r>
              <a:rPr lang="ja-JP" altLang="en-US" u="sng" dirty="0"/>
              <a:t>選好評価が完全データとなる</a:t>
            </a:r>
            <a:r>
              <a:rPr lang="en-US" altLang="ja-JP" u="sng" dirty="0"/>
              <a:t>419</a:t>
            </a:r>
            <a:r>
              <a:rPr lang="ja-JP" altLang="en-US" u="sng" dirty="0"/>
              <a:t>サンプル</a:t>
            </a:r>
            <a:r>
              <a:rPr lang="ja-JP" altLang="en-US" dirty="0"/>
              <a:t>を使用</a:t>
            </a:r>
            <a:endParaRPr kumimoji="1" lang="en-US" altLang="ja-JP" dirty="0"/>
          </a:p>
          <a:p>
            <a:r>
              <a:rPr lang="ja-JP" altLang="en-US" dirty="0"/>
              <a:t>今回はローデータより作成した上記ファイルを使用して知覚マップ・選好分析・セグメンテーションの結果例を提示する（</a:t>
            </a:r>
            <a:r>
              <a:rPr lang="en-US" altLang="ja-JP" dirty="0"/>
              <a:t>HP</a:t>
            </a:r>
            <a:r>
              <a:rPr lang="ja-JP" altLang="en-US" dirty="0"/>
              <a:t>上の</a:t>
            </a:r>
            <a:r>
              <a:rPr lang="en-US" altLang="ja-JP" dirty="0"/>
              <a:t>R</a:t>
            </a:r>
            <a:r>
              <a:rPr lang="ja-JP" altLang="en-US" dirty="0"/>
              <a:t>コードを使用して同一結果を作成可能）</a:t>
            </a:r>
            <a:endParaRPr lang="en-US" altLang="ja-JP" dirty="0"/>
          </a:p>
        </p:txBody>
      </p:sp>
      <p:sp>
        <p:nvSpPr>
          <p:cNvPr id="3" name="テキスト ボックス 2">
            <a:extLst>
              <a:ext uri="{FF2B5EF4-FFF2-40B4-BE49-F238E27FC236}">
                <a16:creationId xmlns:a16="http://schemas.microsoft.com/office/drawing/2014/main" id="{7B5364D4-9B1D-46E6-B4D3-3EB513611C77}"/>
              </a:ext>
            </a:extLst>
          </p:cNvPr>
          <p:cNvSpPr txBox="1"/>
          <p:nvPr/>
        </p:nvSpPr>
        <p:spPr>
          <a:xfrm>
            <a:off x="1026545" y="3671719"/>
            <a:ext cx="5266185" cy="261610"/>
          </a:xfrm>
          <a:prstGeom prst="rect">
            <a:avLst/>
          </a:prstGeom>
          <a:noFill/>
        </p:spPr>
        <p:txBody>
          <a:bodyPr wrap="none" rtlCol="0">
            <a:spAutoFit/>
          </a:bodyPr>
          <a:lstStyle/>
          <a:p>
            <a:r>
              <a:rPr kumimoji="1" lang="en-US" altLang="ja-JP" sz="1100" dirty="0"/>
              <a:t>※</a:t>
            </a:r>
            <a:r>
              <a:rPr kumimoji="1" lang="ja-JP" altLang="en-US" sz="1100" dirty="0"/>
              <a:t>選好評価について、ローデータから「好き：</a:t>
            </a:r>
            <a:r>
              <a:rPr kumimoji="1" lang="en-US" altLang="ja-JP" sz="1100" dirty="0"/>
              <a:t>5</a:t>
            </a:r>
            <a:r>
              <a:rPr kumimoji="1" lang="ja-JP" altLang="en-US" sz="1100" dirty="0"/>
              <a:t>～好きではない：</a:t>
            </a:r>
            <a:r>
              <a:rPr kumimoji="1" lang="en-US" altLang="ja-JP" sz="1100" dirty="0"/>
              <a:t>1</a:t>
            </a:r>
            <a:r>
              <a:rPr kumimoji="1" lang="ja-JP" altLang="en-US" sz="1100" dirty="0"/>
              <a:t>」に値を変換</a:t>
            </a:r>
          </a:p>
        </p:txBody>
      </p:sp>
      <p:sp>
        <p:nvSpPr>
          <p:cNvPr id="6" name="テキスト ボックス 5">
            <a:extLst>
              <a:ext uri="{FF2B5EF4-FFF2-40B4-BE49-F238E27FC236}">
                <a16:creationId xmlns:a16="http://schemas.microsoft.com/office/drawing/2014/main" id="{5810C57A-6DF1-4DB6-B49A-5B63ED1CE135}"/>
              </a:ext>
            </a:extLst>
          </p:cNvPr>
          <p:cNvSpPr txBox="1"/>
          <p:nvPr/>
        </p:nvSpPr>
        <p:spPr>
          <a:xfrm>
            <a:off x="3027872" y="2251500"/>
            <a:ext cx="5548314" cy="261610"/>
          </a:xfrm>
          <a:prstGeom prst="rect">
            <a:avLst/>
          </a:prstGeom>
          <a:noFill/>
        </p:spPr>
        <p:txBody>
          <a:bodyPr wrap="none" rtlCol="0">
            <a:spAutoFit/>
          </a:bodyPr>
          <a:lstStyle/>
          <a:p>
            <a:r>
              <a:rPr kumimoji="1" lang="en-US" altLang="ja-JP" sz="1100" dirty="0"/>
              <a:t>※</a:t>
            </a:r>
            <a:r>
              <a:rPr kumimoji="1" lang="ja-JP" altLang="en-US" sz="1100" dirty="0"/>
              <a:t>ローデータから「あてはまる：</a:t>
            </a:r>
            <a:r>
              <a:rPr kumimoji="1" lang="en-US" altLang="ja-JP" sz="1100" dirty="0"/>
              <a:t>4</a:t>
            </a:r>
            <a:r>
              <a:rPr kumimoji="1" lang="ja-JP" altLang="en-US" sz="1100" dirty="0"/>
              <a:t>～あてはまらない：</a:t>
            </a:r>
            <a:r>
              <a:rPr kumimoji="1" lang="en-US" altLang="ja-JP" sz="1100" dirty="0"/>
              <a:t>1</a:t>
            </a:r>
            <a:r>
              <a:rPr kumimoji="1" lang="ja-JP" altLang="en-US" sz="1100" dirty="0"/>
              <a:t>」に値を変換したものの平均</a:t>
            </a:r>
          </a:p>
        </p:txBody>
      </p:sp>
    </p:spTree>
    <p:extLst>
      <p:ext uri="{BB962C8B-B14F-4D97-AF65-F5344CB8AC3E}">
        <p14:creationId xmlns:p14="http://schemas.microsoft.com/office/powerpoint/2010/main" val="3939614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a:xfrm>
            <a:off x="659068" y="71917"/>
            <a:ext cx="7886700" cy="1325563"/>
          </a:xfrm>
        </p:spPr>
        <p:txBody>
          <a:bodyPr>
            <a:normAutofit/>
          </a:bodyPr>
          <a:lstStyle/>
          <a:p>
            <a:r>
              <a:rPr lang="ja-JP" altLang="en-US" sz="4000" dirty="0"/>
              <a:t>知覚マップ作成についての注意点</a:t>
            </a:r>
            <a:endParaRPr kumimoji="1" lang="ja-JP" altLang="en-US" sz="4000" dirty="0"/>
          </a:p>
        </p:txBody>
      </p:sp>
      <p:sp>
        <p:nvSpPr>
          <p:cNvPr id="5" name="コンテンツ プレースホルダー 2">
            <a:extLst>
              <a:ext uri="{FF2B5EF4-FFF2-40B4-BE49-F238E27FC236}">
                <a16:creationId xmlns:a16="http://schemas.microsoft.com/office/drawing/2014/main" id="{CC59884B-61B6-4FE8-AB8F-95D5C24B4093}"/>
              </a:ext>
            </a:extLst>
          </p:cNvPr>
          <p:cNvSpPr>
            <a:spLocks noGrp="1"/>
          </p:cNvSpPr>
          <p:nvPr>
            <p:ph idx="1"/>
          </p:nvPr>
        </p:nvSpPr>
        <p:spPr>
          <a:xfrm>
            <a:off x="263882" y="1096243"/>
            <a:ext cx="8677072" cy="5460520"/>
          </a:xfrm>
        </p:spPr>
        <p:txBody>
          <a:bodyPr>
            <a:noAutofit/>
          </a:bodyPr>
          <a:lstStyle/>
          <a:p>
            <a:pPr>
              <a:buFont typeface="Wingdings" panose="05000000000000000000" pitchFamily="2" charset="2"/>
              <a:buChar char="p"/>
            </a:pPr>
            <a:r>
              <a:rPr lang="ja-JP" altLang="en-US" sz="2400" dirty="0"/>
              <a:t>詳細は本文</a:t>
            </a:r>
            <a:r>
              <a:rPr lang="en-US" altLang="ja-JP" sz="2400" dirty="0"/>
              <a:t>8</a:t>
            </a:r>
            <a:r>
              <a:rPr lang="ja-JP" altLang="en-US" sz="2400" dirty="0"/>
              <a:t>章</a:t>
            </a:r>
            <a:r>
              <a:rPr lang="en-US" altLang="ja-JP" sz="2400" dirty="0"/>
              <a:t>3</a:t>
            </a:r>
            <a:r>
              <a:rPr lang="ja-JP" altLang="en-US" sz="2400" dirty="0"/>
              <a:t>節を参照のこと。但し本文図</a:t>
            </a:r>
            <a:r>
              <a:rPr lang="en-US" altLang="ja-JP" sz="2400" dirty="0"/>
              <a:t>8.9</a:t>
            </a:r>
            <a:r>
              <a:rPr lang="ja-JP" altLang="en-US" sz="2400"/>
              <a:t>は今回のデータとは違うデータから作成されているので一致しない</a:t>
            </a:r>
            <a:endParaRPr lang="en-US" altLang="ja-JP" sz="2400" dirty="0"/>
          </a:p>
          <a:p>
            <a:pPr>
              <a:buFont typeface="Wingdings" panose="05000000000000000000" pitchFamily="2" charset="2"/>
              <a:buChar char="p"/>
            </a:pPr>
            <a:r>
              <a:rPr lang="ja-JP" altLang="en-US" sz="2400" dirty="0"/>
              <a:t>通常行われる手順として回答者について平均してブランド数</a:t>
            </a:r>
            <a:r>
              <a:rPr lang="en-US" altLang="ja-JP" sz="2400" dirty="0"/>
              <a:t>×</a:t>
            </a:r>
            <a:r>
              <a:rPr lang="ja-JP" altLang="en-US" sz="2400" dirty="0"/>
              <a:t>項目数の形式としてから「知覚マップ」を作成（</a:t>
            </a:r>
            <a:r>
              <a:rPr lang="en-US" altLang="ja-JP" sz="2400" dirty="0"/>
              <a:t>Urban,</a:t>
            </a:r>
            <a:r>
              <a:rPr lang="ja-JP" altLang="en-US" sz="2400" dirty="0"/>
              <a:t> </a:t>
            </a:r>
            <a:r>
              <a:rPr lang="en-US" altLang="ja-JP" sz="2400" dirty="0"/>
              <a:t>Hauser&amp;Dholakia,1987</a:t>
            </a:r>
            <a:r>
              <a:rPr lang="ja-JP" altLang="en-US" sz="2400" dirty="0"/>
              <a:t>）</a:t>
            </a:r>
            <a:endParaRPr lang="en-US" altLang="ja-JP" sz="2400" dirty="0"/>
          </a:p>
          <a:p>
            <a:pPr marL="0" indent="0">
              <a:buNone/>
            </a:pPr>
            <a:r>
              <a:rPr lang="ja-JP" altLang="en-US" sz="2400" dirty="0"/>
              <a:t>＊回答者について平均をしない三元三相の分析法については例えば柳井晴夫ら</a:t>
            </a:r>
            <a:r>
              <a:rPr lang="en-US" altLang="ja-JP" sz="2400" dirty="0"/>
              <a:t>(1990)『</a:t>
            </a:r>
            <a:r>
              <a:rPr lang="ja-JP" altLang="en-US" sz="2400" dirty="0"/>
              <a:t>因子分析</a:t>
            </a:r>
            <a:r>
              <a:rPr lang="en-US" altLang="ja-JP" sz="2400" dirty="0"/>
              <a:t>:</a:t>
            </a:r>
            <a:r>
              <a:rPr lang="ja-JP" altLang="en-US" sz="2400" dirty="0"/>
              <a:t>その理論と方法</a:t>
            </a:r>
            <a:r>
              <a:rPr lang="en-US" altLang="ja-JP" sz="2400" dirty="0"/>
              <a:t>-』</a:t>
            </a:r>
            <a:r>
              <a:rPr lang="ja-JP" altLang="en-US" sz="2400" dirty="0"/>
              <a:t>朝倉書店、森 治憲</a:t>
            </a:r>
            <a:r>
              <a:rPr lang="en-US" altLang="ja-JP" sz="2400" dirty="0"/>
              <a:t>(2004)</a:t>
            </a:r>
            <a:r>
              <a:rPr lang="ja-JP" altLang="en-US" sz="2400" dirty="0"/>
              <a:t>“共分散成分モデルに基づいた知覚マップ”</a:t>
            </a:r>
            <a:r>
              <a:rPr lang="en-US" altLang="ja-JP" sz="2400" dirty="0"/>
              <a:t>,</a:t>
            </a:r>
            <a:r>
              <a:rPr lang="ja-JP" altLang="en-US" sz="2400" dirty="0"/>
              <a:t>マーケティング・サイエンス</a:t>
            </a:r>
            <a:r>
              <a:rPr lang="en-US" altLang="ja-JP" sz="2400" dirty="0"/>
              <a:t>, 13,36-51.</a:t>
            </a:r>
            <a:r>
              <a:rPr lang="ja-JP" altLang="en-US" sz="2400" dirty="0"/>
              <a:t>など参照</a:t>
            </a:r>
            <a:endParaRPr lang="en-US" altLang="ja-JP" sz="2400" dirty="0"/>
          </a:p>
          <a:p>
            <a:pPr>
              <a:buFont typeface="Wingdings" panose="05000000000000000000" pitchFamily="2" charset="2"/>
              <a:buChar char="p"/>
            </a:pPr>
            <a:r>
              <a:rPr lang="ja-JP" altLang="en-US" sz="2400" dirty="0"/>
              <a:t>ブランド数が項目数の</a:t>
            </a:r>
            <a:r>
              <a:rPr lang="en-US" altLang="ja-JP" sz="2400" dirty="0"/>
              <a:t>3</a:t>
            </a:r>
            <a:r>
              <a:rPr lang="ja-JP" altLang="en-US" sz="2400" dirty="0"/>
              <a:t>倍程度あるならば教科書に記載されている因子分析を実施可能</a:t>
            </a:r>
            <a:endParaRPr lang="en-US" altLang="ja-JP" sz="2400" dirty="0"/>
          </a:p>
          <a:p>
            <a:pPr>
              <a:buFont typeface="Wingdings" panose="05000000000000000000" pitchFamily="2" charset="2"/>
              <a:buChar char="p"/>
            </a:pPr>
            <a:r>
              <a:rPr lang="ja-JP" altLang="en-US" sz="2400" dirty="0"/>
              <a:t>今回は項目が</a:t>
            </a:r>
            <a:r>
              <a:rPr lang="en-US" altLang="ja-JP" sz="2400" dirty="0"/>
              <a:t>13</a:t>
            </a:r>
            <a:r>
              <a:rPr lang="ja-JP" altLang="en-US" sz="2400" dirty="0"/>
              <a:t>ありブランド数が</a:t>
            </a:r>
            <a:r>
              <a:rPr lang="en-US" altLang="ja-JP" sz="2400" dirty="0"/>
              <a:t>11</a:t>
            </a:r>
            <a:r>
              <a:rPr lang="ja-JP" altLang="en-US" sz="2400" dirty="0"/>
              <a:t>というデータのため主成分分析を実施</a:t>
            </a:r>
            <a:endParaRPr lang="en-US" altLang="ja-JP" sz="2400" dirty="0"/>
          </a:p>
          <a:p>
            <a:pPr marL="0" indent="0">
              <a:buNone/>
            </a:pPr>
            <a:r>
              <a:rPr lang="ja-JP" altLang="en-US" sz="2400" dirty="0"/>
              <a:t>＊主成分分析については例えばブックガイドの永田・棟近らなどを参照</a:t>
            </a:r>
            <a:endParaRPr lang="en-US" altLang="ja-JP" sz="2400" dirty="0"/>
          </a:p>
        </p:txBody>
      </p:sp>
    </p:spTree>
    <p:extLst>
      <p:ext uri="{BB962C8B-B14F-4D97-AF65-F5344CB8AC3E}">
        <p14:creationId xmlns:p14="http://schemas.microsoft.com/office/powerpoint/2010/main" val="2257754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63D68CC5-B2AD-4485-BC05-65591A5DDA5A}"/>
              </a:ext>
            </a:extLst>
          </p:cNvPr>
          <p:cNvGrpSpPr/>
          <p:nvPr/>
        </p:nvGrpSpPr>
        <p:grpSpPr>
          <a:xfrm>
            <a:off x="0" y="1861362"/>
            <a:ext cx="9144000" cy="3014506"/>
            <a:chOff x="0" y="1861362"/>
            <a:chExt cx="9144000" cy="3014506"/>
          </a:xfrm>
        </p:grpSpPr>
        <p:pic>
          <p:nvPicPr>
            <p:cNvPr id="3" name="図 2">
              <a:extLst>
                <a:ext uri="{FF2B5EF4-FFF2-40B4-BE49-F238E27FC236}">
                  <a16:creationId xmlns:a16="http://schemas.microsoft.com/office/drawing/2014/main" id="{D4DB1A64-18D5-41E7-97E1-F25038827A06}"/>
                </a:ext>
              </a:extLst>
            </p:cNvPr>
            <p:cNvPicPr>
              <a:picLocks noChangeAspect="1"/>
            </p:cNvPicPr>
            <p:nvPr/>
          </p:nvPicPr>
          <p:blipFill>
            <a:blip r:embed="rId2"/>
            <a:stretch>
              <a:fillRect/>
            </a:stretch>
          </p:blipFill>
          <p:spPr>
            <a:xfrm>
              <a:off x="0" y="1861362"/>
              <a:ext cx="9144000" cy="3014506"/>
            </a:xfrm>
            <a:prstGeom prst="rect">
              <a:avLst/>
            </a:prstGeom>
          </p:spPr>
        </p:pic>
        <p:sp>
          <p:nvSpPr>
            <p:cNvPr id="7" name="正方形/長方形 6">
              <a:extLst>
                <a:ext uri="{FF2B5EF4-FFF2-40B4-BE49-F238E27FC236}">
                  <a16:creationId xmlns:a16="http://schemas.microsoft.com/office/drawing/2014/main" id="{74D283EE-6752-4D11-B258-6951BCF07B39}"/>
                </a:ext>
              </a:extLst>
            </p:cNvPr>
            <p:cNvSpPr/>
            <p:nvPr/>
          </p:nvSpPr>
          <p:spPr>
            <a:xfrm>
              <a:off x="4374654" y="2918275"/>
              <a:ext cx="591829" cy="261610"/>
            </a:xfrm>
            <a:prstGeom prst="rect">
              <a:avLst/>
            </a:prstGeom>
          </p:spPr>
          <p:txBody>
            <a:bodyPr wrap="none">
              <a:spAutoFit/>
            </a:bodyPr>
            <a:lstStyle/>
            <a:p>
              <a:r>
                <a:rPr lang="ja-JP" altLang="en-US" sz="550" b="1" dirty="0">
                  <a:latin typeface="ＭＳ Ｐゴシック" panose="020B0600070205080204" pitchFamily="50" charset="-128"/>
                  <a:ea typeface="ＭＳ Ｐゴシック" panose="020B0600070205080204" pitchFamily="50" charset="-128"/>
                </a:rPr>
                <a:t>お茶本来の</a:t>
              </a:r>
              <a:endParaRPr lang="en-US" altLang="ja-JP" sz="550" b="1" dirty="0">
                <a:latin typeface="ＭＳ Ｐゴシック" panose="020B0600070205080204" pitchFamily="50" charset="-128"/>
                <a:ea typeface="ＭＳ Ｐゴシック" panose="020B0600070205080204" pitchFamily="50" charset="-128"/>
              </a:endParaRPr>
            </a:p>
            <a:p>
              <a:r>
                <a:rPr lang="ja-JP" altLang="en-US" sz="550" b="1" dirty="0">
                  <a:latin typeface="ＭＳ Ｐゴシック" panose="020B0600070205080204" pitchFamily="50" charset="-128"/>
                  <a:ea typeface="ＭＳ Ｐゴシック" panose="020B0600070205080204" pitchFamily="50" charset="-128"/>
                </a:rPr>
                <a:t>味が味わえる</a:t>
              </a:r>
            </a:p>
          </p:txBody>
        </p:sp>
        <p:sp>
          <p:nvSpPr>
            <p:cNvPr id="8" name="正方形/長方形 7">
              <a:extLst>
                <a:ext uri="{FF2B5EF4-FFF2-40B4-BE49-F238E27FC236}">
                  <a16:creationId xmlns:a16="http://schemas.microsoft.com/office/drawing/2014/main" id="{653254CF-669E-4947-9BE1-4F3894084980}"/>
                </a:ext>
              </a:extLst>
            </p:cNvPr>
            <p:cNvSpPr/>
            <p:nvPr/>
          </p:nvSpPr>
          <p:spPr>
            <a:xfrm>
              <a:off x="6855917" y="2918275"/>
              <a:ext cx="518091" cy="261610"/>
            </a:xfrm>
            <a:prstGeom prst="rect">
              <a:avLst/>
            </a:prstGeom>
          </p:spPr>
          <p:txBody>
            <a:bodyPr wrap="none">
              <a:spAutoFit/>
            </a:bodyPr>
            <a:lstStyle/>
            <a:p>
              <a:r>
                <a:rPr lang="ja-JP" altLang="en-US" sz="550" b="1" dirty="0">
                  <a:latin typeface="ＭＳ Ｐゴシック" panose="020B0600070205080204" pitchFamily="50" charset="-128"/>
                  <a:ea typeface="ＭＳ Ｐゴシック" panose="020B0600070205080204" pitchFamily="50" charset="-128"/>
                </a:rPr>
                <a:t>楽しい気分</a:t>
              </a:r>
              <a:endParaRPr lang="en-US" altLang="ja-JP" sz="550" b="1" dirty="0">
                <a:latin typeface="ＭＳ Ｐゴシック" panose="020B0600070205080204" pitchFamily="50" charset="-128"/>
                <a:ea typeface="ＭＳ Ｐゴシック" panose="020B0600070205080204" pitchFamily="50" charset="-128"/>
              </a:endParaRPr>
            </a:p>
            <a:p>
              <a:r>
                <a:rPr lang="ja-JP" altLang="en-US" sz="550" b="1" dirty="0">
                  <a:latin typeface="ＭＳ Ｐゴシック" panose="020B0600070205080204" pitchFamily="50" charset="-128"/>
                  <a:ea typeface="ＭＳ Ｐゴシック" panose="020B0600070205080204" pitchFamily="50" charset="-128"/>
                </a:rPr>
                <a:t>になれる</a:t>
              </a:r>
            </a:p>
          </p:txBody>
        </p:sp>
        <p:sp>
          <p:nvSpPr>
            <p:cNvPr id="12" name="正方形/長方形 11">
              <a:extLst>
                <a:ext uri="{FF2B5EF4-FFF2-40B4-BE49-F238E27FC236}">
                  <a16:creationId xmlns:a16="http://schemas.microsoft.com/office/drawing/2014/main" id="{D51C0727-4442-4B59-A2C2-FE73E047CA82}"/>
                </a:ext>
              </a:extLst>
            </p:cNvPr>
            <p:cNvSpPr/>
            <p:nvPr/>
          </p:nvSpPr>
          <p:spPr>
            <a:xfrm>
              <a:off x="4374654" y="4437512"/>
              <a:ext cx="591829" cy="261610"/>
            </a:xfrm>
            <a:prstGeom prst="rect">
              <a:avLst/>
            </a:prstGeom>
          </p:spPr>
          <p:txBody>
            <a:bodyPr wrap="none">
              <a:spAutoFit/>
            </a:bodyPr>
            <a:lstStyle/>
            <a:p>
              <a:r>
                <a:rPr lang="ja-JP" altLang="en-US" sz="550" b="1" dirty="0">
                  <a:latin typeface="ＭＳ Ｐゴシック" panose="020B0600070205080204" pitchFamily="50" charset="-128"/>
                  <a:ea typeface="ＭＳ Ｐゴシック" panose="020B0600070205080204" pitchFamily="50" charset="-128"/>
                </a:rPr>
                <a:t>お茶本来の</a:t>
              </a:r>
              <a:endParaRPr lang="en-US" altLang="ja-JP" sz="550" b="1" dirty="0">
                <a:latin typeface="ＭＳ Ｐゴシック" panose="020B0600070205080204" pitchFamily="50" charset="-128"/>
                <a:ea typeface="ＭＳ Ｐゴシック" panose="020B0600070205080204" pitchFamily="50" charset="-128"/>
              </a:endParaRPr>
            </a:p>
            <a:p>
              <a:r>
                <a:rPr lang="ja-JP" altLang="en-US" sz="550" b="1" dirty="0">
                  <a:latin typeface="ＭＳ Ｐゴシック" panose="020B0600070205080204" pitchFamily="50" charset="-128"/>
                  <a:ea typeface="ＭＳ Ｐゴシック" panose="020B0600070205080204" pitchFamily="50" charset="-128"/>
                </a:rPr>
                <a:t>味が味わえる</a:t>
              </a:r>
            </a:p>
          </p:txBody>
        </p:sp>
        <p:sp>
          <p:nvSpPr>
            <p:cNvPr id="13" name="正方形/長方形 12">
              <a:extLst>
                <a:ext uri="{FF2B5EF4-FFF2-40B4-BE49-F238E27FC236}">
                  <a16:creationId xmlns:a16="http://schemas.microsoft.com/office/drawing/2014/main" id="{956EE361-EAA5-4B70-9D63-5EE2356C6597}"/>
                </a:ext>
              </a:extLst>
            </p:cNvPr>
            <p:cNvSpPr/>
            <p:nvPr/>
          </p:nvSpPr>
          <p:spPr>
            <a:xfrm>
              <a:off x="6855917" y="4437512"/>
              <a:ext cx="518091" cy="261610"/>
            </a:xfrm>
            <a:prstGeom prst="rect">
              <a:avLst/>
            </a:prstGeom>
          </p:spPr>
          <p:txBody>
            <a:bodyPr wrap="none">
              <a:spAutoFit/>
            </a:bodyPr>
            <a:lstStyle/>
            <a:p>
              <a:r>
                <a:rPr lang="ja-JP" altLang="en-US" sz="550" b="1" dirty="0">
                  <a:latin typeface="ＭＳ Ｐゴシック" panose="020B0600070205080204" pitchFamily="50" charset="-128"/>
                  <a:ea typeface="ＭＳ Ｐゴシック" panose="020B0600070205080204" pitchFamily="50" charset="-128"/>
                </a:rPr>
                <a:t>楽しい気分</a:t>
              </a:r>
              <a:endParaRPr lang="en-US" altLang="ja-JP" sz="550" b="1" dirty="0">
                <a:latin typeface="ＭＳ Ｐゴシック" panose="020B0600070205080204" pitchFamily="50" charset="-128"/>
                <a:ea typeface="ＭＳ Ｐゴシック" panose="020B0600070205080204" pitchFamily="50" charset="-128"/>
              </a:endParaRPr>
            </a:p>
            <a:p>
              <a:r>
                <a:rPr lang="ja-JP" altLang="en-US" sz="550" b="1" dirty="0">
                  <a:latin typeface="ＭＳ Ｐゴシック" panose="020B0600070205080204" pitchFamily="50" charset="-128"/>
                  <a:ea typeface="ＭＳ Ｐゴシック" panose="020B0600070205080204" pitchFamily="50" charset="-128"/>
                </a:rPr>
                <a:t>になれる</a:t>
              </a:r>
            </a:p>
          </p:txBody>
        </p:sp>
      </p:grpSp>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知覚マップ</a:t>
            </a:r>
          </a:p>
        </p:txBody>
      </p:sp>
      <p:sp>
        <p:nvSpPr>
          <p:cNvPr id="5" name="コンテンツ プレースホルダー 2">
            <a:extLst>
              <a:ext uri="{FF2B5EF4-FFF2-40B4-BE49-F238E27FC236}">
                <a16:creationId xmlns:a16="http://schemas.microsoft.com/office/drawing/2014/main" id="{CC59884B-61B6-4FE8-AB8F-95D5C24B4093}"/>
              </a:ext>
            </a:extLst>
          </p:cNvPr>
          <p:cNvSpPr>
            <a:spLocks noGrp="1"/>
          </p:cNvSpPr>
          <p:nvPr>
            <p:ph idx="1"/>
          </p:nvPr>
        </p:nvSpPr>
        <p:spPr>
          <a:xfrm>
            <a:off x="628650" y="1592712"/>
            <a:ext cx="7886700" cy="615650"/>
          </a:xfrm>
        </p:spPr>
        <p:txBody>
          <a:bodyPr/>
          <a:lstStyle/>
          <a:p>
            <a:r>
              <a:rPr kumimoji="1" lang="ja-JP" altLang="en-US" dirty="0"/>
              <a:t>主成分負荷量</a:t>
            </a:r>
            <a:endParaRPr kumimoji="1" lang="en-US" altLang="ja-JP" dirty="0"/>
          </a:p>
          <a:p>
            <a:pPr marL="0" indent="0">
              <a:buNone/>
            </a:pPr>
            <a:endParaRPr lang="en-US" altLang="ja-JP" dirty="0"/>
          </a:p>
        </p:txBody>
      </p:sp>
      <p:sp>
        <p:nvSpPr>
          <p:cNvPr id="6" name="コンテンツ プレースホルダー 2">
            <a:extLst>
              <a:ext uri="{FF2B5EF4-FFF2-40B4-BE49-F238E27FC236}">
                <a16:creationId xmlns:a16="http://schemas.microsoft.com/office/drawing/2014/main" id="{6AAFB196-122D-46B6-BD71-CB432C55815C}"/>
              </a:ext>
            </a:extLst>
          </p:cNvPr>
          <p:cNvSpPr txBox="1">
            <a:spLocks/>
          </p:cNvSpPr>
          <p:nvPr/>
        </p:nvSpPr>
        <p:spPr>
          <a:xfrm>
            <a:off x="628650" y="4875868"/>
            <a:ext cx="7886700" cy="180687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t>主成分</a:t>
            </a:r>
            <a:r>
              <a:rPr lang="en-US" altLang="ja-JP" dirty="0"/>
              <a:t>1:</a:t>
            </a:r>
            <a:r>
              <a:rPr lang="ja-JP" altLang="en-US" dirty="0"/>
              <a:t>　健康・美容系の因子</a:t>
            </a:r>
            <a:endParaRPr lang="en-US" altLang="ja-JP" dirty="0"/>
          </a:p>
          <a:p>
            <a:pPr marL="0" indent="0">
              <a:buFont typeface="Arial" panose="020B0604020202020204" pitchFamily="34" charset="0"/>
              <a:buNone/>
            </a:pPr>
            <a:r>
              <a:rPr lang="ja-JP" altLang="en-US" dirty="0"/>
              <a:t>　　　　（値が高いほど健康・美容に良さそうと認識）</a:t>
            </a:r>
            <a:endParaRPr lang="en-US" altLang="ja-JP" dirty="0"/>
          </a:p>
          <a:p>
            <a:pPr marL="0" indent="0">
              <a:buFont typeface="Arial" panose="020B0604020202020204" pitchFamily="34" charset="0"/>
              <a:buNone/>
            </a:pPr>
            <a:r>
              <a:rPr lang="ja-JP" altLang="en-US" dirty="0"/>
              <a:t>主成分</a:t>
            </a:r>
            <a:r>
              <a:rPr lang="en-US" altLang="ja-JP" dirty="0"/>
              <a:t>2:</a:t>
            </a:r>
            <a:r>
              <a:rPr lang="ja-JP" altLang="en-US" dirty="0"/>
              <a:t>　本格系の因子</a:t>
            </a:r>
            <a:endParaRPr lang="en-US" altLang="ja-JP" dirty="0"/>
          </a:p>
          <a:p>
            <a:pPr marL="0" indent="0">
              <a:buFont typeface="Arial" panose="020B0604020202020204" pitchFamily="34" charset="0"/>
              <a:buNone/>
            </a:pPr>
            <a:r>
              <a:rPr lang="ja-JP" altLang="en-US" dirty="0"/>
              <a:t>　　　　（値が高いほど本格的なお茶と認識）</a:t>
            </a:r>
            <a:endParaRPr lang="en-US" altLang="ja-JP" dirty="0"/>
          </a:p>
        </p:txBody>
      </p:sp>
    </p:spTree>
    <p:extLst>
      <p:ext uri="{BB962C8B-B14F-4D97-AF65-F5344CB8AC3E}">
        <p14:creationId xmlns:p14="http://schemas.microsoft.com/office/powerpoint/2010/main" val="1587985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7D7CBE3-8F54-4A4C-A277-757C959ED2FB}"/>
              </a:ext>
            </a:extLst>
          </p:cNvPr>
          <p:cNvPicPr>
            <a:picLocks noChangeAspect="1"/>
          </p:cNvPicPr>
          <p:nvPr/>
        </p:nvPicPr>
        <p:blipFill>
          <a:blip r:embed="rId2"/>
          <a:stretch>
            <a:fillRect/>
          </a:stretch>
        </p:blipFill>
        <p:spPr>
          <a:xfrm>
            <a:off x="1323323" y="1592712"/>
            <a:ext cx="5879733" cy="3784188"/>
          </a:xfrm>
          <a:prstGeom prst="rect">
            <a:avLst/>
          </a:prstGeom>
        </p:spPr>
      </p:pic>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知覚マップ</a:t>
            </a:r>
          </a:p>
        </p:txBody>
      </p:sp>
      <p:sp>
        <p:nvSpPr>
          <p:cNvPr id="5" name="コンテンツ プレースホルダー 2">
            <a:extLst>
              <a:ext uri="{FF2B5EF4-FFF2-40B4-BE49-F238E27FC236}">
                <a16:creationId xmlns:a16="http://schemas.microsoft.com/office/drawing/2014/main" id="{44A490E8-19F9-477D-82AA-33AAC8949DB4}"/>
              </a:ext>
            </a:extLst>
          </p:cNvPr>
          <p:cNvSpPr>
            <a:spLocks noGrp="1"/>
          </p:cNvSpPr>
          <p:nvPr>
            <p:ph idx="1"/>
          </p:nvPr>
        </p:nvSpPr>
        <p:spPr>
          <a:xfrm>
            <a:off x="628650" y="1592712"/>
            <a:ext cx="7886700" cy="615650"/>
          </a:xfrm>
        </p:spPr>
        <p:txBody>
          <a:bodyPr/>
          <a:lstStyle/>
          <a:p>
            <a:r>
              <a:rPr kumimoji="1" lang="ja-JP" altLang="en-US" dirty="0"/>
              <a:t>知覚マップ</a:t>
            </a:r>
            <a:endParaRPr lang="en-US" altLang="ja-JP" dirty="0"/>
          </a:p>
        </p:txBody>
      </p:sp>
      <p:sp>
        <p:nvSpPr>
          <p:cNvPr id="6" name="コンテンツ プレースホルダー 2">
            <a:extLst>
              <a:ext uri="{FF2B5EF4-FFF2-40B4-BE49-F238E27FC236}">
                <a16:creationId xmlns:a16="http://schemas.microsoft.com/office/drawing/2014/main" id="{2D706ABF-BE9F-42EC-8F5D-03F740292CBB}"/>
              </a:ext>
            </a:extLst>
          </p:cNvPr>
          <p:cNvSpPr txBox="1">
            <a:spLocks/>
          </p:cNvSpPr>
          <p:nvPr/>
        </p:nvSpPr>
        <p:spPr>
          <a:xfrm>
            <a:off x="628650" y="5318054"/>
            <a:ext cx="7886700" cy="12078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t>ヘルシア緑茶や伊右衛門 特茶は健康・美容に良さそうで、本格的なお茶であると理解されている</a:t>
            </a:r>
            <a:endParaRPr lang="en-US" altLang="ja-JP" sz="2400" dirty="0"/>
          </a:p>
          <a:p>
            <a:pPr marL="0" indent="0">
              <a:buFont typeface="Arial" panose="020B0604020202020204" pitchFamily="34" charset="0"/>
              <a:buNone/>
            </a:pPr>
            <a:r>
              <a:rPr lang="ja-JP" altLang="en-US" sz="2400" dirty="0"/>
              <a:t>綾鷹、伊右衛門、生茶は本格的なお茶と認識されているが互いに強い競合関係にあるようでる</a:t>
            </a:r>
            <a:endParaRPr lang="en-US" altLang="ja-JP" sz="2400" dirty="0"/>
          </a:p>
        </p:txBody>
      </p:sp>
    </p:spTree>
    <p:extLst>
      <p:ext uri="{BB962C8B-B14F-4D97-AF65-F5344CB8AC3E}">
        <p14:creationId xmlns:p14="http://schemas.microsoft.com/office/powerpoint/2010/main" val="977508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00000000-0008-0000-0100-000008000000}"/>
              </a:ext>
            </a:extLst>
          </p:cNvPr>
          <p:cNvPicPr>
            <a:picLocks noChangeAspect="1"/>
          </p:cNvPicPr>
          <p:nvPr/>
        </p:nvPicPr>
        <p:blipFill>
          <a:blip r:embed="rId2"/>
          <a:stretch>
            <a:fillRect/>
          </a:stretch>
        </p:blipFill>
        <p:spPr>
          <a:xfrm>
            <a:off x="421562" y="1879311"/>
            <a:ext cx="3830267" cy="3830267"/>
          </a:xfrm>
          <a:prstGeom prst="rect">
            <a:avLst/>
          </a:prstGeom>
        </p:spPr>
      </p:pic>
      <p:pic>
        <p:nvPicPr>
          <p:cNvPr id="4" name="図 3">
            <a:extLst>
              <a:ext uri="{FF2B5EF4-FFF2-40B4-BE49-F238E27FC236}">
                <a16:creationId xmlns:a16="http://schemas.microsoft.com/office/drawing/2014/main" id="{7C70D326-7036-4369-B0BF-8FC8E77FBF0C}"/>
              </a:ext>
            </a:extLst>
          </p:cNvPr>
          <p:cNvPicPr>
            <a:picLocks noChangeAspect="1"/>
          </p:cNvPicPr>
          <p:nvPr/>
        </p:nvPicPr>
        <p:blipFill>
          <a:blip r:embed="rId3"/>
          <a:stretch>
            <a:fillRect/>
          </a:stretch>
        </p:blipFill>
        <p:spPr>
          <a:xfrm>
            <a:off x="4676704" y="1900537"/>
            <a:ext cx="3799306" cy="3809041"/>
          </a:xfrm>
          <a:prstGeom prst="rect">
            <a:avLst/>
          </a:prstGeom>
        </p:spPr>
      </p:pic>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lang="ja-JP" altLang="en-US" dirty="0"/>
              <a:t>選好</a:t>
            </a:r>
            <a:r>
              <a:rPr kumimoji="1" lang="ja-JP" altLang="en-US" dirty="0"/>
              <a:t>分析</a:t>
            </a:r>
          </a:p>
        </p:txBody>
      </p:sp>
      <p:sp>
        <p:nvSpPr>
          <p:cNvPr id="5" name="コンテンツ プレースホルダー 2">
            <a:extLst>
              <a:ext uri="{FF2B5EF4-FFF2-40B4-BE49-F238E27FC236}">
                <a16:creationId xmlns:a16="http://schemas.microsoft.com/office/drawing/2014/main" id="{44A490E8-19F9-477D-82AA-33AAC8949DB4}"/>
              </a:ext>
            </a:extLst>
          </p:cNvPr>
          <p:cNvSpPr>
            <a:spLocks noGrp="1"/>
          </p:cNvSpPr>
          <p:nvPr>
            <p:ph idx="1"/>
          </p:nvPr>
        </p:nvSpPr>
        <p:spPr>
          <a:xfrm>
            <a:off x="628650" y="1592712"/>
            <a:ext cx="7886700" cy="615650"/>
          </a:xfrm>
        </p:spPr>
        <p:txBody>
          <a:bodyPr/>
          <a:lstStyle/>
          <a:p>
            <a:r>
              <a:rPr lang="ja-JP" altLang="en-US" dirty="0"/>
              <a:t>知覚マップに個人選好ベクトルを布置</a:t>
            </a:r>
            <a:endParaRPr lang="en-US" altLang="ja-JP" dirty="0"/>
          </a:p>
        </p:txBody>
      </p:sp>
      <p:sp>
        <p:nvSpPr>
          <p:cNvPr id="6" name="コンテンツ プレースホルダー 2">
            <a:extLst>
              <a:ext uri="{FF2B5EF4-FFF2-40B4-BE49-F238E27FC236}">
                <a16:creationId xmlns:a16="http://schemas.microsoft.com/office/drawing/2014/main" id="{2D706ABF-BE9F-42EC-8F5D-03F740292CBB}"/>
              </a:ext>
            </a:extLst>
          </p:cNvPr>
          <p:cNvSpPr txBox="1">
            <a:spLocks/>
          </p:cNvSpPr>
          <p:nvPr/>
        </p:nvSpPr>
        <p:spPr>
          <a:xfrm>
            <a:off x="628650" y="5709579"/>
            <a:ext cx="7886700" cy="6156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a:t>前頁の知覚マップに個人選好ベクトル（基準化済み）</a:t>
            </a:r>
            <a:r>
              <a:rPr lang="en-US" altLang="ja-JP" sz="2400" dirty="0"/>
              <a:t>※</a:t>
            </a:r>
            <a:r>
              <a:rPr lang="ja-JP" altLang="en-US" sz="2400" dirty="0"/>
              <a:t>を追加した結果</a:t>
            </a:r>
            <a:endParaRPr lang="en-US" altLang="ja-JP" sz="2400" dirty="0"/>
          </a:p>
        </p:txBody>
      </p:sp>
      <p:sp>
        <p:nvSpPr>
          <p:cNvPr id="8" name="テキスト ボックス 7">
            <a:extLst>
              <a:ext uri="{FF2B5EF4-FFF2-40B4-BE49-F238E27FC236}">
                <a16:creationId xmlns:a16="http://schemas.microsoft.com/office/drawing/2014/main" id="{A2650DD1-7E7D-4D77-B732-B0E625989BDD}"/>
              </a:ext>
            </a:extLst>
          </p:cNvPr>
          <p:cNvSpPr txBox="1"/>
          <p:nvPr/>
        </p:nvSpPr>
        <p:spPr>
          <a:xfrm>
            <a:off x="1890301" y="2080481"/>
            <a:ext cx="1338828" cy="369332"/>
          </a:xfrm>
          <a:prstGeom prst="rect">
            <a:avLst/>
          </a:prstGeom>
          <a:noFill/>
        </p:spPr>
        <p:txBody>
          <a:bodyPr wrap="none" rtlCol="0">
            <a:spAutoFit/>
          </a:bodyPr>
          <a:lstStyle/>
          <a:p>
            <a:r>
              <a:rPr kumimoji="1" lang="ja-JP" altLang="en-US" dirty="0"/>
              <a:t>＜全体像＞</a:t>
            </a:r>
          </a:p>
        </p:txBody>
      </p:sp>
      <p:sp>
        <p:nvSpPr>
          <p:cNvPr id="9" name="テキスト ボックス 8">
            <a:extLst>
              <a:ext uri="{FF2B5EF4-FFF2-40B4-BE49-F238E27FC236}">
                <a16:creationId xmlns:a16="http://schemas.microsoft.com/office/drawing/2014/main" id="{4462B5AD-64E0-4B14-90DE-EB605FE53A99}"/>
              </a:ext>
            </a:extLst>
          </p:cNvPr>
          <p:cNvSpPr txBox="1"/>
          <p:nvPr/>
        </p:nvSpPr>
        <p:spPr>
          <a:xfrm>
            <a:off x="5633463" y="2080481"/>
            <a:ext cx="2262158" cy="369332"/>
          </a:xfrm>
          <a:prstGeom prst="rect">
            <a:avLst/>
          </a:prstGeom>
          <a:noFill/>
        </p:spPr>
        <p:txBody>
          <a:bodyPr wrap="none" rtlCol="0">
            <a:spAutoFit/>
          </a:bodyPr>
          <a:lstStyle/>
          <a:p>
            <a:r>
              <a:rPr kumimoji="1" lang="ja-JP" altLang="en-US" dirty="0"/>
              <a:t>＜原点付近を拡大＞</a:t>
            </a:r>
          </a:p>
        </p:txBody>
      </p:sp>
      <p:sp>
        <p:nvSpPr>
          <p:cNvPr id="10" name="Rectangle 1">
            <a:extLst>
              <a:ext uri="{FF2B5EF4-FFF2-40B4-BE49-F238E27FC236}">
                <a16:creationId xmlns:a16="http://schemas.microsoft.com/office/drawing/2014/main" id="{25526D31-7509-4E57-848A-492AB5AF1C02}"/>
              </a:ext>
            </a:extLst>
          </p:cNvPr>
          <p:cNvSpPr>
            <a:spLocks noChangeArrowheads="1"/>
          </p:cNvSpPr>
          <p:nvPr/>
        </p:nvSpPr>
        <p:spPr bwMode="auto">
          <a:xfrm>
            <a:off x="628650" y="6492874"/>
            <a:ext cx="448712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ja-JP" sz="1000" dirty="0">
                <a:solidFill>
                  <a:srgbClr val="222222"/>
                </a:solidFill>
                <a:cs typeface="Arial" panose="020B0604020202020204" pitchFamily="34" charset="0"/>
              </a:rPr>
              <a:t>※</a:t>
            </a:r>
            <a:r>
              <a:rPr kumimoji="0" lang="ja-JP" altLang="ja-JP" sz="10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今回は個人の選好ベクトルの二乗和を第1主成分の分散と合わせている</a:t>
            </a:r>
            <a:endParaRPr lang="en-US" altLang="ja-JP"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0067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lang="ja-JP" altLang="en-US" dirty="0"/>
              <a:t>選好分析</a:t>
            </a:r>
            <a:endParaRPr kumimoji="1" lang="ja-JP" altLang="en-US" dirty="0"/>
          </a:p>
        </p:txBody>
      </p:sp>
      <p:sp>
        <p:nvSpPr>
          <p:cNvPr id="5" name="コンテンツ プレースホルダー 2">
            <a:extLst>
              <a:ext uri="{FF2B5EF4-FFF2-40B4-BE49-F238E27FC236}">
                <a16:creationId xmlns:a16="http://schemas.microsoft.com/office/drawing/2014/main" id="{44A490E8-19F9-477D-82AA-33AAC8949DB4}"/>
              </a:ext>
            </a:extLst>
          </p:cNvPr>
          <p:cNvSpPr>
            <a:spLocks noGrp="1"/>
          </p:cNvSpPr>
          <p:nvPr>
            <p:ph idx="1"/>
          </p:nvPr>
        </p:nvSpPr>
        <p:spPr>
          <a:xfrm>
            <a:off x="628650" y="1592712"/>
            <a:ext cx="7886700" cy="615650"/>
          </a:xfrm>
        </p:spPr>
        <p:txBody>
          <a:bodyPr>
            <a:normAutofit/>
          </a:bodyPr>
          <a:lstStyle/>
          <a:p>
            <a:r>
              <a:rPr lang="ja-JP" altLang="en-US" dirty="0"/>
              <a:t>ブランドリニューアルによる予測シェアの変化</a:t>
            </a:r>
            <a:endParaRPr lang="en-US" altLang="ja-JP" dirty="0"/>
          </a:p>
        </p:txBody>
      </p:sp>
      <p:sp>
        <p:nvSpPr>
          <p:cNvPr id="9" name="コンテンツ プレースホルダー 2">
            <a:extLst>
              <a:ext uri="{FF2B5EF4-FFF2-40B4-BE49-F238E27FC236}">
                <a16:creationId xmlns:a16="http://schemas.microsoft.com/office/drawing/2014/main" id="{DC9D7927-6643-4537-8C7D-BF0246369EAD}"/>
              </a:ext>
            </a:extLst>
          </p:cNvPr>
          <p:cNvSpPr txBox="1">
            <a:spLocks/>
          </p:cNvSpPr>
          <p:nvPr/>
        </p:nvSpPr>
        <p:spPr>
          <a:xfrm>
            <a:off x="628650" y="5387453"/>
            <a:ext cx="7886700" cy="12721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t>個人選好ベクトルを用いることでシェア予測ができるため、ブランド・リポジショニング等といった製品開発にダイレクトに反映可能</a:t>
            </a:r>
            <a:endParaRPr lang="en-US" altLang="ja-JP" sz="1800" dirty="0"/>
          </a:p>
          <a:p>
            <a:pPr marL="0" indent="0">
              <a:buNone/>
            </a:pPr>
            <a:r>
              <a:rPr lang="ja-JP" altLang="en-US" sz="1800" dirty="0"/>
              <a:t>現状の十六茶（座標：</a:t>
            </a:r>
            <a:r>
              <a:rPr lang="en-US" altLang="ja-JP" sz="1800" dirty="0"/>
              <a:t>-0.386, -0.917</a:t>
            </a:r>
            <a:r>
              <a:rPr lang="ja-JP" altLang="en-US" sz="1800" dirty="0"/>
              <a:t>）を本格的なお茶にリニューアル（座標：</a:t>
            </a:r>
            <a:r>
              <a:rPr lang="en-US" altLang="ja-JP" sz="1800" dirty="0"/>
              <a:t>-0.386, 1.500</a:t>
            </a:r>
            <a:r>
              <a:rPr lang="ja-JP" altLang="en-US" sz="1800" dirty="0"/>
              <a:t>）した場合、</a:t>
            </a:r>
            <a:r>
              <a:rPr lang="en-US" altLang="ja-JP" sz="1800" dirty="0"/>
              <a:t>8.2%</a:t>
            </a:r>
            <a:r>
              <a:rPr lang="ja-JP" altLang="en-US" sz="1800" dirty="0"/>
              <a:t>⇒</a:t>
            </a:r>
            <a:r>
              <a:rPr lang="en-US" altLang="ja-JP" sz="1800" dirty="0"/>
              <a:t>9.2%</a:t>
            </a:r>
            <a:r>
              <a:rPr lang="ja-JP" altLang="en-US" sz="1800" dirty="0"/>
              <a:t>にシェアが上昇すると予測</a:t>
            </a:r>
            <a:endParaRPr lang="en-US" altLang="ja-JP" sz="1800" dirty="0"/>
          </a:p>
          <a:p>
            <a:pPr marL="0" indent="0">
              <a:buNone/>
            </a:pPr>
            <a:endParaRPr lang="en-US" altLang="ja-JP" sz="1800" dirty="0"/>
          </a:p>
        </p:txBody>
      </p:sp>
      <p:sp>
        <p:nvSpPr>
          <p:cNvPr id="4" name="テキスト ボックス 3">
            <a:extLst>
              <a:ext uri="{FF2B5EF4-FFF2-40B4-BE49-F238E27FC236}">
                <a16:creationId xmlns:a16="http://schemas.microsoft.com/office/drawing/2014/main" id="{74767136-EC84-4854-9BAE-54A89E7A5E34}"/>
              </a:ext>
            </a:extLst>
          </p:cNvPr>
          <p:cNvSpPr txBox="1"/>
          <p:nvPr/>
        </p:nvSpPr>
        <p:spPr>
          <a:xfrm>
            <a:off x="1090201" y="2080481"/>
            <a:ext cx="2492990" cy="369332"/>
          </a:xfrm>
          <a:prstGeom prst="rect">
            <a:avLst/>
          </a:prstGeom>
          <a:noFill/>
        </p:spPr>
        <p:txBody>
          <a:bodyPr wrap="none" rtlCol="0">
            <a:spAutoFit/>
          </a:bodyPr>
          <a:lstStyle/>
          <a:p>
            <a:r>
              <a:rPr kumimoji="1" lang="ja-JP" altLang="en-US" dirty="0"/>
              <a:t>＜現状の予測シェア＞</a:t>
            </a:r>
          </a:p>
        </p:txBody>
      </p:sp>
      <p:sp>
        <p:nvSpPr>
          <p:cNvPr id="10" name="テキスト ボックス 9">
            <a:extLst>
              <a:ext uri="{FF2B5EF4-FFF2-40B4-BE49-F238E27FC236}">
                <a16:creationId xmlns:a16="http://schemas.microsoft.com/office/drawing/2014/main" id="{F5D7886C-1EBC-45BD-BD69-7EE21A8CD626}"/>
              </a:ext>
            </a:extLst>
          </p:cNvPr>
          <p:cNvSpPr txBox="1"/>
          <p:nvPr/>
        </p:nvSpPr>
        <p:spPr>
          <a:xfrm>
            <a:off x="4637365" y="2080481"/>
            <a:ext cx="3877985" cy="369332"/>
          </a:xfrm>
          <a:prstGeom prst="rect">
            <a:avLst/>
          </a:prstGeom>
          <a:noFill/>
        </p:spPr>
        <p:txBody>
          <a:bodyPr wrap="none" rtlCol="0">
            <a:spAutoFit/>
          </a:bodyPr>
          <a:lstStyle/>
          <a:p>
            <a:r>
              <a:rPr kumimoji="1" lang="ja-JP" altLang="en-US" dirty="0"/>
              <a:t>＜十六茶をリニューアルした場合＞</a:t>
            </a:r>
          </a:p>
        </p:txBody>
      </p:sp>
      <p:pic>
        <p:nvPicPr>
          <p:cNvPr id="12" name="図 11">
            <a:extLst>
              <a:ext uri="{FF2B5EF4-FFF2-40B4-BE49-F238E27FC236}">
                <a16:creationId xmlns:a16="http://schemas.microsoft.com/office/drawing/2014/main" id="{7D89C124-649D-4469-8018-4B44F1A83EFC}"/>
              </a:ext>
            </a:extLst>
          </p:cNvPr>
          <p:cNvPicPr>
            <a:picLocks noChangeAspect="1"/>
          </p:cNvPicPr>
          <p:nvPr/>
        </p:nvPicPr>
        <p:blipFill>
          <a:blip r:embed="rId2"/>
          <a:stretch>
            <a:fillRect/>
          </a:stretch>
        </p:blipFill>
        <p:spPr>
          <a:xfrm>
            <a:off x="0" y="2525486"/>
            <a:ext cx="4820682" cy="2833467"/>
          </a:xfrm>
          <a:prstGeom prst="rect">
            <a:avLst/>
          </a:prstGeom>
        </p:spPr>
      </p:pic>
      <p:pic>
        <p:nvPicPr>
          <p:cNvPr id="15" name="図 14">
            <a:extLst>
              <a:ext uri="{FF2B5EF4-FFF2-40B4-BE49-F238E27FC236}">
                <a16:creationId xmlns:a16="http://schemas.microsoft.com/office/drawing/2014/main" id="{0FF346D4-C9F1-400B-BD51-3793A54BFB41}"/>
              </a:ext>
            </a:extLst>
          </p:cNvPr>
          <p:cNvPicPr>
            <a:picLocks noChangeAspect="1"/>
          </p:cNvPicPr>
          <p:nvPr/>
        </p:nvPicPr>
        <p:blipFill>
          <a:blip r:embed="rId3"/>
          <a:stretch>
            <a:fillRect/>
          </a:stretch>
        </p:blipFill>
        <p:spPr>
          <a:xfrm>
            <a:off x="4323318" y="2525486"/>
            <a:ext cx="4820682" cy="2824500"/>
          </a:xfrm>
          <a:prstGeom prst="rect">
            <a:avLst/>
          </a:prstGeom>
        </p:spPr>
      </p:pic>
    </p:spTree>
    <p:extLst>
      <p:ext uri="{BB962C8B-B14F-4D97-AF65-F5344CB8AC3E}">
        <p14:creationId xmlns:p14="http://schemas.microsoft.com/office/powerpoint/2010/main" val="26424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1A18842E-5618-44D2-A393-6340A1E82114}"/>
              </a:ext>
            </a:extLst>
          </p:cNvPr>
          <p:cNvPicPr>
            <a:picLocks noChangeAspect="1"/>
          </p:cNvPicPr>
          <p:nvPr/>
        </p:nvPicPr>
        <p:blipFill>
          <a:blip r:embed="rId2"/>
          <a:stretch>
            <a:fillRect/>
          </a:stretch>
        </p:blipFill>
        <p:spPr>
          <a:xfrm>
            <a:off x="74067" y="2285867"/>
            <a:ext cx="4820682" cy="2824500"/>
          </a:xfrm>
          <a:prstGeom prst="rect">
            <a:avLst/>
          </a:prstGeom>
        </p:spPr>
      </p:pic>
      <p:pic>
        <p:nvPicPr>
          <p:cNvPr id="8" name="図 7">
            <a:extLst>
              <a:ext uri="{FF2B5EF4-FFF2-40B4-BE49-F238E27FC236}">
                <a16:creationId xmlns:a16="http://schemas.microsoft.com/office/drawing/2014/main" id="{8784155F-07A7-4C3C-96C4-9F9BC8F09AF3}"/>
              </a:ext>
            </a:extLst>
          </p:cNvPr>
          <p:cNvPicPr>
            <a:picLocks noChangeAspect="1"/>
          </p:cNvPicPr>
          <p:nvPr/>
        </p:nvPicPr>
        <p:blipFill>
          <a:blip r:embed="rId3"/>
          <a:stretch>
            <a:fillRect/>
          </a:stretch>
        </p:blipFill>
        <p:spPr>
          <a:xfrm>
            <a:off x="4430643" y="2371457"/>
            <a:ext cx="4713357" cy="2582400"/>
          </a:xfrm>
          <a:prstGeom prst="rect">
            <a:avLst/>
          </a:prstGeom>
        </p:spPr>
      </p:pic>
      <p:sp>
        <p:nvSpPr>
          <p:cNvPr id="2" name="タイトル 1">
            <a:extLst>
              <a:ext uri="{FF2B5EF4-FFF2-40B4-BE49-F238E27FC236}">
                <a16:creationId xmlns:a16="http://schemas.microsoft.com/office/drawing/2014/main" id="{9C41D815-9629-4538-840B-D66D8FE4CFB4}"/>
              </a:ext>
            </a:extLst>
          </p:cNvPr>
          <p:cNvSpPr>
            <a:spLocks noGrp="1"/>
          </p:cNvSpPr>
          <p:nvPr>
            <p:ph type="title"/>
          </p:nvPr>
        </p:nvSpPr>
        <p:spPr/>
        <p:txBody>
          <a:bodyPr/>
          <a:lstStyle/>
          <a:p>
            <a:r>
              <a:rPr kumimoji="1" lang="ja-JP" altLang="en-US" dirty="0"/>
              <a:t>セグメンテーション</a:t>
            </a:r>
          </a:p>
        </p:txBody>
      </p:sp>
      <p:sp>
        <p:nvSpPr>
          <p:cNvPr id="5" name="コンテンツ プレースホルダー 2">
            <a:extLst>
              <a:ext uri="{FF2B5EF4-FFF2-40B4-BE49-F238E27FC236}">
                <a16:creationId xmlns:a16="http://schemas.microsoft.com/office/drawing/2014/main" id="{44A490E8-19F9-477D-82AA-33AAC8949DB4}"/>
              </a:ext>
            </a:extLst>
          </p:cNvPr>
          <p:cNvSpPr>
            <a:spLocks noGrp="1"/>
          </p:cNvSpPr>
          <p:nvPr>
            <p:ph idx="1"/>
          </p:nvPr>
        </p:nvSpPr>
        <p:spPr>
          <a:xfrm>
            <a:off x="628650" y="1408820"/>
            <a:ext cx="7886700" cy="631405"/>
          </a:xfrm>
        </p:spPr>
        <p:txBody>
          <a:bodyPr>
            <a:normAutofit fontScale="62500" lnSpcReduction="20000"/>
          </a:bodyPr>
          <a:lstStyle/>
          <a:p>
            <a:r>
              <a:rPr lang="ja-JP" altLang="en-US" dirty="0"/>
              <a:t>選好データを利用したセグメンテーション</a:t>
            </a:r>
            <a:endParaRPr lang="en-US" altLang="ja-JP" dirty="0"/>
          </a:p>
          <a:p>
            <a:r>
              <a:rPr lang="en-US" altLang="ja-JP" dirty="0" err="1"/>
              <a:t>kmeans</a:t>
            </a:r>
            <a:r>
              <a:rPr lang="ja-JP" altLang="en-US" dirty="0"/>
              <a:t>法によるクラスター分析結果</a:t>
            </a:r>
            <a:endParaRPr lang="en-US" altLang="ja-JP" dirty="0"/>
          </a:p>
        </p:txBody>
      </p:sp>
      <p:sp>
        <p:nvSpPr>
          <p:cNvPr id="4" name="テキスト ボックス 3">
            <a:extLst>
              <a:ext uri="{FF2B5EF4-FFF2-40B4-BE49-F238E27FC236}">
                <a16:creationId xmlns:a16="http://schemas.microsoft.com/office/drawing/2014/main" id="{74767136-EC84-4854-9BAE-54A89E7A5E34}"/>
              </a:ext>
            </a:extLst>
          </p:cNvPr>
          <p:cNvSpPr txBox="1"/>
          <p:nvPr/>
        </p:nvSpPr>
        <p:spPr>
          <a:xfrm>
            <a:off x="966158" y="2040225"/>
            <a:ext cx="3185487" cy="369332"/>
          </a:xfrm>
          <a:prstGeom prst="rect">
            <a:avLst/>
          </a:prstGeom>
          <a:noFill/>
        </p:spPr>
        <p:txBody>
          <a:bodyPr wrap="none" rtlCol="0">
            <a:spAutoFit/>
          </a:bodyPr>
          <a:lstStyle/>
          <a:p>
            <a:r>
              <a:rPr kumimoji="1" lang="ja-JP" altLang="en-US" dirty="0"/>
              <a:t>＜各クラスターの所属割合＞</a:t>
            </a:r>
          </a:p>
        </p:txBody>
      </p:sp>
      <p:sp>
        <p:nvSpPr>
          <p:cNvPr id="10" name="テキスト ボックス 9">
            <a:extLst>
              <a:ext uri="{FF2B5EF4-FFF2-40B4-BE49-F238E27FC236}">
                <a16:creationId xmlns:a16="http://schemas.microsoft.com/office/drawing/2014/main" id="{F5D7886C-1EBC-45BD-BD69-7EE21A8CD626}"/>
              </a:ext>
            </a:extLst>
          </p:cNvPr>
          <p:cNvSpPr txBox="1"/>
          <p:nvPr/>
        </p:nvSpPr>
        <p:spPr>
          <a:xfrm>
            <a:off x="4733185" y="2057567"/>
            <a:ext cx="3647152" cy="369332"/>
          </a:xfrm>
          <a:prstGeom prst="rect">
            <a:avLst/>
          </a:prstGeom>
          <a:noFill/>
        </p:spPr>
        <p:txBody>
          <a:bodyPr wrap="none" rtlCol="0">
            <a:spAutoFit/>
          </a:bodyPr>
          <a:lstStyle/>
          <a:p>
            <a:r>
              <a:rPr kumimoji="1" lang="ja-JP" altLang="en-US" dirty="0"/>
              <a:t>＜クラスター別の商品選好平均＞</a:t>
            </a:r>
          </a:p>
        </p:txBody>
      </p:sp>
      <p:sp>
        <p:nvSpPr>
          <p:cNvPr id="9" name="コンテンツ プレースホルダー 2">
            <a:extLst>
              <a:ext uri="{FF2B5EF4-FFF2-40B4-BE49-F238E27FC236}">
                <a16:creationId xmlns:a16="http://schemas.microsoft.com/office/drawing/2014/main" id="{DC9D7927-6643-4537-8C7D-BF0246369EAD}"/>
              </a:ext>
            </a:extLst>
          </p:cNvPr>
          <p:cNvSpPr txBox="1">
            <a:spLocks/>
          </p:cNvSpPr>
          <p:nvPr/>
        </p:nvSpPr>
        <p:spPr>
          <a:xfrm>
            <a:off x="628650" y="4983154"/>
            <a:ext cx="7886700" cy="13924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t>今回は４セグメントに分類</a:t>
            </a:r>
            <a:endParaRPr lang="en-US" altLang="ja-JP" sz="1800" dirty="0"/>
          </a:p>
          <a:p>
            <a:pPr marL="0" indent="0">
              <a:buNone/>
            </a:pPr>
            <a:r>
              <a:rPr lang="ja-JP" altLang="en-US" sz="1800" dirty="0"/>
              <a:t>クラスター</a:t>
            </a:r>
            <a:r>
              <a:rPr lang="en-US" altLang="ja-JP" sz="1800" dirty="0"/>
              <a:t>1</a:t>
            </a:r>
            <a:r>
              <a:rPr lang="ja-JP" altLang="en-US" sz="1800" dirty="0"/>
              <a:t>：トクホ系お茶以外のブランド全般に好意的</a:t>
            </a:r>
            <a:endParaRPr lang="en-US" altLang="ja-JP" sz="1800" dirty="0"/>
          </a:p>
          <a:p>
            <a:pPr marL="0" indent="0">
              <a:buNone/>
            </a:pPr>
            <a:r>
              <a:rPr lang="ja-JP" altLang="en-US" sz="1800" dirty="0"/>
              <a:t>クラスター</a:t>
            </a:r>
            <a:r>
              <a:rPr lang="en-US" altLang="ja-JP" sz="1800" dirty="0"/>
              <a:t>2</a:t>
            </a:r>
            <a:r>
              <a:rPr lang="ja-JP" altLang="en-US" sz="1800" dirty="0"/>
              <a:t>：すべてのお茶ブランドに非常に好意的</a:t>
            </a:r>
            <a:endParaRPr lang="en-US" altLang="ja-JP" sz="1800" dirty="0"/>
          </a:p>
          <a:p>
            <a:pPr marL="0" indent="0">
              <a:buNone/>
            </a:pPr>
            <a:r>
              <a:rPr lang="ja-JP" altLang="en-US" sz="1800" dirty="0"/>
              <a:t>クラスター</a:t>
            </a:r>
            <a:r>
              <a:rPr lang="en-US" altLang="ja-JP" sz="1800" dirty="0"/>
              <a:t>3</a:t>
            </a:r>
            <a:r>
              <a:rPr lang="ja-JP" altLang="en-US" sz="1800" dirty="0"/>
              <a:t>：本格的なお茶をより好む</a:t>
            </a:r>
            <a:endParaRPr lang="en-US" altLang="ja-JP" sz="1800" dirty="0"/>
          </a:p>
          <a:p>
            <a:pPr marL="0" indent="0">
              <a:buNone/>
            </a:pPr>
            <a:r>
              <a:rPr lang="ja-JP" altLang="en-US" sz="1800" dirty="0"/>
              <a:t>クラスター</a:t>
            </a:r>
            <a:r>
              <a:rPr lang="en-US" altLang="ja-JP" sz="1800" dirty="0"/>
              <a:t>4</a:t>
            </a:r>
            <a:r>
              <a:rPr lang="ja-JP" altLang="en-US" sz="1800" dirty="0"/>
              <a:t>：健康系のお茶のほうをやや好む</a:t>
            </a:r>
            <a:endParaRPr lang="en-US" altLang="ja-JP" sz="1800" dirty="0"/>
          </a:p>
        </p:txBody>
      </p:sp>
    </p:spTree>
    <p:extLst>
      <p:ext uri="{BB962C8B-B14F-4D97-AF65-F5344CB8AC3E}">
        <p14:creationId xmlns:p14="http://schemas.microsoft.com/office/powerpoint/2010/main" val="7692660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831</Words>
  <Application>Microsoft Office PowerPoint</Application>
  <PresentationFormat>画面に合わせる (4:3)</PresentationFormat>
  <Paragraphs>97</Paragraphs>
  <Slides>12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ＭＳ Ｐゴシック</vt:lpstr>
      <vt:lpstr>Arial</vt:lpstr>
      <vt:lpstr>Calibri</vt:lpstr>
      <vt:lpstr>Calibri Light</vt:lpstr>
      <vt:lpstr>Wingdings</vt:lpstr>
      <vt:lpstr>Office テーマ</vt:lpstr>
      <vt:lpstr>飲料（お茶）調査データの解析例</vt:lpstr>
      <vt:lpstr>調査概要</vt:lpstr>
      <vt:lpstr>使用データと分析概要</vt:lpstr>
      <vt:lpstr>知覚マップ作成についての注意点</vt:lpstr>
      <vt:lpstr>知覚マップ</vt:lpstr>
      <vt:lpstr>知覚マップ</vt:lpstr>
      <vt:lpstr>選好分析</vt:lpstr>
      <vt:lpstr>選好分析</vt:lpstr>
      <vt:lpstr>セグメンテーション</vt:lpstr>
      <vt:lpstr>セグメンテーション</vt:lpstr>
      <vt:lpstr>セグメンテーション</vt:lpstr>
      <vt:lpstr>セグメンテーション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2018-12-28T07:02:33Z</dcterms:created>
  <dcterms:modified xsi:type="dcterms:W3CDTF">2019-01-22T11:32:40Z</dcterms:modified>
</cp:coreProperties>
</file>